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850" y="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0F1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6044120" y="11"/>
            <a:ext cx="11866245" cy="8301990"/>
          </a:xfrm>
          <a:custGeom>
            <a:avLst/>
            <a:gdLst/>
            <a:ahLst/>
            <a:cxnLst/>
            <a:rect l="l" t="t" r="r" b="b"/>
            <a:pathLst>
              <a:path w="11866244" h="8301990">
                <a:moveTo>
                  <a:pt x="11866093" y="0"/>
                </a:moveTo>
                <a:lnTo>
                  <a:pt x="2285415" y="0"/>
                </a:lnTo>
                <a:lnTo>
                  <a:pt x="2279510" y="0"/>
                </a:lnTo>
                <a:lnTo>
                  <a:pt x="0" y="0"/>
                </a:lnTo>
                <a:lnTo>
                  <a:pt x="1142707" y="1979155"/>
                </a:lnTo>
                <a:lnTo>
                  <a:pt x="2282456" y="5118"/>
                </a:lnTo>
                <a:lnTo>
                  <a:pt x="7072808" y="8301964"/>
                </a:lnTo>
                <a:lnTo>
                  <a:pt x="11866093" y="0"/>
                </a:lnTo>
                <a:close/>
              </a:path>
            </a:pathLst>
          </a:custGeom>
          <a:solidFill>
            <a:srgbClr val="4DC738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7186904" y="11"/>
            <a:ext cx="8215630" cy="8307705"/>
          </a:xfrm>
          <a:custGeom>
            <a:avLst/>
            <a:gdLst/>
            <a:ahLst/>
            <a:cxnLst/>
            <a:rect l="l" t="t" r="r" b="b"/>
            <a:pathLst>
              <a:path w="8215630" h="8307705">
                <a:moveTo>
                  <a:pt x="2285555" y="1979282"/>
                </a:moveTo>
                <a:lnTo>
                  <a:pt x="1142771" y="0"/>
                </a:lnTo>
                <a:lnTo>
                  <a:pt x="0" y="1979282"/>
                </a:lnTo>
                <a:lnTo>
                  <a:pt x="2285555" y="1979282"/>
                </a:lnTo>
                <a:close/>
              </a:path>
              <a:path w="8215630" h="8307705">
                <a:moveTo>
                  <a:pt x="8215630" y="8307705"/>
                </a:moveTo>
                <a:lnTo>
                  <a:pt x="7072846" y="6328410"/>
                </a:lnTo>
                <a:lnTo>
                  <a:pt x="5930074" y="8307705"/>
                </a:lnTo>
                <a:lnTo>
                  <a:pt x="8215630" y="8307705"/>
                </a:lnTo>
                <a:close/>
              </a:path>
            </a:pathLst>
          </a:custGeom>
          <a:solidFill>
            <a:srgbClr val="4DC7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3116827" y="8307692"/>
            <a:ext cx="4571365" cy="1979295"/>
          </a:xfrm>
          <a:custGeom>
            <a:avLst/>
            <a:gdLst/>
            <a:ahLst/>
            <a:cxnLst/>
            <a:rect l="l" t="t" r="r" b="b"/>
            <a:pathLst>
              <a:path w="4571365" h="1979295">
                <a:moveTo>
                  <a:pt x="2285555" y="0"/>
                </a:moveTo>
                <a:lnTo>
                  <a:pt x="0" y="0"/>
                </a:lnTo>
                <a:lnTo>
                  <a:pt x="1142784" y="1979295"/>
                </a:lnTo>
                <a:lnTo>
                  <a:pt x="2285555" y="0"/>
                </a:lnTo>
                <a:close/>
              </a:path>
              <a:path w="4571365" h="1979295">
                <a:moveTo>
                  <a:pt x="4571111" y="0"/>
                </a:moveTo>
                <a:lnTo>
                  <a:pt x="2285555" y="0"/>
                </a:lnTo>
                <a:lnTo>
                  <a:pt x="3428327" y="1979295"/>
                </a:lnTo>
                <a:lnTo>
                  <a:pt x="4571111" y="0"/>
                </a:lnTo>
                <a:close/>
              </a:path>
            </a:pathLst>
          </a:custGeom>
          <a:solidFill>
            <a:srgbClr val="4DC738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4262303" y="6328422"/>
            <a:ext cx="3418840" cy="3958590"/>
          </a:xfrm>
          <a:custGeom>
            <a:avLst/>
            <a:gdLst/>
            <a:ahLst/>
            <a:cxnLst/>
            <a:rect l="l" t="t" r="r" b="b"/>
            <a:pathLst>
              <a:path w="3418840" h="3958590">
                <a:moveTo>
                  <a:pt x="2285555" y="3958577"/>
                </a:moveTo>
                <a:lnTo>
                  <a:pt x="1142771" y="1979295"/>
                </a:lnTo>
                <a:lnTo>
                  <a:pt x="0" y="3958577"/>
                </a:lnTo>
                <a:lnTo>
                  <a:pt x="2285555" y="3958577"/>
                </a:lnTo>
                <a:close/>
              </a:path>
              <a:path w="3418840" h="3958590">
                <a:moveTo>
                  <a:pt x="3418802" y="1979295"/>
                </a:moveTo>
                <a:lnTo>
                  <a:pt x="2276030" y="0"/>
                </a:lnTo>
                <a:lnTo>
                  <a:pt x="1133246" y="1979295"/>
                </a:lnTo>
                <a:lnTo>
                  <a:pt x="1142771" y="1979295"/>
                </a:lnTo>
                <a:lnTo>
                  <a:pt x="3418802" y="1979295"/>
                </a:lnTo>
                <a:close/>
              </a:path>
            </a:pathLst>
          </a:custGeom>
          <a:solidFill>
            <a:srgbClr val="4DC7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038222" y="1028702"/>
            <a:ext cx="9525" cy="8229600"/>
          </a:xfrm>
          <a:custGeom>
            <a:avLst/>
            <a:gdLst/>
            <a:ahLst/>
            <a:cxnLst/>
            <a:rect l="l" t="t" r="r" b="b"/>
            <a:pathLst>
              <a:path w="9525" h="8229600">
                <a:moveTo>
                  <a:pt x="0" y="0"/>
                </a:moveTo>
                <a:lnTo>
                  <a:pt x="9525" y="8229599"/>
                </a:lnTo>
              </a:path>
            </a:pathLst>
          </a:custGeom>
          <a:ln w="19049">
            <a:solidFill>
              <a:srgbClr val="37B5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7688090" y="7263079"/>
            <a:ext cx="600075" cy="1039494"/>
          </a:xfrm>
          <a:custGeom>
            <a:avLst/>
            <a:gdLst/>
            <a:ahLst/>
            <a:cxnLst/>
            <a:rect l="l" t="t" r="r" b="b"/>
            <a:pathLst>
              <a:path w="600075" h="1039495">
                <a:moveTo>
                  <a:pt x="599908" y="1039041"/>
                </a:moveTo>
                <a:lnTo>
                  <a:pt x="0" y="1039041"/>
                </a:lnTo>
                <a:lnTo>
                  <a:pt x="599908" y="0"/>
                </a:lnTo>
                <a:lnTo>
                  <a:pt x="599908" y="1039041"/>
                </a:lnTo>
                <a:close/>
              </a:path>
            </a:pathLst>
          </a:custGeom>
          <a:solidFill>
            <a:srgbClr val="4DC738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91985" y="0"/>
            <a:ext cx="7696014" cy="8336285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2734" y="1500798"/>
            <a:ext cx="695324" cy="2124074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5372786" y="8573108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685800" h="685800">
                <a:moveTo>
                  <a:pt x="518909" y="342747"/>
                </a:moveTo>
                <a:lnTo>
                  <a:pt x="512546" y="295960"/>
                </a:lnTo>
                <a:lnTo>
                  <a:pt x="494741" y="253923"/>
                </a:lnTo>
                <a:lnTo>
                  <a:pt x="475221" y="228701"/>
                </a:lnTo>
                <a:lnTo>
                  <a:pt x="467182" y="218313"/>
                </a:lnTo>
                <a:lnTo>
                  <a:pt x="456844" y="210350"/>
                </a:lnTo>
                <a:lnTo>
                  <a:pt x="456844" y="342900"/>
                </a:lnTo>
                <a:lnTo>
                  <a:pt x="447941" y="387299"/>
                </a:lnTo>
                <a:lnTo>
                  <a:pt x="423468" y="423608"/>
                </a:lnTo>
                <a:lnTo>
                  <a:pt x="387134" y="448106"/>
                </a:lnTo>
                <a:lnTo>
                  <a:pt x="342646" y="457098"/>
                </a:lnTo>
                <a:lnTo>
                  <a:pt x="298183" y="448132"/>
                </a:lnTo>
                <a:lnTo>
                  <a:pt x="261886" y="423659"/>
                </a:lnTo>
                <a:lnTo>
                  <a:pt x="237413" y="387362"/>
                </a:lnTo>
                <a:lnTo>
                  <a:pt x="228447" y="342900"/>
                </a:lnTo>
                <a:lnTo>
                  <a:pt x="237413" y="298424"/>
                </a:lnTo>
                <a:lnTo>
                  <a:pt x="261886" y="262128"/>
                </a:lnTo>
                <a:lnTo>
                  <a:pt x="298183" y="237667"/>
                </a:lnTo>
                <a:lnTo>
                  <a:pt x="342646" y="228701"/>
                </a:lnTo>
                <a:lnTo>
                  <a:pt x="387121" y="237667"/>
                </a:lnTo>
                <a:lnTo>
                  <a:pt x="423418" y="262128"/>
                </a:lnTo>
                <a:lnTo>
                  <a:pt x="447878" y="298424"/>
                </a:lnTo>
                <a:lnTo>
                  <a:pt x="456844" y="342900"/>
                </a:lnTo>
                <a:lnTo>
                  <a:pt x="456844" y="210350"/>
                </a:lnTo>
                <a:lnTo>
                  <a:pt x="431520" y="190804"/>
                </a:lnTo>
                <a:lnTo>
                  <a:pt x="389445" y="173075"/>
                </a:lnTo>
                <a:lnTo>
                  <a:pt x="342646" y="166789"/>
                </a:lnTo>
                <a:lnTo>
                  <a:pt x="295859" y="173075"/>
                </a:lnTo>
                <a:lnTo>
                  <a:pt x="253822" y="190804"/>
                </a:lnTo>
                <a:lnTo>
                  <a:pt x="218211" y="218313"/>
                </a:lnTo>
                <a:lnTo>
                  <a:pt x="190703" y="253923"/>
                </a:lnTo>
                <a:lnTo>
                  <a:pt x="172974" y="295960"/>
                </a:lnTo>
                <a:lnTo>
                  <a:pt x="166687" y="342747"/>
                </a:lnTo>
                <a:lnTo>
                  <a:pt x="172986" y="389547"/>
                </a:lnTo>
                <a:lnTo>
                  <a:pt x="190741" y="431609"/>
                </a:lnTo>
                <a:lnTo>
                  <a:pt x="218287" y="467258"/>
                </a:lnTo>
                <a:lnTo>
                  <a:pt x="253936" y="494804"/>
                </a:lnTo>
                <a:lnTo>
                  <a:pt x="295998" y="512559"/>
                </a:lnTo>
                <a:lnTo>
                  <a:pt x="342798" y="518858"/>
                </a:lnTo>
                <a:lnTo>
                  <a:pt x="389597" y="512572"/>
                </a:lnTo>
                <a:lnTo>
                  <a:pt x="431660" y="494830"/>
                </a:lnTo>
                <a:lnTo>
                  <a:pt x="467309" y="467321"/>
                </a:lnTo>
                <a:lnTo>
                  <a:pt x="475208" y="457098"/>
                </a:lnTo>
                <a:lnTo>
                  <a:pt x="494855" y="431685"/>
                </a:lnTo>
                <a:lnTo>
                  <a:pt x="512610" y="389597"/>
                </a:lnTo>
                <a:lnTo>
                  <a:pt x="518909" y="342747"/>
                </a:lnTo>
                <a:close/>
              </a:path>
              <a:path w="685800" h="685800">
                <a:moveTo>
                  <a:pt x="685596" y="286512"/>
                </a:moveTo>
                <a:lnTo>
                  <a:pt x="684618" y="225806"/>
                </a:lnTo>
                <a:lnTo>
                  <a:pt x="681609" y="176149"/>
                </a:lnTo>
                <a:lnTo>
                  <a:pt x="673468" y="135166"/>
                </a:lnTo>
                <a:lnTo>
                  <a:pt x="651789" y="86461"/>
                </a:lnTo>
                <a:lnTo>
                  <a:pt x="623709" y="53403"/>
                </a:lnTo>
                <a:lnTo>
                  <a:pt x="623709" y="286512"/>
                </a:lnTo>
                <a:lnTo>
                  <a:pt x="623709" y="399008"/>
                </a:lnTo>
                <a:lnTo>
                  <a:pt x="622833" y="457390"/>
                </a:lnTo>
                <a:lnTo>
                  <a:pt x="620026" y="503758"/>
                </a:lnTo>
                <a:lnTo>
                  <a:pt x="609968" y="545147"/>
                </a:lnTo>
                <a:lnTo>
                  <a:pt x="584276" y="584517"/>
                </a:lnTo>
                <a:lnTo>
                  <a:pt x="544906" y="610209"/>
                </a:lnTo>
                <a:lnTo>
                  <a:pt x="503593" y="620191"/>
                </a:lnTo>
                <a:lnTo>
                  <a:pt x="457136" y="623087"/>
                </a:lnTo>
                <a:lnTo>
                  <a:pt x="397814" y="623963"/>
                </a:lnTo>
                <a:lnTo>
                  <a:pt x="382574" y="623989"/>
                </a:lnTo>
                <a:lnTo>
                  <a:pt x="287489" y="623963"/>
                </a:lnTo>
                <a:lnTo>
                  <a:pt x="228168" y="623087"/>
                </a:lnTo>
                <a:lnTo>
                  <a:pt x="181787" y="620268"/>
                </a:lnTo>
                <a:lnTo>
                  <a:pt x="140398" y="610209"/>
                </a:lnTo>
                <a:lnTo>
                  <a:pt x="101028" y="584517"/>
                </a:lnTo>
                <a:lnTo>
                  <a:pt x="75323" y="545147"/>
                </a:lnTo>
                <a:lnTo>
                  <a:pt x="65354" y="503847"/>
                </a:lnTo>
                <a:lnTo>
                  <a:pt x="62458" y="457390"/>
                </a:lnTo>
                <a:lnTo>
                  <a:pt x="61582" y="399008"/>
                </a:lnTo>
                <a:lnTo>
                  <a:pt x="61582" y="286512"/>
                </a:lnTo>
                <a:lnTo>
                  <a:pt x="62458" y="228409"/>
                </a:lnTo>
                <a:lnTo>
                  <a:pt x="65265" y="182041"/>
                </a:lnTo>
                <a:lnTo>
                  <a:pt x="75323" y="140639"/>
                </a:lnTo>
                <a:lnTo>
                  <a:pt x="101028" y="101269"/>
                </a:lnTo>
                <a:lnTo>
                  <a:pt x="140398" y="75577"/>
                </a:lnTo>
                <a:lnTo>
                  <a:pt x="181698" y="65608"/>
                </a:lnTo>
                <a:lnTo>
                  <a:pt x="228155" y="62712"/>
                </a:lnTo>
                <a:lnTo>
                  <a:pt x="287489" y="61823"/>
                </a:lnTo>
                <a:lnTo>
                  <a:pt x="342646" y="61760"/>
                </a:lnTo>
                <a:lnTo>
                  <a:pt x="397802" y="61823"/>
                </a:lnTo>
                <a:lnTo>
                  <a:pt x="457136" y="62712"/>
                </a:lnTo>
                <a:lnTo>
                  <a:pt x="503504" y="65519"/>
                </a:lnTo>
                <a:lnTo>
                  <a:pt x="544906" y="75577"/>
                </a:lnTo>
                <a:lnTo>
                  <a:pt x="584276" y="101269"/>
                </a:lnTo>
                <a:lnTo>
                  <a:pt x="609968" y="140639"/>
                </a:lnTo>
                <a:lnTo>
                  <a:pt x="619937" y="181952"/>
                </a:lnTo>
                <a:lnTo>
                  <a:pt x="622833" y="228409"/>
                </a:lnTo>
                <a:lnTo>
                  <a:pt x="623709" y="286512"/>
                </a:lnTo>
                <a:lnTo>
                  <a:pt x="623709" y="53403"/>
                </a:lnTo>
                <a:lnTo>
                  <a:pt x="583755" y="25044"/>
                </a:lnTo>
                <a:lnTo>
                  <a:pt x="531342" y="7378"/>
                </a:lnTo>
                <a:lnTo>
                  <a:pt x="484200" y="1955"/>
                </a:lnTo>
                <a:lnTo>
                  <a:pt x="434606" y="406"/>
                </a:lnTo>
                <a:lnTo>
                  <a:pt x="342646" y="0"/>
                </a:lnTo>
                <a:lnTo>
                  <a:pt x="250761" y="431"/>
                </a:lnTo>
                <a:lnTo>
                  <a:pt x="201244" y="2095"/>
                </a:lnTo>
                <a:lnTo>
                  <a:pt x="154101" y="7531"/>
                </a:lnTo>
                <a:lnTo>
                  <a:pt x="101688" y="25196"/>
                </a:lnTo>
                <a:lnTo>
                  <a:pt x="57302" y="57543"/>
                </a:lnTo>
                <a:lnTo>
                  <a:pt x="25095" y="101942"/>
                </a:lnTo>
                <a:lnTo>
                  <a:pt x="7429" y="154355"/>
                </a:lnTo>
                <a:lnTo>
                  <a:pt x="2019" y="201345"/>
                </a:lnTo>
                <a:lnTo>
                  <a:pt x="330" y="250863"/>
                </a:lnTo>
                <a:lnTo>
                  <a:pt x="0" y="286512"/>
                </a:lnTo>
                <a:lnTo>
                  <a:pt x="0" y="399008"/>
                </a:lnTo>
                <a:lnTo>
                  <a:pt x="977" y="459752"/>
                </a:lnTo>
                <a:lnTo>
                  <a:pt x="4000" y="509498"/>
                </a:lnTo>
                <a:lnTo>
                  <a:pt x="12128" y="550329"/>
                </a:lnTo>
                <a:lnTo>
                  <a:pt x="33794" y="599033"/>
                </a:lnTo>
                <a:lnTo>
                  <a:pt x="71818" y="641096"/>
                </a:lnTo>
                <a:lnTo>
                  <a:pt x="118160" y="667613"/>
                </a:lnTo>
                <a:lnTo>
                  <a:pt x="176047" y="681545"/>
                </a:lnTo>
                <a:lnTo>
                  <a:pt x="225793" y="684568"/>
                </a:lnTo>
                <a:lnTo>
                  <a:pt x="342798" y="685647"/>
                </a:lnTo>
                <a:lnTo>
                  <a:pt x="434682" y="685215"/>
                </a:lnTo>
                <a:lnTo>
                  <a:pt x="484200" y="683539"/>
                </a:lnTo>
                <a:lnTo>
                  <a:pt x="531342" y="678116"/>
                </a:lnTo>
                <a:lnTo>
                  <a:pt x="583755" y="660450"/>
                </a:lnTo>
                <a:lnTo>
                  <a:pt x="628142" y="628091"/>
                </a:lnTo>
                <a:lnTo>
                  <a:pt x="631812" y="624039"/>
                </a:lnTo>
                <a:lnTo>
                  <a:pt x="641007" y="613892"/>
                </a:lnTo>
                <a:lnTo>
                  <a:pt x="667664" y="567385"/>
                </a:lnTo>
                <a:lnTo>
                  <a:pt x="681596" y="509498"/>
                </a:lnTo>
                <a:lnTo>
                  <a:pt x="684618" y="459752"/>
                </a:lnTo>
                <a:lnTo>
                  <a:pt x="685596" y="399008"/>
                </a:lnTo>
                <a:lnTo>
                  <a:pt x="685596" y="286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bg object 2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57287" y="8691808"/>
            <a:ext cx="82344" cy="82344"/>
          </a:xfrm>
          <a:prstGeom prst="rect">
            <a:avLst/>
          </a:prstGeom>
        </p:spPr>
      </p:pic>
      <p:sp>
        <p:nvSpPr>
          <p:cNvPr id="27" name="bg object 27"/>
          <p:cNvSpPr/>
          <p:nvPr/>
        </p:nvSpPr>
        <p:spPr>
          <a:xfrm>
            <a:off x="6205424" y="8598202"/>
            <a:ext cx="635000" cy="638175"/>
          </a:xfrm>
          <a:custGeom>
            <a:avLst/>
            <a:gdLst/>
            <a:ahLst/>
            <a:cxnLst/>
            <a:rect l="l" t="t" r="r" b="b"/>
            <a:pathLst>
              <a:path w="635000" h="638175">
                <a:moveTo>
                  <a:pt x="0" y="638174"/>
                </a:moveTo>
                <a:lnTo>
                  <a:pt x="44672" y="474164"/>
                </a:lnTo>
                <a:lnTo>
                  <a:pt x="26514" y="437144"/>
                </a:lnTo>
                <a:lnTo>
                  <a:pt x="13321" y="398181"/>
                </a:lnTo>
                <a:lnTo>
                  <a:pt x="5274" y="357721"/>
                </a:lnTo>
                <a:lnTo>
                  <a:pt x="2552" y="316215"/>
                </a:lnTo>
                <a:lnTo>
                  <a:pt x="5990" y="269582"/>
                </a:lnTo>
                <a:lnTo>
                  <a:pt x="15974" y="225041"/>
                </a:lnTo>
                <a:lnTo>
                  <a:pt x="32010" y="183088"/>
                </a:lnTo>
                <a:lnTo>
                  <a:pt x="53602" y="144218"/>
                </a:lnTo>
                <a:lnTo>
                  <a:pt x="80256" y="108925"/>
                </a:lnTo>
                <a:lnTo>
                  <a:pt x="111477" y="77704"/>
                </a:lnTo>
                <a:lnTo>
                  <a:pt x="146770" y="51050"/>
                </a:lnTo>
                <a:lnTo>
                  <a:pt x="185641" y="29457"/>
                </a:lnTo>
                <a:lnTo>
                  <a:pt x="227594" y="13422"/>
                </a:lnTo>
                <a:lnTo>
                  <a:pt x="272134" y="3438"/>
                </a:lnTo>
                <a:lnTo>
                  <a:pt x="318768" y="0"/>
                </a:lnTo>
                <a:lnTo>
                  <a:pt x="368773" y="3897"/>
                </a:lnTo>
                <a:lnTo>
                  <a:pt x="416848" y="15408"/>
                </a:lnTo>
                <a:lnTo>
                  <a:pt x="462288" y="34254"/>
                </a:lnTo>
                <a:lnTo>
                  <a:pt x="493218" y="53287"/>
                </a:lnTo>
                <a:lnTo>
                  <a:pt x="318449" y="53287"/>
                </a:lnTo>
                <a:lnTo>
                  <a:pt x="271278" y="57535"/>
                </a:lnTo>
                <a:lnTo>
                  <a:pt x="226844" y="69776"/>
                </a:lnTo>
                <a:lnTo>
                  <a:pt x="185898" y="89261"/>
                </a:lnTo>
                <a:lnTo>
                  <a:pt x="149190" y="115238"/>
                </a:lnTo>
                <a:lnTo>
                  <a:pt x="117472" y="146956"/>
                </a:lnTo>
                <a:lnTo>
                  <a:pt x="91495" y="183664"/>
                </a:lnTo>
                <a:lnTo>
                  <a:pt x="72010" y="224610"/>
                </a:lnTo>
                <a:lnTo>
                  <a:pt x="59768" y="269044"/>
                </a:lnTo>
                <a:lnTo>
                  <a:pt x="55521" y="316215"/>
                </a:lnTo>
                <a:lnTo>
                  <a:pt x="58123" y="353040"/>
                </a:lnTo>
                <a:lnTo>
                  <a:pt x="65811" y="388967"/>
                </a:lnTo>
                <a:lnTo>
                  <a:pt x="78405" y="423458"/>
                </a:lnTo>
                <a:lnTo>
                  <a:pt x="95726" y="455975"/>
                </a:lnTo>
                <a:lnTo>
                  <a:pt x="102107" y="465867"/>
                </a:lnTo>
                <a:lnTo>
                  <a:pt x="75623" y="562870"/>
                </a:lnTo>
                <a:lnTo>
                  <a:pt x="229372" y="562870"/>
                </a:lnTo>
                <a:lnTo>
                  <a:pt x="249247" y="569770"/>
                </a:lnTo>
                <a:lnTo>
                  <a:pt x="283603" y="576775"/>
                </a:lnTo>
                <a:lnTo>
                  <a:pt x="318768" y="579143"/>
                </a:lnTo>
                <a:lnTo>
                  <a:pt x="494151" y="579143"/>
                </a:lnTo>
                <a:lnTo>
                  <a:pt x="490765" y="581700"/>
                </a:lnTo>
                <a:lnTo>
                  <a:pt x="468370" y="594140"/>
                </a:lnTo>
                <a:lnTo>
                  <a:pt x="167520" y="594140"/>
                </a:lnTo>
                <a:lnTo>
                  <a:pt x="0" y="638174"/>
                </a:lnTo>
                <a:close/>
              </a:path>
              <a:path w="635000" h="638175">
                <a:moveTo>
                  <a:pt x="494151" y="579143"/>
                </a:moveTo>
                <a:lnTo>
                  <a:pt x="318768" y="579143"/>
                </a:lnTo>
                <a:lnTo>
                  <a:pt x="365938" y="574907"/>
                </a:lnTo>
                <a:lnTo>
                  <a:pt x="410366" y="562694"/>
                </a:lnTo>
                <a:lnTo>
                  <a:pt x="451296" y="543252"/>
                </a:lnTo>
                <a:lnTo>
                  <a:pt x="487971" y="517325"/>
                </a:lnTo>
                <a:lnTo>
                  <a:pt x="519635" y="485660"/>
                </a:lnTo>
                <a:lnTo>
                  <a:pt x="545533" y="449003"/>
                </a:lnTo>
                <a:lnTo>
                  <a:pt x="564906" y="408099"/>
                </a:lnTo>
                <a:lnTo>
                  <a:pt x="577000" y="363694"/>
                </a:lnTo>
                <a:lnTo>
                  <a:pt x="580909" y="318259"/>
                </a:lnTo>
                <a:lnTo>
                  <a:pt x="581027" y="316215"/>
                </a:lnTo>
                <a:lnTo>
                  <a:pt x="576039" y="264842"/>
                </a:lnTo>
                <a:lnTo>
                  <a:pt x="561274" y="215862"/>
                </a:lnTo>
                <a:lnTo>
                  <a:pt x="537173" y="170701"/>
                </a:lnTo>
                <a:lnTo>
                  <a:pt x="504158" y="130506"/>
                </a:lnTo>
                <a:lnTo>
                  <a:pt x="464147" y="97441"/>
                </a:lnTo>
                <a:lnTo>
                  <a:pt x="419081" y="73230"/>
                </a:lnTo>
                <a:lnTo>
                  <a:pt x="370126" y="58353"/>
                </a:lnTo>
                <a:lnTo>
                  <a:pt x="318449" y="53287"/>
                </a:lnTo>
                <a:lnTo>
                  <a:pt x="493218" y="53287"/>
                </a:lnTo>
                <a:lnTo>
                  <a:pt x="542448" y="92854"/>
                </a:lnTo>
                <a:lnTo>
                  <a:pt x="574985" y="130912"/>
                </a:lnTo>
                <a:lnTo>
                  <a:pt x="600798" y="173014"/>
                </a:lnTo>
                <a:lnTo>
                  <a:pt x="619596" y="218454"/>
                </a:lnTo>
                <a:lnTo>
                  <a:pt x="631088" y="266529"/>
                </a:lnTo>
                <a:lnTo>
                  <a:pt x="634984" y="316534"/>
                </a:lnTo>
                <a:lnTo>
                  <a:pt x="631546" y="363168"/>
                </a:lnTo>
                <a:lnTo>
                  <a:pt x="621561" y="407708"/>
                </a:lnTo>
                <a:lnTo>
                  <a:pt x="605526" y="449661"/>
                </a:lnTo>
                <a:lnTo>
                  <a:pt x="583933" y="488532"/>
                </a:lnTo>
                <a:lnTo>
                  <a:pt x="557279" y="523825"/>
                </a:lnTo>
                <a:lnTo>
                  <a:pt x="526058" y="555046"/>
                </a:lnTo>
                <a:lnTo>
                  <a:pt x="494151" y="579143"/>
                </a:lnTo>
                <a:close/>
              </a:path>
              <a:path w="635000" h="638175">
                <a:moveTo>
                  <a:pt x="234369" y="170392"/>
                </a:moveTo>
                <a:lnTo>
                  <a:pt x="226871" y="170392"/>
                </a:lnTo>
                <a:lnTo>
                  <a:pt x="233571" y="168478"/>
                </a:lnTo>
                <a:lnTo>
                  <a:pt x="234369" y="170392"/>
                </a:lnTo>
                <a:close/>
              </a:path>
              <a:path w="635000" h="638175">
                <a:moveTo>
                  <a:pt x="397263" y="468221"/>
                </a:moveTo>
                <a:lnTo>
                  <a:pt x="350717" y="457132"/>
                </a:lnTo>
                <a:lnTo>
                  <a:pt x="271533" y="414753"/>
                </a:lnTo>
                <a:lnTo>
                  <a:pt x="229742" y="376603"/>
                </a:lnTo>
                <a:lnTo>
                  <a:pt x="202072" y="343836"/>
                </a:lnTo>
                <a:lnTo>
                  <a:pt x="172945" y="299543"/>
                </a:lnTo>
                <a:lnTo>
                  <a:pt x="158267" y="246016"/>
                </a:lnTo>
                <a:lnTo>
                  <a:pt x="161567" y="220394"/>
                </a:lnTo>
                <a:lnTo>
                  <a:pt x="185708" y="179965"/>
                </a:lnTo>
                <a:lnTo>
                  <a:pt x="201344" y="170073"/>
                </a:lnTo>
                <a:lnTo>
                  <a:pt x="222085" y="170073"/>
                </a:lnTo>
                <a:lnTo>
                  <a:pt x="226871" y="170392"/>
                </a:lnTo>
                <a:lnTo>
                  <a:pt x="234369" y="170392"/>
                </a:lnTo>
                <a:lnTo>
                  <a:pt x="239953" y="183794"/>
                </a:lnTo>
                <a:lnTo>
                  <a:pt x="246165" y="199160"/>
                </a:lnTo>
                <a:lnTo>
                  <a:pt x="253754" y="217697"/>
                </a:lnTo>
                <a:lnTo>
                  <a:pt x="260504" y="233960"/>
                </a:lnTo>
                <a:lnTo>
                  <a:pt x="264204" y="242506"/>
                </a:lnTo>
                <a:lnTo>
                  <a:pt x="266118" y="246335"/>
                </a:lnTo>
                <a:lnTo>
                  <a:pt x="267395" y="250802"/>
                </a:lnTo>
                <a:lnTo>
                  <a:pt x="264842" y="256227"/>
                </a:lnTo>
                <a:lnTo>
                  <a:pt x="262289" y="261332"/>
                </a:lnTo>
                <a:lnTo>
                  <a:pt x="260685" y="264852"/>
                </a:lnTo>
                <a:lnTo>
                  <a:pt x="253036" y="273777"/>
                </a:lnTo>
                <a:lnTo>
                  <a:pt x="248569" y="279520"/>
                </a:lnTo>
                <a:lnTo>
                  <a:pt x="240910" y="287178"/>
                </a:lnTo>
                <a:lnTo>
                  <a:pt x="269414" y="337848"/>
                </a:lnTo>
                <a:lnTo>
                  <a:pt x="307036" y="371088"/>
                </a:lnTo>
                <a:lnTo>
                  <a:pt x="349081" y="393434"/>
                </a:lnTo>
                <a:lnTo>
                  <a:pt x="357058" y="397582"/>
                </a:lnTo>
                <a:lnTo>
                  <a:pt x="479168" y="397582"/>
                </a:lnTo>
                <a:lnTo>
                  <a:pt x="479109" y="404722"/>
                </a:lnTo>
                <a:lnTo>
                  <a:pt x="464661" y="442549"/>
                </a:lnTo>
                <a:lnTo>
                  <a:pt x="420238" y="466825"/>
                </a:lnTo>
                <a:lnTo>
                  <a:pt x="409319" y="467986"/>
                </a:lnTo>
                <a:lnTo>
                  <a:pt x="397263" y="468221"/>
                </a:lnTo>
                <a:close/>
              </a:path>
              <a:path w="635000" h="638175">
                <a:moveTo>
                  <a:pt x="479168" y="397582"/>
                </a:moveTo>
                <a:lnTo>
                  <a:pt x="357058" y="397582"/>
                </a:lnTo>
                <a:lnTo>
                  <a:pt x="361845" y="396944"/>
                </a:lnTo>
                <a:lnTo>
                  <a:pt x="366312" y="391520"/>
                </a:lnTo>
                <a:lnTo>
                  <a:pt x="391201" y="360568"/>
                </a:lnTo>
                <a:lnTo>
                  <a:pt x="396625" y="352910"/>
                </a:lnTo>
                <a:lnTo>
                  <a:pt x="401731" y="354187"/>
                </a:lnTo>
                <a:lnTo>
                  <a:pt x="409070" y="356739"/>
                </a:lnTo>
                <a:lnTo>
                  <a:pt x="419335" y="361451"/>
                </a:lnTo>
                <a:lnTo>
                  <a:pt x="470973" y="386414"/>
                </a:lnTo>
                <a:lnTo>
                  <a:pt x="475759" y="388010"/>
                </a:lnTo>
                <a:lnTo>
                  <a:pt x="477993" y="391520"/>
                </a:lnTo>
                <a:lnTo>
                  <a:pt x="479179" y="396281"/>
                </a:lnTo>
                <a:lnTo>
                  <a:pt x="479168" y="397582"/>
                </a:lnTo>
                <a:close/>
              </a:path>
              <a:path w="635000" h="638175">
                <a:moveTo>
                  <a:pt x="229372" y="562870"/>
                </a:moveTo>
                <a:lnTo>
                  <a:pt x="75623" y="562870"/>
                </a:lnTo>
                <a:lnTo>
                  <a:pt x="175179" y="536705"/>
                </a:lnTo>
                <a:lnTo>
                  <a:pt x="184751" y="542448"/>
                </a:lnTo>
                <a:lnTo>
                  <a:pt x="216146" y="558278"/>
                </a:lnTo>
                <a:lnTo>
                  <a:pt x="229372" y="562870"/>
                </a:lnTo>
                <a:close/>
              </a:path>
              <a:path w="635000" h="638175">
                <a:moveTo>
                  <a:pt x="318768" y="632750"/>
                </a:moveTo>
                <a:lnTo>
                  <a:pt x="279296" y="630262"/>
                </a:lnTo>
                <a:lnTo>
                  <a:pt x="240631" y="622898"/>
                </a:lnTo>
                <a:lnTo>
                  <a:pt x="203223" y="610808"/>
                </a:lnTo>
                <a:lnTo>
                  <a:pt x="167520" y="594140"/>
                </a:lnTo>
                <a:lnTo>
                  <a:pt x="468370" y="594140"/>
                </a:lnTo>
                <a:lnTo>
                  <a:pt x="451895" y="603292"/>
                </a:lnTo>
                <a:lnTo>
                  <a:pt x="409942" y="619328"/>
                </a:lnTo>
                <a:lnTo>
                  <a:pt x="365401" y="629312"/>
                </a:lnTo>
                <a:lnTo>
                  <a:pt x="318768" y="6327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6989689" y="8598462"/>
            <a:ext cx="657225" cy="657225"/>
          </a:xfrm>
          <a:custGeom>
            <a:avLst/>
            <a:gdLst/>
            <a:ahLst/>
            <a:cxnLst/>
            <a:rect l="l" t="t" r="r" b="b"/>
            <a:pathLst>
              <a:path w="657225" h="657225">
                <a:moveTo>
                  <a:pt x="492527" y="656703"/>
                </a:moveTo>
                <a:lnTo>
                  <a:pt x="164697" y="656703"/>
                </a:lnTo>
                <a:lnTo>
                  <a:pt x="121002" y="650801"/>
                </a:lnTo>
                <a:lnTo>
                  <a:pt x="81667" y="634157"/>
                </a:lnTo>
                <a:lnTo>
                  <a:pt x="48340" y="608428"/>
                </a:lnTo>
                <a:lnTo>
                  <a:pt x="22546" y="575165"/>
                </a:lnTo>
                <a:lnTo>
                  <a:pt x="5902" y="535996"/>
                </a:lnTo>
                <a:lnTo>
                  <a:pt x="0" y="492527"/>
                </a:lnTo>
                <a:lnTo>
                  <a:pt x="0" y="164697"/>
                </a:lnTo>
                <a:lnTo>
                  <a:pt x="5902" y="121008"/>
                </a:lnTo>
                <a:lnTo>
                  <a:pt x="22546" y="81692"/>
                </a:lnTo>
                <a:lnTo>
                  <a:pt x="48340" y="48340"/>
                </a:lnTo>
                <a:lnTo>
                  <a:pt x="81692" y="22546"/>
                </a:lnTo>
                <a:lnTo>
                  <a:pt x="121008" y="5902"/>
                </a:lnTo>
                <a:lnTo>
                  <a:pt x="164697" y="0"/>
                </a:lnTo>
                <a:lnTo>
                  <a:pt x="492006" y="0"/>
                </a:lnTo>
                <a:lnTo>
                  <a:pt x="535697" y="5902"/>
                </a:lnTo>
                <a:lnTo>
                  <a:pt x="575030" y="22546"/>
                </a:lnTo>
                <a:lnTo>
                  <a:pt x="608428" y="48340"/>
                </a:lnTo>
                <a:lnTo>
                  <a:pt x="634311" y="81692"/>
                </a:lnTo>
                <a:lnTo>
                  <a:pt x="651103" y="121008"/>
                </a:lnTo>
                <a:lnTo>
                  <a:pt x="651382" y="123001"/>
                </a:lnTo>
                <a:lnTo>
                  <a:pt x="171472" y="123001"/>
                </a:lnTo>
                <a:lnTo>
                  <a:pt x="152766" y="126755"/>
                </a:lnTo>
                <a:lnTo>
                  <a:pt x="137529" y="137008"/>
                </a:lnTo>
                <a:lnTo>
                  <a:pt x="127277" y="152245"/>
                </a:lnTo>
                <a:lnTo>
                  <a:pt x="123522" y="170951"/>
                </a:lnTo>
                <a:lnTo>
                  <a:pt x="127277" y="189657"/>
                </a:lnTo>
                <a:lnTo>
                  <a:pt x="137529" y="204894"/>
                </a:lnTo>
                <a:lnTo>
                  <a:pt x="152766" y="215147"/>
                </a:lnTo>
                <a:lnTo>
                  <a:pt x="171472" y="218901"/>
                </a:lnTo>
                <a:lnTo>
                  <a:pt x="657224" y="218901"/>
                </a:lnTo>
                <a:lnTo>
                  <a:pt x="657224" y="260075"/>
                </a:lnTo>
                <a:lnTo>
                  <a:pt x="431027" y="260075"/>
                </a:lnTo>
                <a:lnTo>
                  <a:pt x="425827" y="260596"/>
                </a:lnTo>
                <a:lnTo>
                  <a:pt x="125086" y="260596"/>
                </a:lnTo>
                <a:lnTo>
                  <a:pt x="125086" y="531617"/>
                </a:lnTo>
                <a:lnTo>
                  <a:pt x="651873" y="531617"/>
                </a:lnTo>
                <a:lnTo>
                  <a:pt x="651322" y="535695"/>
                </a:lnTo>
                <a:lnTo>
                  <a:pt x="634678" y="575011"/>
                </a:lnTo>
                <a:lnTo>
                  <a:pt x="608884" y="608363"/>
                </a:lnTo>
                <a:lnTo>
                  <a:pt x="575487" y="634176"/>
                </a:lnTo>
                <a:lnTo>
                  <a:pt x="536198" y="650804"/>
                </a:lnTo>
                <a:lnTo>
                  <a:pt x="492527" y="656703"/>
                </a:lnTo>
                <a:close/>
              </a:path>
              <a:path w="657225" h="657225">
                <a:moveTo>
                  <a:pt x="657224" y="218901"/>
                </a:moveTo>
                <a:lnTo>
                  <a:pt x="171472" y="218901"/>
                </a:lnTo>
                <a:lnTo>
                  <a:pt x="189885" y="215147"/>
                </a:lnTo>
                <a:lnTo>
                  <a:pt x="205024" y="204894"/>
                </a:lnTo>
                <a:lnTo>
                  <a:pt x="215375" y="189657"/>
                </a:lnTo>
                <a:lnTo>
                  <a:pt x="219422" y="170951"/>
                </a:lnTo>
                <a:lnTo>
                  <a:pt x="215668" y="152245"/>
                </a:lnTo>
                <a:lnTo>
                  <a:pt x="205415" y="137008"/>
                </a:lnTo>
                <a:lnTo>
                  <a:pt x="190178" y="126755"/>
                </a:lnTo>
                <a:lnTo>
                  <a:pt x="171472" y="123001"/>
                </a:lnTo>
                <a:lnTo>
                  <a:pt x="651382" y="123001"/>
                </a:lnTo>
                <a:lnTo>
                  <a:pt x="657224" y="164697"/>
                </a:lnTo>
                <a:lnTo>
                  <a:pt x="657224" y="218901"/>
                </a:lnTo>
                <a:close/>
              </a:path>
              <a:path w="657225" h="657225">
                <a:moveTo>
                  <a:pt x="651873" y="531617"/>
                </a:moveTo>
                <a:lnTo>
                  <a:pt x="532138" y="531617"/>
                </a:lnTo>
                <a:lnTo>
                  <a:pt x="532138" y="383077"/>
                </a:lnTo>
                <a:lnTo>
                  <a:pt x="528433" y="332855"/>
                </a:lnTo>
                <a:lnTo>
                  <a:pt x="513831" y="294018"/>
                </a:lnTo>
                <a:lnTo>
                  <a:pt x="483105" y="268960"/>
                </a:lnTo>
                <a:lnTo>
                  <a:pt x="431027" y="260075"/>
                </a:lnTo>
                <a:lnTo>
                  <a:pt x="657224" y="260075"/>
                </a:lnTo>
                <a:lnTo>
                  <a:pt x="657154" y="492527"/>
                </a:lnTo>
                <a:lnTo>
                  <a:pt x="651873" y="531617"/>
                </a:lnTo>
                <a:close/>
              </a:path>
              <a:path w="657225" h="657225">
                <a:moveTo>
                  <a:pt x="276232" y="531617"/>
                </a:moveTo>
                <a:lnTo>
                  <a:pt x="218901" y="531617"/>
                </a:lnTo>
                <a:lnTo>
                  <a:pt x="218901" y="260596"/>
                </a:lnTo>
                <a:lnTo>
                  <a:pt x="276232" y="260596"/>
                </a:lnTo>
                <a:lnTo>
                  <a:pt x="276232" y="531617"/>
                </a:lnTo>
                <a:close/>
              </a:path>
              <a:path w="657225" h="657225">
                <a:moveTo>
                  <a:pt x="351284" y="297080"/>
                </a:moveTo>
                <a:lnTo>
                  <a:pt x="349199" y="297080"/>
                </a:lnTo>
                <a:lnTo>
                  <a:pt x="349199" y="260596"/>
                </a:lnTo>
                <a:lnTo>
                  <a:pt x="425827" y="260596"/>
                </a:lnTo>
                <a:lnTo>
                  <a:pt x="402589" y="262925"/>
                </a:lnTo>
                <a:lnTo>
                  <a:pt x="379819" y="270760"/>
                </a:lnTo>
                <a:lnTo>
                  <a:pt x="362718" y="282503"/>
                </a:lnTo>
                <a:lnTo>
                  <a:pt x="351284" y="297080"/>
                </a:lnTo>
                <a:close/>
              </a:path>
              <a:path w="657225" h="657225">
                <a:moveTo>
                  <a:pt x="453438" y="531617"/>
                </a:moveTo>
                <a:lnTo>
                  <a:pt x="354411" y="531617"/>
                </a:lnTo>
                <a:lnTo>
                  <a:pt x="354411" y="398191"/>
                </a:lnTo>
                <a:lnTo>
                  <a:pt x="356243" y="372026"/>
                </a:lnTo>
                <a:lnTo>
                  <a:pt x="363597" y="349525"/>
                </a:lnTo>
                <a:lnTo>
                  <a:pt x="379257" y="333767"/>
                </a:lnTo>
                <a:lnTo>
                  <a:pt x="406009" y="327830"/>
                </a:lnTo>
                <a:lnTo>
                  <a:pt x="431670" y="334679"/>
                </a:lnTo>
                <a:lnTo>
                  <a:pt x="445946" y="352131"/>
                </a:lnTo>
                <a:lnTo>
                  <a:pt x="452110" y="375544"/>
                </a:lnTo>
                <a:lnTo>
                  <a:pt x="453326" y="398191"/>
                </a:lnTo>
                <a:lnTo>
                  <a:pt x="453438" y="53161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125414" y="3680111"/>
            <a:ext cx="7459980" cy="12979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0" i="0">
                <a:solidFill>
                  <a:srgbClr val="1B2F57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0" i="0">
                <a:solidFill>
                  <a:srgbClr val="1B2F57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0" i="0">
                <a:solidFill>
                  <a:srgbClr val="1B2F57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527204" y="8664953"/>
            <a:ext cx="3248024" cy="1009649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2813" y="3764783"/>
            <a:ext cx="8125735" cy="5269432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46203" y="848341"/>
            <a:ext cx="7860581" cy="5201619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7946797" y="3086337"/>
            <a:ext cx="1368425" cy="1290320"/>
          </a:xfrm>
          <a:custGeom>
            <a:avLst/>
            <a:gdLst/>
            <a:ahLst/>
            <a:cxnLst/>
            <a:rect l="l" t="t" r="r" b="b"/>
            <a:pathLst>
              <a:path w="1368425" h="1290320">
                <a:moveTo>
                  <a:pt x="1119523" y="99744"/>
                </a:moveTo>
                <a:lnTo>
                  <a:pt x="963079" y="218898"/>
                </a:lnTo>
                <a:lnTo>
                  <a:pt x="956755" y="214422"/>
                </a:lnTo>
                <a:lnTo>
                  <a:pt x="949942" y="209493"/>
                </a:lnTo>
                <a:lnTo>
                  <a:pt x="942567" y="204430"/>
                </a:lnTo>
                <a:lnTo>
                  <a:pt x="934900" y="199763"/>
                </a:lnTo>
                <a:lnTo>
                  <a:pt x="892085" y="172425"/>
                </a:lnTo>
                <a:lnTo>
                  <a:pt x="868853" y="145761"/>
                </a:lnTo>
                <a:lnTo>
                  <a:pt x="861003" y="111156"/>
                </a:lnTo>
                <a:lnTo>
                  <a:pt x="864332" y="59995"/>
                </a:lnTo>
                <a:lnTo>
                  <a:pt x="866543" y="46061"/>
                </a:lnTo>
                <a:lnTo>
                  <a:pt x="869662" y="31768"/>
                </a:lnTo>
                <a:lnTo>
                  <a:pt x="873318" y="16590"/>
                </a:lnTo>
                <a:lnTo>
                  <a:pt x="877142" y="0"/>
                </a:lnTo>
                <a:lnTo>
                  <a:pt x="889234" y="4526"/>
                </a:lnTo>
                <a:lnTo>
                  <a:pt x="900122" y="8568"/>
                </a:lnTo>
                <a:lnTo>
                  <a:pt x="909775" y="12229"/>
                </a:lnTo>
                <a:lnTo>
                  <a:pt x="919053" y="15949"/>
                </a:lnTo>
                <a:lnTo>
                  <a:pt x="968286" y="36434"/>
                </a:lnTo>
                <a:lnTo>
                  <a:pt x="1094095" y="89138"/>
                </a:lnTo>
                <a:lnTo>
                  <a:pt x="1119523" y="99744"/>
                </a:lnTo>
                <a:close/>
              </a:path>
              <a:path w="1368425" h="1290320">
                <a:moveTo>
                  <a:pt x="66185" y="1289720"/>
                </a:moveTo>
                <a:lnTo>
                  <a:pt x="25552" y="1266171"/>
                </a:lnTo>
                <a:lnTo>
                  <a:pt x="8528" y="1209574"/>
                </a:lnTo>
                <a:lnTo>
                  <a:pt x="1642" y="1167185"/>
                </a:lnTo>
                <a:lnTo>
                  <a:pt x="0" y="1124228"/>
                </a:lnTo>
                <a:lnTo>
                  <a:pt x="4223" y="1080640"/>
                </a:lnTo>
                <a:lnTo>
                  <a:pt x="13971" y="1030288"/>
                </a:lnTo>
                <a:lnTo>
                  <a:pt x="26038" y="980950"/>
                </a:lnTo>
                <a:lnTo>
                  <a:pt x="40381" y="932615"/>
                </a:lnTo>
                <a:lnTo>
                  <a:pt x="56954" y="885275"/>
                </a:lnTo>
                <a:lnTo>
                  <a:pt x="75710" y="838917"/>
                </a:lnTo>
                <a:lnTo>
                  <a:pt x="96605" y="793533"/>
                </a:lnTo>
                <a:lnTo>
                  <a:pt x="119594" y="749111"/>
                </a:lnTo>
                <a:lnTo>
                  <a:pt x="144630" y="705641"/>
                </a:lnTo>
                <a:lnTo>
                  <a:pt x="171668" y="663113"/>
                </a:lnTo>
                <a:lnTo>
                  <a:pt x="200664" y="621517"/>
                </a:lnTo>
                <a:lnTo>
                  <a:pt x="231570" y="580841"/>
                </a:lnTo>
                <a:lnTo>
                  <a:pt x="265044" y="540792"/>
                </a:lnTo>
                <a:lnTo>
                  <a:pt x="300179" y="503151"/>
                </a:lnTo>
                <a:lnTo>
                  <a:pt x="336985" y="467956"/>
                </a:lnTo>
                <a:lnTo>
                  <a:pt x="375467" y="435244"/>
                </a:lnTo>
                <a:lnTo>
                  <a:pt x="415634" y="405052"/>
                </a:lnTo>
                <a:lnTo>
                  <a:pt x="457493" y="377416"/>
                </a:lnTo>
                <a:lnTo>
                  <a:pt x="501051" y="352375"/>
                </a:lnTo>
                <a:lnTo>
                  <a:pt x="546317" y="329964"/>
                </a:lnTo>
                <a:lnTo>
                  <a:pt x="593297" y="310220"/>
                </a:lnTo>
                <a:lnTo>
                  <a:pt x="641998" y="293182"/>
                </a:lnTo>
                <a:lnTo>
                  <a:pt x="692430" y="278885"/>
                </a:lnTo>
                <a:lnTo>
                  <a:pt x="745695" y="266052"/>
                </a:lnTo>
                <a:lnTo>
                  <a:pt x="799328" y="254003"/>
                </a:lnTo>
                <a:lnTo>
                  <a:pt x="963079" y="218898"/>
                </a:lnTo>
                <a:lnTo>
                  <a:pt x="1119523" y="99744"/>
                </a:lnTo>
                <a:lnTo>
                  <a:pt x="1131056" y="104513"/>
                </a:lnTo>
                <a:lnTo>
                  <a:pt x="432017" y="636932"/>
                </a:lnTo>
                <a:lnTo>
                  <a:pt x="393863" y="666407"/>
                </a:lnTo>
                <a:lnTo>
                  <a:pt x="361353" y="695638"/>
                </a:lnTo>
                <a:lnTo>
                  <a:pt x="326732" y="731407"/>
                </a:lnTo>
                <a:lnTo>
                  <a:pt x="294290" y="768272"/>
                </a:lnTo>
                <a:lnTo>
                  <a:pt x="264002" y="806215"/>
                </a:lnTo>
                <a:lnTo>
                  <a:pt x="235844" y="845220"/>
                </a:lnTo>
                <a:lnTo>
                  <a:pt x="209793" y="885268"/>
                </a:lnTo>
                <a:lnTo>
                  <a:pt x="185825" y="926341"/>
                </a:lnTo>
                <a:lnTo>
                  <a:pt x="163915" y="968422"/>
                </a:lnTo>
                <a:lnTo>
                  <a:pt x="144001" y="1011588"/>
                </a:lnTo>
                <a:lnTo>
                  <a:pt x="126176" y="1055536"/>
                </a:lnTo>
                <a:lnTo>
                  <a:pt x="110289" y="1100568"/>
                </a:lnTo>
                <a:lnTo>
                  <a:pt x="96385" y="1146469"/>
                </a:lnTo>
                <a:lnTo>
                  <a:pt x="84411" y="1193324"/>
                </a:lnTo>
                <a:lnTo>
                  <a:pt x="74352" y="1241080"/>
                </a:lnTo>
                <a:lnTo>
                  <a:pt x="66185" y="1289720"/>
                </a:lnTo>
                <a:close/>
              </a:path>
              <a:path w="1368425" h="1290320">
                <a:moveTo>
                  <a:pt x="795835" y="827530"/>
                </a:moveTo>
                <a:lnTo>
                  <a:pt x="777137" y="780875"/>
                </a:lnTo>
                <a:lnTo>
                  <a:pt x="774990" y="731743"/>
                </a:lnTo>
                <a:lnTo>
                  <a:pt x="778332" y="684032"/>
                </a:lnTo>
                <a:lnTo>
                  <a:pt x="789120" y="638324"/>
                </a:lnTo>
                <a:lnTo>
                  <a:pt x="809305" y="595202"/>
                </a:lnTo>
                <a:lnTo>
                  <a:pt x="840842" y="555247"/>
                </a:lnTo>
                <a:lnTo>
                  <a:pt x="930317" y="465278"/>
                </a:lnTo>
                <a:lnTo>
                  <a:pt x="975791" y="424722"/>
                </a:lnTo>
                <a:lnTo>
                  <a:pt x="945828" y="422730"/>
                </a:lnTo>
                <a:lnTo>
                  <a:pt x="868770" y="433446"/>
                </a:lnTo>
                <a:lnTo>
                  <a:pt x="823621" y="445272"/>
                </a:lnTo>
                <a:lnTo>
                  <a:pt x="775356" y="460824"/>
                </a:lnTo>
                <a:lnTo>
                  <a:pt x="724949" y="479658"/>
                </a:lnTo>
                <a:lnTo>
                  <a:pt x="673373" y="501336"/>
                </a:lnTo>
                <a:lnTo>
                  <a:pt x="621601" y="525415"/>
                </a:lnTo>
                <a:lnTo>
                  <a:pt x="570606" y="551455"/>
                </a:lnTo>
                <a:lnTo>
                  <a:pt x="521362" y="579015"/>
                </a:lnTo>
                <a:lnTo>
                  <a:pt x="474841" y="607655"/>
                </a:lnTo>
                <a:lnTo>
                  <a:pt x="432017" y="636932"/>
                </a:lnTo>
                <a:lnTo>
                  <a:pt x="1131056" y="104513"/>
                </a:lnTo>
                <a:lnTo>
                  <a:pt x="1165160" y="118615"/>
                </a:lnTo>
                <a:lnTo>
                  <a:pt x="1214563" y="138722"/>
                </a:lnTo>
                <a:lnTo>
                  <a:pt x="1264120" y="158455"/>
                </a:lnTo>
                <a:lnTo>
                  <a:pt x="1313869" y="177714"/>
                </a:lnTo>
                <a:lnTo>
                  <a:pt x="1334510" y="188241"/>
                </a:lnTo>
                <a:lnTo>
                  <a:pt x="1348948" y="201384"/>
                </a:lnTo>
                <a:lnTo>
                  <a:pt x="1358400" y="217277"/>
                </a:lnTo>
                <a:lnTo>
                  <a:pt x="1364087" y="236055"/>
                </a:lnTo>
                <a:lnTo>
                  <a:pt x="1368414" y="276774"/>
                </a:lnTo>
                <a:lnTo>
                  <a:pt x="1365810" y="317142"/>
                </a:lnTo>
                <a:lnTo>
                  <a:pt x="1358033" y="356916"/>
                </a:lnTo>
                <a:lnTo>
                  <a:pt x="1356438" y="362466"/>
                </a:lnTo>
                <a:lnTo>
                  <a:pt x="1014537" y="622873"/>
                </a:lnTo>
                <a:lnTo>
                  <a:pt x="976726" y="652638"/>
                </a:lnTo>
                <a:lnTo>
                  <a:pt x="939620" y="683372"/>
                </a:lnTo>
                <a:lnTo>
                  <a:pt x="903242" y="715106"/>
                </a:lnTo>
                <a:lnTo>
                  <a:pt x="876000" y="741234"/>
                </a:lnTo>
                <a:lnTo>
                  <a:pt x="849679" y="768991"/>
                </a:lnTo>
                <a:lnTo>
                  <a:pt x="795835" y="827530"/>
                </a:lnTo>
                <a:close/>
              </a:path>
              <a:path w="1368425" h="1290320">
                <a:moveTo>
                  <a:pt x="1326889" y="420201"/>
                </a:moveTo>
                <a:lnTo>
                  <a:pt x="1311949" y="430393"/>
                </a:lnTo>
                <a:lnTo>
                  <a:pt x="1296843" y="439173"/>
                </a:lnTo>
                <a:lnTo>
                  <a:pt x="1254798" y="462984"/>
                </a:lnTo>
                <a:lnTo>
                  <a:pt x="1213284" y="487555"/>
                </a:lnTo>
                <a:lnTo>
                  <a:pt x="1172324" y="512918"/>
                </a:lnTo>
                <a:lnTo>
                  <a:pt x="1131945" y="539101"/>
                </a:lnTo>
                <a:lnTo>
                  <a:pt x="1092171" y="566135"/>
                </a:lnTo>
                <a:lnTo>
                  <a:pt x="1053027" y="594049"/>
                </a:lnTo>
                <a:lnTo>
                  <a:pt x="1014537" y="622873"/>
                </a:lnTo>
                <a:lnTo>
                  <a:pt x="1356438" y="362466"/>
                </a:lnTo>
                <a:lnTo>
                  <a:pt x="1346842" y="395848"/>
                </a:lnTo>
                <a:lnTo>
                  <a:pt x="1339305" y="408664"/>
                </a:lnTo>
                <a:lnTo>
                  <a:pt x="1326889" y="420201"/>
                </a:lnTo>
                <a:close/>
              </a:path>
            </a:pathLst>
          </a:custGeom>
          <a:solidFill>
            <a:srgbClr val="4DC738">
              <a:alpha val="71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0" i="0">
                <a:solidFill>
                  <a:srgbClr val="1B2F57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0F1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071998" y="2870329"/>
            <a:ext cx="2988309" cy="609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0" i="0">
                <a:solidFill>
                  <a:srgbClr val="1B2F57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renapme.com.br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19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8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95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4.png"/><Relationship Id="rId5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arenapme/" TargetMode="External"/><Relationship Id="rId3" Type="http://schemas.openxmlformats.org/officeDocument/2006/relationships/hyperlink" Target="https://wa.me/41303102" TargetMode="External"/><Relationship Id="rId7" Type="http://schemas.openxmlformats.org/officeDocument/2006/relationships/image" Target="../media/image19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enapme.com.br/" TargetMode="External"/><Relationship Id="rId5" Type="http://schemas.openxmlformats.org/officeDocument/2006/relationships/hyperlink" Target="mailto:contato@arename.com" TargetMode="External"/><Relationship Id="rId4" Type="http://schemas.openxmlformats.org/officeDocument/2006/relationships/hyperlink" Target="https://arenapme.com.br/" TargetMode="Externa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350" spc="105" dirty="0">
                <a:solidFill>
                  <a:srgbClr val="FFFFFF"/>
                </a:solidFill>
                <a:latin typeface="Arial MT"/>
                <a:cs typeface="Arial MT"/>
              </a:rPr>
              <a:t>ONBOARDING</a:t>
            </a:r>
            <a:endParaRPr sz="8350"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373696" y="6252960"/>
            <a:ext cx="4137660" cy="575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600" spc="-125" dirty="0">
                <a:solidFill>
                  <a:srgbClr val="FFFFFF"/>
                </a:solidFill>
                <a:latin typeface="Lucida Sans Unicode"/>
                <a:cs typeface="Lucida Sans Unicode"/>
              </a:rPr>
              <a:t>NOME</a:t>
            </a:r>
            <a:r>
              <a:rPr sz="3600" spc="-16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600" spc="-50" dirty="0">
                <a:solidFill>
                  <a:srgbClr val="FFFFFF"/>
                </a:solidFill>
                <a:latin typeface="Lucida Sans Unicode"/>
                <a:cs typeface="Lucida Sans Unicode"/>
              </a:rPr>
              <a:t>DA</a:t>
            </a:r>
            <a:r>
              <a:rPr sz="3600" spc="-21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600" spc="-45" dirty="0">
                <a:solidFill>
                  <a:srgbClr val="FFFFFF"/>
                </a:solidFill>
                <a:latin typeface="Lucida Sans Unicode"/>
                <a:cs typeface="Lucida Sans Unicode"/>
              </a:rPr>
              <a:t>EMPRESA</a:t>
            </a:r>
            <a:endParaRPr sz="36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9872" y="7593283"/>
            <a:ext cx="19050" cy="1156335"/>
          </a:xfrm>
          <a:custGeom>
            <a:avLst/>
            <a:gdLst/>
            <a:ahLst/>
            <a:cxnLst/>
            <a:rect l="l" t="t" r="r" b="b"/>
            <a:pathLst>
              <a:path w="19050" h="1156334">
                <a:moveTo>
                  <a:pt x="19049" y="0"/>
                </a:moveTo>
                <a:lnTo>
                  <a:pt x="19049" y="1156119"/>
                </a:lnTo>
                <a:lnTo>
                  <a:pt x="0" y="1156119"/>
                </a:lnTo>
                <a:lnTo>
                  <a:pt x="0" y="0"/>
                </a:lnTo>
                <a:lnTo>
                  <a:pt x="190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9872" y="6340173"/>
            <a:ext cx="19050" cy="1189355"/>
          </a:xfrm>
          <a:custGeom>
            <a:avLst/>
            <a:gdLst/>
            <a:ahLst/>
            <a:cxnLst/>
            <a:rect l="l" t="t" r="r" b="b"/>
            <a:pathLst>
              <a:path w="19050" h="1189354">
                <a:moveTo>
                  <a:pt x="19049" y="0"/>
                </a:moveTo>
                <a:lnTo>
                  <a:pt x="19049" y="1189305"/>
                </a:lnTo>
                <a:lnTo>
                  <a:pt x="0" y="1189305"/>
                </a:lnTo>
                <a:lnTo>
                  <a:pt x="0" y="0"/>
                </a:lnTo>
                <a:lnTo>
                  <a:pt x="190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35746" y="6327526"/>
            <a:ext cx="231140" cy="243459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620"/>
              </a:lnSpc>
            </a:pPr>
            <a:r>
              <a:rPr sz="1600" spc="-10" dirty="0">
                <a:solidFill>
                  <a:srgbClr val="FFFFFF"/>
                </a:solidFill>
                <a:latin typeface="Verdana"/>
                <a:cs typeface="Verdana"/>
                <a:hlinkClick r:id="rId2"/>
              </a:rPr>
              <a:t>www.arenapme.com.br</a:t>
            </a:r>
            <a:endParaRPr sz="16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371455" cy="10287000"/>
            <a:chOff x="0" y="0"/>
            <a:chExt cx="10371455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2803777"/>
              <a:ext cx="2511425" cy="5416550"/>
            </a:xfrm>
            <a:custGeom>
              <a:avLst/>
              <a:gdLst/>
              <a:ahLst/>
              <a:cxnLst/>
              <a:rect l="l" t="t" r="r" b="b"/>
              <a:pathLst>
                <a:path w="2511425" h="5416550">
                  <a:moveTo>
                    <a:pt x="1901406" y="5416442"/>
                  </a:moveTo>
                  <a:lnTo>
                    <a:pt x="0" y="5416442"/>
                  </a:lnTo>
                  <a:lnTo>
                    <a:pt x="0" y="0"/>
                  </a:lnTo>
                  <a:lnTo>
                    <a:pt x="736572" y="1275290"/>
                  </a:lnTo>
                  <a:lnTo>
                    <a:pt x="739156" y="1275290"/>
                  </a:lnTo>
                  <a:lnTo>
                    <a:pt x="1393805" y="2413012"/>
                  </a:lnTo>
                  <a:lnTo>
                    <a:pt x="1393289" y="2413270"/>
                  </a:lnTo>
                  <a:lnTo>
                    <a:pt x="2511411" y="4357707"/>
                  </a:lnTo>
                  <a:lnTo>
                    <a:pt x="1901406" y="5416442"/>
                  </a:lnTo>
                  <a:close/>
                </a:path>
              </a:pathLst>
            </a:custGeom>
            <a:solidFill>
              <a:srgbClr val="04F6F6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621520" cy="8220709"/>
            </a:xfrm>
            <a:custGeom>
              <a:avLst/>
              <a:gdLst/>
              <a:ahLst/>
              <a:cxnLst/>
              <a:rect l="l" t="t" r="r" b="b"/>
              <a:pathLst>
                <a:path w="9621520" h="8220709">
                  <a:moveTo>
                    <a:pt x="9008782" y="8220220"/>
                  </a:moveTo>
                  <a:lnTo>
                    <a:pt x="3123817" y="8220220"/>
                  </a:lnTo>
                  <a:lnTo>
                    <a:pt x="2511411" y="7161485"/>
                  </a:lnTo>
                  <a:lnTo>
                    <a:pt x="2516836" y="7152441"/>
                  </a:lnTo>
                  <a:lnTo>
                    <a:pt x="740190" y="4079067"/>
                  </a:lnTo>
                  <a:lnTo>
                    <a:pt x="739156" y="4079067"/>
                  </a:lnTo>
                  <a:lnTo>
                    <a:pt x="0" y="2801204"/>
                  </a:lnTo>
                  <a:lnTo>
                    <a:pt x="0" y="0"/>
                  </a:lnTo>
                  <a:lnTo>
                    <a:pt x="5498626" y="0"/>
                  </a:lnTo>
                  <a:lnTo>
                    <a:pt x="8417464" y="5064593"/>
                  </a:lnTo>
                  <a:lnTo>
                    <a:pt x="8412555" y="5067436"/>
                  </a:lnTo>
                  <a:lnTo>
                    <a:pt x="9621098" y="7161487"/>
                  </a:lnTo>
                  <a:lnTo>
                    <a:pt x="9008782" y="8220220"/>
                  </a:lnTo>
                  <a:close/>
                </a:path>
              </a:pathLst>
            </a:custGeom>
            <a:solidFill>
              <a:srgbClr val="4DC738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6689" y="1870852"/>
              <a:ext cx="7155842" cy="620031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8061638"/>
              <a:ext cx="10371455" cy="2225675"/>
            </a:xfrm>
            <a:custGeom>
              <a:avLst/>
              <a:gdLst/>
              <a:ahLst/>
              <a:cxnLst/>
              <a:rect l="l" t="t" r="r" b="b"/>
              <a:pathLst>
                <a:path w="10371455" h="2225675">
                  <a:moveTo>
                    <a:pt x="10371176" y="2225361"/>
                  </a:moveTo>
                  <a:lnTo>
                    <a:pt x="0" y="2225361"/>
                  </a:lnTo>
                  <a:lnTo>
                    <a:pt x="0" y="0"/>
                  </a:lnTo>
                  <a:lnTo>
                    <a:pt x="9081402" y="0"/>
                  </a:lnTo>
                  <a:lnTo>
                    <a:pt x="10371176" y="2225361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10440348" y="1433727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0348" y="2610865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0348" y="3783262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0348" y="4955661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424061" y="9153899"/>
            <a:ext cx="2476499" cy="790574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10440348" y="6128058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440348" y="7300457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016000" y="8517788"/>
            <a:ext cx="3602354" cy="1312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365"/>
              </a:lnSpc>
              <a:spcBef>
                <a:spcPts val="100"/>
              </a:spcBef>
            </a:pP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45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4500" b="1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33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4" dirty="0">
                <a:solidFill>
                  <a:srgbClr val="FFFFFF"/>
                </a:solidFill>
                <a:latin typeface="Trebuchet MS"/>
                <a:cs typeface="Trebuchet MS"/>
              </a:rPr>
              <a:t>Á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80" dirty="0">
                <a:solidFill>
                  <a:srgbClr val="FFFFFF"/>
                </a:solidFill>
                <a:latin typeface="Trebuchet MS"/>
                <a:cs typeface="Trebuchet MS"/>
              </a:rPr>
              <a:t>B</a:t>
            </a:r>
            <a:r>
              <a:rPr sz="4500" b="1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6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4500" b="1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50" dirty="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ts val="4765"/>
              </a:lnSpc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LYVIA</a:t>
            </a:r>
            <a:r>
              <a:rPr sz="4000" spc="-2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120" dirty="0">
                <a:solidFill>
                  <a:srgbClr val="FFFFFF"/>
                </a:solidFill>
                <a:latin typeface="Trebuchet MS"/>
                <a:cs typeface="Trebuchet MS"/>
              </a:rPr>
              <a:t>AMORIM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218564" y="1212872"/>
            <a:ext cx="6581140" cy="7131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Balancete </a:t>
            </a:r>
            <a:r>
              <a:rPr sz="4000" spc="70" dirty="0">
                <a:solidFill>
                  <a:srgbClr val="FFFFFF"/>
                </a:solidFill>
                <a:latin typeface="Trebuchet MS"/>
                <a:cs typeface="Trebuchet MS"/>
              </a:rPr>
              <a:t>mensal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8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4000" spc="25" dirty="0">
                <a:solidFill>
                  <a:srgbClr val="FFFFFF"/>
                </a:solidFill>
                <a:latin typeface="Trebuchet MS"/>
                <a:cs typeface="Trebuchet MS"/>
              </a:rPr>
              <a:t>DRE</a:t>
            </a:r>
            <a:endParaRPr sz="4000">
              <a:latin typeface="Trebuchet MS"/>
              <a:cs typeface="Trebuchet MS"/>
            </a:endParaRPr>
          </a:p>
          <a:p>
            <a:pPr marL="12700" marR="4210685">
              <a:lnSpc>
                <a:spcPct val="193700"/>
              </a:lnSpc>
            </a:pP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Decore Defis/IRPJ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8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4000" spc="45" dirty="0">
                <a:solidFill>
                  <a:srgbClr val="FFFFFF"/>
                </a:solidFill>
                <a:latin typeface="Trebuchet MS"/>
                <a:cs typeface="Trebuchet MS"/>
              </a:rPr>
              <a:t>Distribuição</a:t>
            </a:r>
            <a:r>
              <a:rPr sz="40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40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65" dirty="0">
                <a:solidFill>
                  <a:srgbClr val="FFFFFF"/>
                </a:solidFill>
                <a:latin typeface="Trebuchet MS"/>
                <a:cs typeface="Trebuchet MS"/>
              </a:rPr>
              <a:t>lucros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050">
              <a:latin typeface="Trebuchet MS"/>
              <a:cs typeface="Trebuchet MS"/>
            </a:endParaRPr>
          </a:p>
          <a:p>
            <a:pPr marL="12700" marR="5080">
              <a:lnSpc>
                <a:spcPts val="4650"/>
              </a:lnSpc>
            </a:pPr>
            <a:r>
              <a:rPr sz="4000" spc="-60" dirty="0">
                <a:solidFill>
                  <a:srgbClr val="FFFFFF"/>
                </a:solidFill>
                <a:latin typeface="Trebuchet MS"/>
                <a:cs typeface="Trebuchet MS"/>
              </a:rPr>
              <a:t>ECD/ECF</a:t>
            </a:r>
            <a:r>
              <a:rPr sz="4000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(Lucro</a:t>
            </a:r>
            <a:r>
              <a:rPr sz="4000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90" dirty="0">
                <a:solidFill>
                  <a:srgbClr val="FFFFFF"/>
                </a:solidFill>
                <a:latin typeface="Trebuchet MS"/>
                <a:cs typeface="Trebuchet MS"/>
              </a:rPr>
              <a:t>Presumido</a:t>
            </a:r>
            <a:r>
              <a:rPr sz="4000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50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Real)</a:t>
            </a:r>
            <a:endParaRPr sz="4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371455" cy="10287000"/>
            <a:chOff x="0" y="0"/>
            <a:chExt cx="10371455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2803777"/>
              <a:ext cx="2511425" cy="5416550"/>
            </a:xfrm>
            <a:custGeom>
              <a:avLst/>
              <a:gdLst/>
              <a:ahLst/>
              <a:cxnLst/>
              <a:rect l="l" t="t" r="r" b="b"/>
              <a:pathLst>
                <a:path w="2511425" h="5416550">
                  <a:moveTo>
                    <a:pt x="1901406" y="5416442"/>
                  </a:moveTo>
                  <a:lnTo>
                    <a:pt x="0" y="5416442"/>
                  </a:lnTo>
                  <a:lnTo>
                    <a:pt x="0" y="0"/>
                  </a:lnTo>
                  <a:lnTo>
                    <a:pt x="736572" y="1275290"/>
                  </a:lnTo>
                  <a:lnTo>
                    <a:pt x="739156" y="1275290"/>
                  </a:lnTo>
                  <a:lnTo>
                    <a:pt x="1393805" y="2413012"/>
                  </a:lnTo>
                  <a:lnTo>
                    <a:pt x="1393289" y="2413270"/>
                  </a:lnTo>
                  <a:lnTo>
                    <a:pt x="2511411" y="4357707"/>
                  </a:lnTo>
                  <a:lnTo>
                    <a:pt x="1901406" y="5416442"/>
                  </a:lnTo>
                  <a:close/>
                </a:path>
              </a:pathLst>
            </a:custGeom>
            <a:solidFill>
              <a:srgbClr val="04F6F6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621520" cy="8220709"/>
            </a:xfrm>
            <a:custGeom>
              <a:avLst/>
              <a:gdLst/>
              <a:ahLst/>
              <a:cxnLst/>
              <a:rect l="l" t="t" r="r" b="b"/>
              <a:pathLst>
                <a:path w="9621520" h="8220709">
                  <a:moveTo>
                    <a:pt x="9008782" y="8220220"/>
                  </a:moveTo>
                  <a:lnTo>
                    <a:pt x="3123817" y="8220220"/>
                  </a:lnTo>
                  <a:lnTo>
                    <a:pt x="2511411" y="7161485"/>
                  </a:lnTo>
                  <a:lnTo>
                    <a:pt x="2516836" y="7152441"/>
                  </a:lnTo>
                  <a:lnTo>
                    <a:pt x="740190" y="4079067"/>
                  </a:lnTo>
                  <a:lnTo>
                    <a:pt x="739156" y="4079067"/>
                  </a:lnTo>
                  <a:lnTo>
                    <a:pt x="0" y="2801204"/>
                  </a:lnTo>
                  <a:lnTo>
                    <a:pt x="0" y="0"/>
                  </a:lnTo>
                  <a:lnTo>
                    <a:pt x="5498626" y="0"/>
                  </a:lnTo>
                  <a:lnTo>
                    <a:pt x="8417464" y="5064593"/>
                  </a:lnTo>
                  <a:lnTo>
                    <a:pt x="8412555" y="5067436"/>
                  </a:lnTo>
                  <a:lnTo>
                    <a:pt x="9621098" y="7161487"/>
                  </a:lnTo>
                  <a:lnTo>
                    <a:pt x="9008782" y="8220220"/>
                  </a:lnTo>
                  <a:close/>
                </a:path>
              </a:pathLst>
            </a:custGeom>
            <a:solidFill>
              <a:srgbClr val="4DC738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6689" y="1870851"/>
              <a:ext cx="7160088" cy="620031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8061640"/>
              <a:ext cx="10371455" cy="2225675"/>
            </a:xfrm>
            <a:custGeom>
              <a:avLst/>
              <a:gdLst/>
              <a:ahLst/>
              <a:cxnLst/>
              <a:rect l="l" t="t" r="r" b="b"/>
              <a:pathLst>
                <a:path w="10371455" h="2225675">
                  <a:moveTo>
                    <a:pt x="10371175" y="2225358"/>
                  </a:moveTo>
                  <a:lnTo>
                    <a:pt x="0" y="2225358"/>
                  </a:lnTo>
                  <a:lnTo>
                    <a:pt x="0" y="0"/>
                  </a:lnTo>
                  <a:lnTo>
                    <a:pt x="9081402" y="0"/>
                  </a:lnTo>
                  <a:lnTo>
                    <a:pt x="10371175" y="2225358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10440348" y="1433729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0348" y="2610864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0348" y="3783262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0348" y="4955660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424061" y="9153900"/>
            <a:ext cx="2476499" cy="790574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10440348" y="6128059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440348" y="7300457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016000" y="8517784"/>
            <a:ext cx="3677285" cy="1312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365"/>
              </a:lnSpc>
              <a:spcBef>
                <a:spcPts val="100"/>
              </a:spcBef>
            </a:pP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45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4500" b="1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33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4" dirty="0">
                <a:solidFill>
                  <a:srgbClr val="FFFFFF"/>
                </a:solidFill>
                <a:latin typeface="Trebuchet MS"/>
                <a:cs typeface="Trebuchet MS"/>
              </a:rPr>
              <a:t>Á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80" dirty="0">
                <a:solidFill>
                  <a:srgbClr val="FFFFFF"/>
                </a:solidFill>
                <a:latin typeface="Trebuchet MS"/>
                <a:cs typeface="Trebuchet MS"/>
              </a:rPr>
              <a:t>B</a:t>
            </a:r>
            <a:r>
              <a:rPr sz="4500" b="1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6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4500" b="1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50" dirty="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ts val="4765"/>
              </a:lnSpc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NATHAN</a:t>
            </a:r>
            <a:r>
              <a:rPr sz="40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125" dirty="0">
                <a:solidFill>
                  <a:srgbClr val="FFFFFF"/>
                </a:solidFill>
                <a:latin typeface="Trebuchet MS"/>
                <a:cs typeface="Trebuchet MS"/>
              </a:rPr>
              <a:t>NUNES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218564" y="1212870"/>
            <a:ext cx="6581140" cy="7131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Balancete </a:t>
            </a:r>
            <a:r>
              <a:rPr sz="4000" spc="70" dirty="0">
                <a:solidFill>
                  <a:srgbClr val="FFFFFF"/>
                </a:solidFill>
                <a:latin typeface="Trebuchet MS"/>
                <a:cs typeface="Trebuchet MS"/>
              </a:rPr>
              <a:t>mensal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8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4000" spc="25" dirty="0">
                <a:solidFill>
                  <a:srgbClr val="FFFFFF"/>
                </a:solidFill>
                <a:latin typeface="Trebuchet MS"/>
                <a:cs typeface="Trebuchet MS"/>
              </a:rPr>
              <a:t>DRE</a:t>
            </a:r>
            <a:endParaRPr sz="4000">
              <a:latin typeface="Trebuchet MS"/>
              <a:cs typeface="Trebuchet MS"/>
            </a:endParaRPr>
          </a:p>
          <a:p>
            <a:pPr marL="12700" marR="4210685">
              <a:lnSpc>
                <a:spcPts val="9300"/>
              </a:lnSpc>
              <a:spcBef>
                <a:spcPts val="1060"/>
              </a:spcBef>
            </a:pP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Decore Defis/IRPJ</a:t>
            </a:r>
            <a:endParaRPr sz="4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440"/>
              </a:spcBef>
            </a:pPr>
            <a:r>
              <a:rPr sz="4000" spc="45" dirty="0">
                <a:solidFill>
                  <a:srgbClr val="FFFFFF"/>
                </a:solidFill>
                <a:latin typeface="Trebuchet MS"/>
                <a:cs typeface="Trebuchet MS"/>
              </a:rPr>
              <a:t>Distribuição</a:t>
            </a:r>
            <a:r>
              <a:rPr sz="40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40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65" dirty="0">
                <a:solidFill>
                  <a:srgbClr val="FFFFFF"/>
                </a:solidFill>
                <a:latin typeface="Trebuchet MS"/>
                <a:cs typeface="Trebuchet MS"/>
              </a:rPr>
              <a:t>lucros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Trebuchet MS"/>
              <a:cs typeface="Trebuchet MS"/>
            </a:endParaRPr>
          </a:p>
          <a:p>
            <a:pPr marL="12700" marR="5080">
              <a:lnSpc>
                <a:spcPts val="4650"/>
              </a:lnSpc>
            </a:pPr>
            <a:r>
              <a:rPr sz="4000" spc="-60" dirty="0">
                <a:solidFill>
                  <a:srgbClr val="FFFFFF"/>
                </a:solidFill>
                <a:latin typeface="Trebuchet MS"/>
                <a:cs typeface="Trebuchet MS"/>
              </a:rPr>
              <a:t>ECD/ECF</a:t>
            </a:r>
            <a:r>
              <a:rPr sz="4000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(Lucro</a:t>
            </a:r>
            <a:r>
              <a:rPr sz="4000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90" dirty="0">
                <a:solidFill>
                  <a:srgbClr val="FFFFFF"/>
                </a:solidFill>
                <a:latin typeface="Trebuchet MS"/>
                <a:cs typeface="Trebuchet MS"/>
              </a:rPr>
              <a:t>Presumido</a:t>
            </a:r>
            <a:r>
              <a:rPr sz="4000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50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Real)</a:t>
            </a:r>
            <a:endParaRPr sz="4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9650" y="8410987"/>
            <a:ext cx="3248024" cy="100964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769082" y="8870419"/>
            <a:ext cx="4518917" cy="141658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21549" cy="237634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63449" y="547791"/>
            <a:ext cx="7529830" cy="2945130"/>
          </a:xfrm>
          <a:prstGeom prst="rect">
            <a:avLst/>
          </a:prstGeom>
        </p:spPr>
        <p:txBody>
          <a:bodyPr vert="horz" wrap="square" lIns="0" tIns="202565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595"/>
              </a:spcBef>
            </a:pPr>
            <a:r>
              <a:rPr sz="4700" dirty="0">
                <a:solidFill>
                  <a:srgbClr val="4DC738"/>
                </a:solidFill>
                <a:latin typeface="Trebuchet MS"/>
                <a:cs typeface="Trebuchet MS"/>
              </a:rPr>
              <a:t>Abertura</a:t>
            </a:r>
            <a:r>
              <a:rPr sz="4700" spc="-135" dirty="0">
                <a:solidFill>
                  <a:srgbClr val="4DC738"/>
                </a:solidFill>
                <a:latin typeface="Trebuchet MS"/>
                <a:cs typeface="Trebuchet MS"/>
              </a:rPr>
              <a:t> </a:t>
            </a:r>
            <a:r>
              <a:rPr sz="4700" spc="85" dirty="0">
                <a:solidFill>
                  <a:srgbClr val="4DC738"/>
                </a:solidFill>
                <a:latin typeface="Trebuchet MS"/>
                <a:cs typeface="Trebuchet MS"/>
              </a:rPr>
              <a:t>de</a:t>
            </a:r>
            <a:r>
              <a:rPr sz="4700" spc="-135" dirty="0">
                <a:solidFill>
                  <a:srgbClr val="4DC738"/>
                </a:solidFill>
                <a:latin typeface="Trebuchet MS"/>
                <a:cs typeface="Trebuchet MS"/>
              </a:rPr>
              <a:t> </a:t>
            </a:r>
            <a:r>
              <a:rPr sz="4700" dirty="0">
                <a:solidFill>
                  <a:srgbClr val="4DC738"/>
                </a:solidFill>
                <a:latin typeface="Trebuchet MS"/>
                <a:cs typeface="Trebuchet MS"/>
              </a:rPr>
              <a:t>Conta</a:t>
            </a:r>
            <a:r>
              <a:rPr sz="4700" spc="-135" dirty="0">
                <a:solidFill>
                  <a:srgbClr val="4DC738"/>
                </a:solidFill>
                <a:latin typeface="Trebuchet MS"/>
                <a:cs typeface="Trebuchet MS"/>
              </a:rPr>
              <a:t> </a:t>
            </a:r>
            <a:r>
              <a:rPr sz="4700" spc="45" dirty="0">
                <a:solidFill>
                  <a:srgbClr val="4DC738"/>
                </a:solidFill>
                <a:latin typeface="Trebuchet MS"/>
                <a:cs typeface="Trebuchet MS"/>
              </a:rPr>
              <a:t>Bancária</a:t>
            </a:r>
            <a:endParaRPr sz="4700">
              <a:latin typeface="Trebuchet MS"/>
              <a:cs typeface="Trebuchet MS"/>
            </a:endParaRPr>
          </a:p>
          <a:p>
            <a:pPr marL="26034" marR="5080" algn="ctr">
              <a:lnSpc>
                <a:spcPct val="117500"/>
              </a:lnSpc>
              <a:spcBef>
                <a:spcPts val="330"/>
              </a:spcBef>
            </a:pPr>
            <a:r>
              <a:rPr sz="2750" spc="-120" dirty="0">
                <a:solidFill>
                  <a:srgbClr val="0F1B34"/>
                </a:solidFill>
              </a:rPr>
              <a:t>Após</a:t>
            </a:r>
            <a:r>
              <a:rPr sz="2750" spc="-190" dirty="0">
                <a:solidFill>
                  <a:srgbClr val="0F1B34"/>
                </a:solidFill>
              </a:rPr>
              <a:t> </a:t>
            </a:r>
            <a:r>
              <a:rPr sz="2750" spc="-80" dirty="0">
                <a:solidFill>
                  <a:srgbClr val="0F1B34"/>
                </a:solidFill>
              </a:rPr>
              <a:t>o</a:t>
            </a:r>
            <a:r>
              <a:rPr sz="2750" spc="-185" dirty="0">
                <a:solidFill>
                  <a:srgbClr val="0F1B34"/>
                </a:solidFill>
              </a:rPr>
              <a:t> </a:t>
            </a:r>
            <a:r>
              <a:rPr sz="2750" spc="-85" dirty="0">
                <a:solidFill>
                  <a:srgbClr val="0F1B34"/>
                </a:solidFill>
              </a:rPr>
              <a:t>pagamentos</a:t>
            </a:r>
            <a:r>
              <a:rPr sz="2750" spc="-185" dirty="0">
                <a:solidFill>
                  <a:srgbClr val="0F1B34"/>
                </a:solidFill>
              </a:rPr>
              <a:t> </a:t>
            </a:r>
            <a:r>
              <a:rPr sz="2750" spc="-100" dirty="0">
                <a:solidFill>
                  <a:srgbClr val="0F1B34"/>
                </a:solidFill>
              </a:rPr>
              <a:t>de</a:t>
            </a:r>
            <a:r>
              <a:rPr sz="2750" spc="-190" dirty="0">
                <a:solidFill>
                  <a:srgbClr val="0F1B34"/>
                </a:solidFill>
              </a:rPr>
              <a:t> </a:t>
            </a:r>
            <a:r>
              <a:rPr sz="2750" spc="-85" dirty="0">
                <a:solidFill>
                  <a:srgbClr val="0F1B34"/>
                </a:solidFill>
              </a:rPr>
              <a:t>todas</a:t>
            </a:r>
            <a:r>
              <a:rPr sz="2750" spc="-185" dirty="0">
                <a:solidFill>
                  <a:srgbClr val="0F1B34"/>
                </a:solidFill>
              </a:rPr>
              <a:t> </a:t>
            </a:r>
            <a:r>
              <a:rPr sz="2750" spc="-165" dirty="0">
                <a:solidFill>
                  <a:srgbClr val="0F1B34"/>
                </a:solidFill>
              </a:rPr>
              <a:t>as</a:t>
            </a:r>
            <a:r>
              <a:rPr sz="2750" spc="-185" dirty="0">
                <a:solidFill>
                  <a:srgbClr val="0F1B34"/>
                </a:solidFill>
              </a:rPr>
              <a:t> </a:t>
            </a:r>
            <a:r>
              <a:rPr sz="2750" spc="-95" dirty="0">
                <a:solidFill>
                  <a:srgbClr val="0F1B34"/>
                </a:solidFill>
              </a:rPr>
              <a:t>despesas </a:t>
            </a:r>
            <a:r>
              <a:rPr sz="2750" spc="-75" dirty="0">
                <a:solidFill>
                  <a:srgbClr val="0F1B34"/>
                </a:solidFill>
              </a:rPr>
              <a:t>em</a:t>
            </a:r>
            <a:r>
              <a:rPr sz="2750" spc="-185" dirty="0">
                <a:solidFill>
                  <a:srgbClr val="0F1B34"/>
                </a:solidFill>
              </a:rPr>
              <a:t> </a:t>
            </a:r>
            <a:r>
              <a:rPr sz="2750" spc="-50" dirty="0">
                <a:solidFill>
                  <a:srgbClr val="0F1B34"/>
                </a:solidFill>
              </a:rPr>
              <a:t>nome</a:t>
            </a:r>
            <a:r>
              <a:rPr sz="2750" spc="-180" dirty="0">
                <a:solidFill>
                  <a:srgbClr val="0F1B34"/>
                </a:solidFill>
              </a:rPr>
              <a:t> </a:t>
            </a:r>
            <a:r>
              <a:rPr sz="2750" spc="-95" dirty="0">
                <a:solidFill>
                  <a:srgbClr val="0F1B34"/>
                </a:solidFill>
              </a:rPr>
              <a:t>da</a:t>
            </a:r>
            <a:r>
              <a:rPr sz="2750" spc="-185" dirty="0">
                <a:solidFill>
                  <a:srgbClr val="0F1B34"/>
                </a:solidFill>
              </a:rPr>
              <a:t> </a:t>
            </a:r>
            <a:r>
              <a:rPr sz="2750" spc="-85" dirty="0">
                <a:solidFill>
                  <a:srgbClr val="0F1B34"/>
                </a:solidFill>
              </a:rPr>
              <a:t>empresa,</a:t>
            </a:r>
            <a:r>
              <a:rPr sz="2750" spc="-180" dirty="0">
                <a:solidFill>
                  <a:srgbClr val="0F1B34"/>
                </a:solidFill>
              </a:rPr>
              <a:t> </a:t>
            </a:r>
            <a:r>
              <a:rPr sz="2750" spc="-80" dirty="0">
                <a:solidFill>
                  <a:srgbClr val="0F1B34"/>
                </a:solidFill>
              </a:rPr>
              <a:t>o</a:t>
            </a:r>
            <a:r>
              <a:rPr sz="2750" spc="-185" dirty="0">
                <a:solidFill>
                  <a:srgbClr val="0F1B34"/>
                </a:solidFill>
              </a:rPr>
              <a:t> </a:t>
            </a:r>
            <a:r>
              <a:rPr sz="2750" spc="-130" dirty="0">
                <a:solidFill>
                  <a:srgbClr val="0F1B34"/>
                </a:solidFill>
              </a:rPr>
              <a:t>sócio(a)</a:t>
            </a:r>
            <a:r>
              <a:rPr sz="2750" spc="-180" dirty="0">
                <a:solidFill>
                  <a:srgbClr val="0F1B34"/>
                </a:solidFill>
              </a:rPr>
              <a:t> </a:t>
            </a:r>
            <a:r>
              <a:rPr sz="2750" spc="-10" dirty="0">
                <a:solidFill>
                  <a:srgbClr val="0F1B34"/>
                </a:solidFill>
              </a:rPr>
              <a:t>poderá </a:t>
            </a:r>
            <a:r>
              <a:rPr sz="2750" spc="-20" dirty="0">
                <a:solidFill>
                  <a:srgbClr val="0F1B34"/>
                </a:solidFill>
              </a:rPr>
              <a:t>transferir</a:t>
            </a:r>
            <a:r>
              <a:rPr sz="2750" spc="-175" dirty="0">
                <a:solidFill>
                  <a:srgbClr val="0F1B34"/>
                </a:solidFill>
              </a:rPr>
              <a:t> </a:t>
            </a:r>
            <a:r>
              <a:rPr sz="2750" spc="-80" dirty="0">
                <a:solidFill>
                  <a:srgbClr val="0F1B34"/>
                </a:solidFill>
              </a:rPr>
              <a:t>o</a:t>
            </a:r>
            <a:r>
              <a:rPr sz="2750" spc="-175" dirty="0">
                <a:solidFill>
                  <a:srgbClr val="0F1B34"/>
                </a:solidFill>
              </a:rPr>
              <a:t> </a:t>
            </a:r>
            <a:r>
              <a:rPr sz="2750" spc="-105" dirty="0">
                <a:solidFill>
                  <a:srgbClr val="0F1B34"/>
                </a:solidFill>
              </a:rPr>
              <a:t>saldo</a:t>
            </a:r>
            <a:r>
              <a:rPr sz="2750" spc="-175" dirty="0">
                <a:solidFill>
                  <a:srgbClr val="0F1B34"/>
                </a:solidFill>
              </a:rPr>
              <a:t> </a:t>
            </a:r>
            <a:r>
              <a:rPr sz="2750" spc="-35" dirty="0">
                <a:solidFill>
                  <a:srgbClr val="0F1B34"/>
                </a:solidFill>
              </a:rPr>
              <a:t>ou</a:t>
            </a:r>
            <a:r>
              <a:rPr sz="2750" spc="-175" dirty="0">
                <a:solidFill>
                  <a:srgbClr val="0F1B34"/>
                </a:solidFill>
              </a:rPr>
              <a:t> </a:t>
            </a:r>
            <a:r>
              <a:rPr sz="2750" spc="-40" dirty="0">
                <a:solidFill>
                  <a:srgbClr val="0F1B34"/>
                </a:solidFill>
              </a:rPr>
              <a:t>uma</a:t>
            </a:r>
            <a:r>
              <a:rPr sz="2750" spc="-170" dirty="0">
                <a:solidFill>
                  <a:srgbClr val="0F1B34"/>
                </a:solidFill>
              </a:rPr>
              <a:t> </a:t>
            </a:r>
            <a:r>
              <a:rPr sz="2750" spc="-40" dirty="0">
                <a:solidFill>
                  <a:srgbClr val="0F1B34"/>
                </a:solidFill>
              </a:rPr>
              <a:t>parte</a:t>
            </a:r>
            <a:r>
              <a:rPr sz="2750" spc="-175" dirty="0">
                <a:solidFill>
                  <a:srgbClr val="0F1B34"/>
                </a:solidFill>
              </a:rPr>
              <a:t> </a:t>
            </a:r>
            <a:r>
              <a:rPr sz="2750" spc="-95" dirty="0">
                <a:solidFill>
                  <a:srgbClr val="0F1B34"/>
                </a:solidFill>
              </a:rPr>
              <a:t>dele</a:t>
            </a:r>
            <a:r>
              <a:rPr sz="2750" spc="-175" dirty="0">
                <a:solidFill>
                  <a:srgbClr val="0F1B34"/>
                </a:solidFill>
              </a:rPr>
              <a:t> </a:t>
            </a:r>
            <a:r>
              <a:rPr sz="2750" spc="-20" dirty="0">
                <a:solidFill>
                  <a:srgbClr val="0F1B34"/>
                </a:solidFill>
              </a:rPr>
              <a:t>para </a:t>
            </a:r>
            <a:r>
              <a:rPr sz="2750" spc="-110" dirty="0">
                <a:solidFill>
                  <a:srgbClr val="0F1B34"/>
                </a:solidFill>
              </a:rPr>
              <a:t>sua</a:t>
            </a:r>
            <a:r>
              <a:rPr sz="2750" spc="-185" dirty="0">
                <a:solidFill>
                  <a:srgbClr val="0F1B34"/>
                </a:solidFill>
              </a:rPr>
              <a:t> </a:t>
            </a:r>
            <a:r>
              <a:rPr sz="2750" spc="-100" dirty="0">
                <a:solidFill>
                  <a:srgbClr val="0F1B34"/>
                </a:solidFill>
              </a:rPr>
              <a:t>conta</a:t>
            </a:r>
            <a:r>
              <a:rPr sz="2750" spc="-185" dirty="0">
                <a:solidFill>
                  <a:srgbClr val="0F1B34"/>
                </a:solidFill>
              </a:rPr>
              <a:t> </a:t>
            </a:r>
            <a:r>
              <a:rPr sz="2750" spc="-145" dirty="0">
                <a:solidFill>
                  <a:srgbClr val="0F1B34"/>
                </a:solidFill>
              </a:rPr>
              <a:t>pessa</a:t>
            </a:r>
            <a:r>
              <a:rPr sz="2750" spc="-180" dirty="0">
                <a:solidFill>
                  <a:srgbClr val="0F1B34"/>
                </a:solidFill>
              </a:rPr>
              <a:t> </a:t>
            </a:r>
            <a:r>
              <a:rPr sz="2750" spc="-10" dirty="0">
                <a:solidFill>
                  <a:srgbClr val="0F1B34"/>
                </a:solidFill>
              </a:rPr>
              <a:t>física.</a:t>
            </a:r>
            <a:endParaRPr sz="2750"/>
          </a:p>
        </p:txBody>
      </p:sp>
      <p:sp>
        <p:nvSpPr>
          <p:cNvPr id="6" name="object 6"/>
          <p:cNvSpPr txBox="1"/>
          <p:nvPr/>
        </p:nvSpPr>
        <p:spPr>
          <a:xfrm>
            <a:off x="10145668" y="1137747"/>
            <a:ext cx="7369175" cy="2695575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R="99060" algn="ctr">
              <a:lnSpc>
                <a:spcPct val="100000"/>
              </a:lnSpc>
              <a:spcBef>
                <a:spcPts val="455"/>
              </a:spcBef>
            </a:pPr>
            <a:r>
              <a:rPr sz="4700" dirty="0">
                <a:solidFill>
                  <a:srgbClr val="4DC738"/>
                </a:solidFill>
                <a:latin typeface="Trebuchet MS"/>
                <a:cs typeface="Trebuchet MS"/>
              </a:rPr>
              <a:t>Integralização</a:t>
            </a:r>
            <a:r>
              <a:rPr sz="4700" spc="-55" dirty="0">
                <a:solidFill>
                  <a:srgbClr val="4DC738"/>
                </a:solidFill>
                <a:latin typeface="Trebuchet MS"/>
                <a:cs typeface="Trebuchet MS"/>
              </a:rPr>
              <a:t> </a:t>
            </a:r>
            <a:r>
              <a:rPr sz="4700" spc="85" dirty="0">
                <a:solidFill>
                  <a:srgbClr val="4DC738"/>
                </a:solidFill>
                <a:latin typeface="Trebuchet MS"/>
                <a:cs typeface="Trebuchet MS"/>
              </a:rPr>
              <a:t>de</a:t>
            </a:r>
            <a:r>
              <a:rPr sz="4700" spc="-55" dirty="0">
                <a:solidFill>
                  <a:srgbClr val="4DC738"/>
                </a:solidFill>
                <a:latin typeface="Trebuchet MS"/>
                <a:cs typeface="Trebuchet MS"/>
              </a:rPr>
              <a:t> </a:t>
            </a:r>
            <a:r>
              <a:rPr sz="4700" spc="-10" dirty="0">
                <a:solidFill>
                  <a:srgbClr val="4DC738"/>
                </a:solidFill>
                <a:latin typeface="Trebuchet MS"/>
                <a:cs typeface="Trebuchet MS"/>
              </a:rPr>
              <a:t>Capital</a:t>
            </a:r>
            <a:endParaRPr sz="47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245"/>
              </a:spcBef>
            </a:pPr>
            <a:r>
              <a:rPr sz="2750" spc="-90" dirty="0">
                <a:solidFill>
                  <a:srgbClr val="0F1B34"/>
                </a:solidFill>
                <a:latin typeface="Arial Black"/>
                <a:cs typeface="Arial Black"/>
              </a:rPr>
              <a:t>Deve-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se</a:t>
            </a:r>
            <a:r>
              <a:rPr sz="27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30" dirty="0">
                <a:solidFill>
                  <a:srgbClr val="0F1B34"/>
                </a:solidFill>
                <a:latin typeface="Arial Black"/>
                <a:cs typeface="Arial Black"/>
              </a:rPr>
              <a:t>efetuar</a:t>
            </a:r>
            <a:r>
              <a:rPr sz="2750" spc="-16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20" dirty="0">
                <a:solidFill>
                  <a:srgbClr val="0F1B34"/>
                </a:solidFill>
                <a:latin typeface="Arial Black"/>
                <a:cs typeface="Arial Black"/>
              </a:rPr>
              <a:t>a</a:t>
            </a:r>
            <a:r>
              <a:rPr sz="2750" spc="-16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85" dirty="0">
                <a:solidFill>
                  <a:srgbClr val="0F1B34"/>
                </a:solidFill>
                <a:latin typeface="Arial Black"/>
                <a:cs typeface="Arial Black"/>
              </a:rPr>
              <a:t>integralização</a:t>
            </a:r>
            <a:r>
              <a:rPr sz="2750" spc="-16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35" dirty="0">
                <a:solidFill>
                  <a:srgbClr val="0F1B34"/>
                </a:solidFill>
                <a:latin typeface="Arial Black"/>
                <a:cs typeface="Arial Black"/>
              </a:rPr>
              <a:t>do</a:t>
            </a:r>
            <a:endParaRPr sz="2750">
              <a:latin typeface="Arial Black"/>
              <a:cs typeface="Arial Black"/>
            </a:endParaRPr>
          </a:p>
          <a:p>
            <a:pPr marL="12700" marR="5080" algn="ctr">
              <a:lnSpc>
                <a:spcPct val="115900"/>
              </a:lnSpc>
            </a:pPr>
            <a:r>
              <a:rPr sz="2750" spc="-95" dirty="0">
                <a:solidFill>
                  <a:srgbClr val="0F1B34"/>
                </a:solidFill>
                <a:latin typeface="Arial Black"/>
                <a:cs typeface="Arial Black"/>
              </a:rPr>
              <a:t>capital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35" dirty="0">
                <a:solidFill>
                  <a:srgbClr val="0F1B34"/>
                </a:solidFill>
                <a:latin typeface="Arial Black"/>
                <a:cs typeface="Arial Black"/>
              </a:rPr>
              <a:t>social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00" dirty="0">
                <a:solidFill>
                  <a:srgbClr val="0F1B34"/>
                </a:solidFill>
                <a:latin typeface="Arial Black"/>
                <a:cs typeface="Arial Black"/>
              </a:rPr>
              <a:t>descrita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35" dirty="0">
                <a:solidFill>
                  <a:srgbClr val="0F1B34"/>
                </a:solidFill>
                <a:latin typeface="Arial Black"/>
                <a:cs typeface="Arial Black"/>
              </a:rPr>
              <a:t>no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60" dirty="0">
                <a:solidFill>
                  <a:srgbClr val="0F1B34"/>
                </a:solidFill>
                <a:latin typeface="Arial Black"/>
                <a:cs typeface="Arial Black"/>
              </a:rPr>
              <a:t>contrato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70" dirty="0">
                <a:solidFill>
                  <a:srgbClr val="0F1B34"/>
                </a:solidFill>
                <a:latin typeface="Arial Black"/>
                <a:cs typeface="Arial Black"/>
              </a:rPr>
              <a:t>social </a:t>
            </a:r>
            <a:r>
              <a:rPr sz="2750" spc="-35" dirty="0">
                <a:solidFill>
                  <a:srgbClr val="0F1B34"/>
                </a:solidFill>
                <a:latin typeface="Arial Black"/>
                <a:cs typeface="Arial Black"/>
              </a:rPr>
              <a:t>ou</a:t>
            </a:r>
            <a:r>
              <a:rPr sz="27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30" dirty="0">
                <a:solidFill>
                  <a:srgbClr val="0F1B34"/>
                </a:solidFill>
                <a:latin typeface="Arial Black"/>
                <a:cs typeface="Arial Black"/>
              </a:rPr>
              <a:t>requerimento</a:t>
            </a:r>
            <a:r>
              <a:rPr sz="27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75" dirty="0">
                <a:solidFill>
                  <a:srgbClr val="0F1B34"/>
                </a:solidFill>
                <a:latin typeface="Arial Black"/>
                <a:cs typeface="Arial Black"/>
              </a:rPr>
              <a:t>do</a:t>
            </a:r>
            <a:r>
              <a:rPr sz="27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65" dirty="0">
                <a:solidFill>
                  <a:srgbClr val="0F1B34"/>
                </a:solidFill>
                <a:latin typeface="Arial Black"/>
                <a:cs typeface="Arial Black"/>
              </a:rPr>
              <a:t>empresário</a:t>
            </a:r>
            <a:r>
              <a:rPr sz="27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25" dirty="0">
                <a:solidFill>
                  <a:srgbClr val="0F1B34"/>
                </a:solidFill>
                <a:latin typeface="Arial Black"/>
                <a:cs typeface="Arial Black"/>
              </a:rPr>
              <a:t>na </a:t>
            </a:r>
            <a:r>
              <a:rPr sz="2750" spc="-100" dirty="0">
                <a:solidFill>
                  <a:srgbClr val="0F1B34"/>
                </a:solidFill>
                <a:latin typeface="Arial Black"/>
                <a:cs typeface="Arial Black"/>
              </a:rPr>
              <a:t>conta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90" dirty="0">
                <a:solidFill>
                  <a:srgbClr val="0F1B34"/>
                </a:solidFill>
                <a:latin typeface="Arial Black"/>
                <a:cs typeface="Arial Black"/>
              </a:rPr>
              <a:t>bancária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434" dirty="0">
                <a:solidFill>
                  <a:srgbClr val="0F1B34"/>
                </a:solidFill>
                <a:latin typeface="Arial Black"/>
                <a:cs typeface="Arial Black"/>
              </a:rPr>
              <a:t>PJ.</a:t>
            </a:r>
            <a:endParaRPr sz="2750">
              <a:latin typeface="Arial Black"/>
              <a:cs typeface="Arial Black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9144000" y="0"/>
            <a:ext cx="0" cy="10287000"/>
          </a:xfrm>
          <a:custGeom>
            <a:avLst/>
            <a:gdLst/>
            <a:ahLst/>
            <a:cxnLst/>
            <a:rect l="l" t="t" r="r" b="b"/>
            <a:pathLst>
              <a:path h="10287000">
                <a:moveTo>
                  <a:pt x="0" y="10286999"/>
                </a:moveTo>
                <a:lnTo>
                  <a:pt x="0" y="0"/>
                </a:lnTo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04686" y="4350849"/>
            <a:ext cx="7260590" cy="2461895"/>
          </a:xfrm>
          <a:prstGeom prst="rect">
            <a:avLst/>
          </a:prstGeom>
        </p:spPr>
        <p:txBody>
          <a:bodyPr vert="horz" wrap="square" lIns="0" tIns="208280" rIns="0" bIns="0" rtlCol="0">
            <a:spAutoFit/>
          </a:bodyPr>
          <a:lstStyle/>
          <a:p>
            <a:pPr marL="22225" algn="ctr">
              <a:lnSpc>
                <a:spcPct val="100000"/>
              </a:lnSpc>
              <a:spcBef>
                <a:spcPts val="1640"/>
              </a:spcBef>
            </a:pPr>
            <a:r>
              <a:rPr sz="4700" spc="60" dirty="0">
                <a:solidFill>
                  <a:srgbClr val="4DC738"/>
                </a:solidFill>
                <a:latin typeface="Trebuchet MS"/>
                <a:cs typeface="Trebuchet MS"/>
              </a:rPr>
              <a:t>Recebimentos</a:t>
            </a:r>
            <a:r>
              <a:rPr sz="4700" spc="-240" dirty="0">
                <a:solidFill>
                  <a:srgbClr val="4DC738"/>
                </a:solidFill>
                <a:latin typeface="Trebuchet MS"/>
                <a:cs typeface="Trebuchet MS"/>
              </a:rPr>
              <a:t> </a:t>
            </a:r>
            <a:r>
              <a:rPr sz="4700" spc="125" dirty="0">
                <a:solidFill>
                  <a:srgbClr val="4DC738"/>
                </a:solidFill>
                <a:latin typeface="Trebuchet MS"/>
                <a:cs typeface="Trebuchet MS"/>
              </a:rPr>
              <a:t>da</a:t>
            </a:r>
            <a:r>
              <a:rPr sz="4700" spc="-235" dirty="0">
                <a:solidFill>
                  <a:srgbClr val="4DC738"/>
                </a:solidFill>
                <a:latin typeface="Trebuchet MS"/>
                <a:cs typeface="Trebuchet MS"/>
              </a:rPr>
              <a:t> </a:t>
            </a:r>
            <a:r>
              <a:rPr sz="4700" spc="75" dirty="0">
                <a:solidFill>
                  <a:srgbClr val="4DC738"/>
                </a:solidFill>
                <a:latin typeface="Trebuchet MS"/>
                <a:cs typeface="Trebuchet MS"/>
              </a:rPr>
              <a:t>empresa</a:t>
            </a:r>
            <a:endParaRPr sz="4700">
              <a:latin typeface="Trebuchet MS"/>
              <a:cs typeface="Trebuchet MS"/>
            </a:endParaRPr>
          </a:p>
          <a:p>
            <a:pPr marL="12065" marR="49530" algn="ctr">
              <a:lnSpc>
                <a:spcPct val="117500"/>
              </a:lnSpc>
              <a:spcBef>
                <a:spcPts val="359"/>
              </a:spcBef>
            </a:pPr>
            <a:r>
              <a:rPr sz="2750" spc="-160" dirty="0">
                <a:solidFill>
                  <a:srgbClr val="0F1B34"/>
                </a:solidFill>
                <a:latin typeface="Arial Black"/>
                <a:cs typeface="Arial Black"/>
              </a:rPr>
              <a:t>Todos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40" dirty="0">
                <a:solidFill>
                  <a:srgbClr val="0F1B34"/>
                </a:solidFill>
                <a:latin typeface="Arial Black"/>
                <a:cs typeface="Arial Black"/>
              </a:rPr>
              <a:t>os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90" dirty="0">
                <a:solidFill>
                  <a:srgbClr val="0F1B34"/>
                </a:solidFill>
                <a:latin typeface="Arial Black"/>
                <a:cs typeface="Arial Black"/>
              </a:rPr>
              <a:t>recebimentos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10" dirty="0">
                <a:solidFill>
                  <a:srgbClr val="0F1B34"/>
                </a:solidFill>
                <a:latin typeface="Arial Black"/>
                <a:cs typeface="Arial Black"/>
              </a:rPr>
              <a:t>pelas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85" dirty="0">
                <a:solidFill>
                  <a:srgbClr val="0F1B34"/>
                </a:solidFill>
                <a:latin typeface="Arial Black"/>
                <a:cs typeface="Arial Black"/>
              </a:rPr>
              <a:t>vendas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25" dirty="0">
                <a:solidFill>
                  <a:srgbClr val="0F1B34"/>
                </a:solidFill>
                <a:latin typeface="Arial Black"/>
                <a:cs typeface="Arial Black"/>
              </a:rPr>
              <a:t>ou </a:t>
            </a:r>
            <a:r>
              <a:rPr sz="2750" spc="-120" dirty="0">
                <a:solidFill>
                  <a:srgbClr val="0F1B34"/>
                </a:solidFill>
                <a:latin typeface="Arial Black"/>
                <a:cs typeface="Arial Black"/>
              </a:rPr>
              <a:t>serviços</a:t>
            </a:r>
            <a:r>
              <a:rPr sz="275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85" dirty="0">
                <a:solidFill>
                  <a:srgbClr val="0F1B34"/>
                </a:solidFill>
                <a:latin typeface="Arial Black"/>
                <a:cs typeface="Arial Black"/>
              </a:rPr>
              <a:t>prestados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70" dirty="0">
                <a:solidFill>
                  <a:srgbClr val="0F1B34"/>
                </a:solidFill>
                <a:latin typeface="Arial Black"/>
                <a:cs typeface="Arial Black"/>
              </a:rPr>
              <a:t>devem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95" dirty="0">
                <a:solidFill>
                  <a:srgbClr val="0F1B34"/>
                </a:solidFill>
                <a:latin typeface="Arial Black"/>
                <a:cs typeface="Arial Black"/>
              </a:rPr>
              <a:t>ser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0" dirty="0">
                <a:solidFill>
                  <a:srgbClr val="0F1B34"/>
                </a:solidFill>
                <a:latin typeface="Arial Black"/>
                <a:cs typeface="Arial Black"/>
              </a:rPr>
              <a:t>pagos </a:t>
            </a:r>
            <a:r>
              <a:rPr sz="2750" spc="-45" dirty="0">
                <a:solidFill>
                  <a:srgbClr val="0F1B34"/>
                </a:solidFill>
                <a:latin typeface="Arial Black"/>
                <a:cs typeface="Arial Black"/>
              </a:rPr>
              <a:t>diretamente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55" dirty="0">
                <a:solidFill>
                  <a:srgbClr val="0F1B34"/>
                </a:solidFill>
                <a:latin typeface="Arial Black"/>
                <a:cs typeface="Arial Black"/>
              </a:rPr>
              <a:t>na</a:t>
            </a:r>
            <a:r>
              <a:rPr sz="27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00" dirty="0">
                <a:solidFill>
                  <a:srgbClr val="0F1B34"/>
                </a:solidFill>
                <a:latin typeface="Arial Black"/>
                <a:cs typeface="Arial Black"/>
              </a:rPr>
              <a:t>conta</a:t>
            </a:r>
            <a:r>
              <a:rPr sz="27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90" dirty="0">
                <a:solidFill>
                  <a:srgbClr val="0F1B34"/>
                </a:solidFill>
                <a:latin typeface="Arial Black"/>
                <a:cs typeface="Arial Black"/>
              </a:rPr>
              <a:t>bancária</a:t>
            </a:r>
            <a:r>
              <a:rPr sz="27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434" dirty="0">
                <a:solidFill>
                  <a:srgbClr val="0F1B34"/>
                </a:solidFill>
                <a:latin typeface="Arial Black"/>
                <a:cs typeface="Arial Black"/>
              </a:rPr>
              <a:t>PJ.</a:t>
            </a:r>
            <a:endParaRPr sz="2750">
              <a:latin typeface="Arial Black"/>
              <a:cs typeface="Arial Blac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131827" y="5303474"/>
            <a:ext cx="7325359" cy="2209800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55"/>
              </a:spcBef>
            </a:pPr>
            <a:r>
              <a:rPr sz="4700" spc="60" dirty="0">
                <a:solidFill>
                  <a:srgbClr val="4DC738"/>
                </a:solidFill>
                <a:latin typeface="Trebuchet MS"/>
                <a:cs typeface="Trebuchet MS"/>
              </a:rPr>
              <a:t>Recebimentos</a:t>
            </a:r>
            <a:r>
              <a:rPr sz="4700" spc="-200" dirty="0">
                <a:solidFill>
                  <a:srgbClr val="4DC738"/>
                </a:solidFill>
                <a:latin typeface="Trebuchet MS"/>
                <a:cs typeface="Trebuchet MS"/>
              </a:rPr>
              <a:t> </a:t>
            </a:r>
            <a:r>
              <a:rPr sz="4700" dirty="0">
                <a:solidFill>
                  <a:srgbClr val="4DC738"/>
                </a:solidFill>
                <a:latin typeface="Trebuchet MS"/>
                <a:cs typeface="Trebuchet MS"/>
              </a:rPr>
              <a:t>em</a:t>
            </a:r>
            <a:r>
              <a:rPr sz="4700" spc="-200" dirty="0">
                <a:solidFill>
                  <a:srgbClr val="4DC738"/>
                </a:solidFill>
                <a:latin typeface="Trebuchet MS"/>
                <a:cs typeface="Trebuchet MS"/>
              </a:rPr>
              <a:t> </a:t>
            </a:r>
            <a:r>
              <a:rPr sz="4700" spc="65" dirty="0">
                <a:solidFill>
                  <a:srgbClr val="4DC738"/>
                </a:solidFill>
                <a:latin typeface="Trebuchet MS"/>
                <a:cs typeface="Trebuchet MS"/>
              </a:rPr>
              <a:t>dinheiro</a:t>
            </a:r>
            <a:endParaRPr sz="4700">
              <a:latin typeface="Trebuchet MS"/>
              <a:cs typeface="Trebuchet MS"/>
            </a:endParaRPr>
          </a:p>
          <a:p>
            <a:pPr marL="71755" algn="ctr">
              <a:lnSpc>
                <a:spcPct val="100000"/>
              </a:lnSpc>
              <a:spcBef>
                <a:spcPts val="245"/>
              </a:spcBef>
            </a:pPr>
            <a:r>
              <a:rPr sz="2750" spc="-235" dirty="0">
                <a:solidFill>
                  <a:srgbClr val="0F1B34"/>
                </a:solidFill>
                <a:latin typeface="Arial Black"/>
                <a:cs typeface="Arial Black"/>
              </a:rPr>
              <a:t>Em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95" dirty="0">
                <a:solidFill>
                  <a:srgbClr val="0F1B34"/>
                </a:solidFill>
                <a:latin typeface="Arial Black"/>
                <a:cs typeface="Arial Black"/>
              </a:rPr>
              <a:t>casos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00" dirty="0">
                <a:solidFill>
                  <a:srgbClr val="0F1B34"/>
                </a:solidFill>
                <a:latin typeface="Arial Black"/>
                <a:cs typeface="Arial Black"/>
              </a:rPr>
              <a:t>de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35" dirty="0">
                <a:solidFill>
                  <a:srgbClr val="0F1B34"/>
                </a:solidFill>
                <a:latin typeface="Arial Black"/>
                <a:cs typeface="Arial Black"/>
              </a:rPr>
              <a:t>recebimentos/pagamentos</a:t>
            </a:r>
            <a:endParaRPr sz="2750">
              <a:latin typeface="Arial Black"/>
              <a:cs typeface="Arial Black"/>
            </a:endParaRPr>
          </a:p>
          <a:p>
            <a:pPr marL="93345" marR="13335" algn="ctr">
              <a:lnSpc>
                <a:spcPct val="115900"/>
              </a:lnSpc>
            </a:pPr>
            <a:r>
              <a:rPr sz="2750" spc="-60" dirty="0">
                <a:solidFill>
                  <a:srgbClr val="0F1B34"/>
                </a:solidFill>
                <a:latin typeface="Arial Black"/>
                <a:cs typeface="Arial Black"/>
              </a:rPr>
              <a:t>em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35" dirty="0">
                <a:solidFill>
                  <a:srgbClr val="0F1B34"/>
                </a:solidFill>
                <a:latin typeface="Arial Black"/>
                <a:cs typeface="Arial Black"/>
              </a:rPr>
              <a:t>dinheiro,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80" dirty="0">
                <a:solidFill>
                  <a:srgbClr val="4DC738"/>
                </a:solidFill>
                <a:latin typeface="Arial Black"/>
                <a:cs typeface="Arial Black"/>
              </a:rPr>
              <a:t>deve</a:t>
            </a:r>
            <a:r>
              <a:rPr sz="2750" spc="-18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750" spc="-95" dirty="0">
                <a:solidFill>
                  <a:srgbClr val="4DC738"/>
                </a:solidFill>
                <a:latin typeface="Arial Black"/>
                <a:cs typeface="Arial Black"/>
              </a:rPr>
              <a:t>ser</a:t>
            </a:r>
            <a:r>
              <a:rPr sz="2750" spc="-18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750" spc="-25" dirty="0">
                <a:solidFill>
                  <a:srgbClr val="4DC738"/>
                </a:solidFill>
                <a:latin typeface="Arial Black"/>
                <a:cs typeface="Arial Black"/>
              </a:rPr>
              <a:t>feito</a:t>
            </a:r>
            <a:r>
              <a:rPr sz="2750" spc="-18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750" dirty="0">
                <a:solidFill>
                  <a:srgbClr val="4DC738"/>
                </a:solidFill>
                <a:latin typeface="Arial Black"/>
                <a:cs typeface="Arial Black"/>
              </a:rPr>
              <a:t>um</a:t>
            </a:r>
            <a:r>
              <a:rPr sz="2750" spc="-18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750" spc="-25" dirty="0">
                <a:solidFill>
                  <a:srgbClr val="4DC738"/>
                </a:solidFill>
                <a:latin typeface="Arial Black"/>
                <a:cs typeface="Arial Black"/>
              </a:rPr>
              <a:t>controle </a:t>
            </a:r>
            <a:r>
              <a:rPr sz="2750" spc="-10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75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750" spc="-140" dirty="0">
                <a:solidFill>
                  <a:srgbClr val="4DC738"/>
                </a:solidFill>
                <a:latin typeface="Arial Black"/>
                <a:cs typeface="Arial Black"/>
              </a:rPr>
              <a:t>caixa</a:t>
            </a:r>
            <a:r>
              <a:rPr sz="275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750" spc="-135" dirty="0">
                <a:solidFill>
                  <a:srgbClr val="0F1B34"/>
                </a:solidFill>
                <a:latin typeface="Arial Black"/>
                <a:cs typeface="Arial Black"/>
              </a:rPr>
              <a:t>e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25" dirty="0">
                <a:solidFill>
                  <a:srgbClr val="0F1B34"/>
                </a:solidFill>
                <a:latin typeface="Arial Black"/>
                <a:cs typeface="Arial Black"/>
              </a:rPr>
              <a:t>informado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20" dirty="0">
                <a:solidFill>
                  <a:srgbClr val="0F1B34"/>
                </a:solidFill>
                <a:latin typeface="Arial Black"/>
                <a:cs typeface="Arial Black"/>
              </a:rPr>
              <a:t>à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0" dirty="0">
                <a:solidFill>
                  <a:srgbClr val="0F1B34"/>
                </a:solidFill>
                <a:latin typeface="Arial Black"/>
                <a:cs typeface="Arial Black"/>
              </a:rPr>
              <a:t>contabilidade.</a:t>
            </a:r>
            <a:endParaRPr sz="275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9650" y="8410988"/>
            <a:ext cx="3248024" cy="100964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514630" y="8870418"/>
            <a:ext cx="4773367" cy="141658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21549" cy="237634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22250" y="536051"/>
            <a:ext cx="7701915" cy="2457450"/>
          </a:xfrm>
          <a:prstGeom prst="rect">
            <a:avLst/>
          </a:prstGeom>
        </p:spPr>
        <p:txBody>
          <a:bodyPr vert="horz" wrap="square" lIns="0" tIns="213995" rIns="0" bIns="0" rtlCol="0">
            <a:spAutoFit/>
          </a:bodyPr>
          <a:lstStyle/>
          <a:p>
            <a:pPr marL="582295">
              <a:lnSpc>
                <a:spcPct val="100000"/>
              </a:lnSpc>
              <a:spcBef>
                <a:spcPts val="1685"/>
              </a:spcBef>
            </a:pPr>
            <a:r>
              <a:rPr sz="4700" spc="160" dirty="0">
                <a:solidFill>
                  <a:srgbClr val="4DC738"/>
                </a:solidFill>
                <a:latin typeface="Trebuchet MS"/>
                <a:cs typeface="Trebuchet MS"/>
              </a:rPr>
              <a:t>Despesas</a:t>
            </a:r>
            <a:r>
              <a:rPr sz="4700" spc="-229" dirty="0">
                <a:solidFill>
                  <a:srgbClr val="4DC738"/>
                </a:solidFill>
                <a:latin typeface="Trebuchet MS"/>
                <a:cs typeface="Trebuchet MS"/>
              </a:rPr>
              <a:t> </a:t>
            </a:r>
            <a:r>
              <a:rPr sz="4700" dirty="0">
                <a:solidFill>
                  <a:srgbClr val="4DC738"/>
                </a:solidFill>
                <a:latin typeface="Trebuchet MS"/>
                <a:cs typeface="Trebuchet MS"/>
              </a:rPr>
              <a:t>e</a:t>
            </a:r>
            <a:r>
              <a:rPr sz="4700" spc="-229" dirty="0">
                <a:solidFill>
                  <a:srgbClr val="4DC738"/>
                </a:solidFill>
                <a:latin typeface="Trebuchet MS"/>
                <a:cs typeface="Trebuchet MS"/>
              </a:rPr>
              <a:t> </a:t>
            </a:r>
            <a:r>
              <a:rPr sz="4700" spc="90" dirty="0">
                <a:solidFill>
                  <a:srgbClr val="4DC738"/>
                </a:solidFill>
                <a:latin typeface="Trebuchet MS"/>
                <a:cs typeface="Trebuchet MS"/>
              </a:rPr>
              <a:t>aquisições</a:t>
            </a:r>
            <a:endParaRPr sz="4700">
              <a:latin typeface="Trebuchet MS"/>
              <a:cs typeface="Trebuchet MS"/>
            </a:endParaRPr>
          </a:p>
          <a:p>
            <a:pPr marL="12700" marR="5080" indent="209550" algn="just">
              <a:lnSpc>
                <a:spcPct val="115900"/>
              </a:lnSpc>
              <a:spcBef>
                <a:spcPts val="440"/>
              </a:spcBef>
            </a:pPr>
            <a:r>
              <a:rPr sz="2750" spc="-204" dirty="0">
                <a:solidFill>
                  <a:srgbClr val="0F1B34"/>
                </a:solidFill>
              </a:rPr>
              <a:t>Todas</a:t>
            </a:r>
            <a:r>
              <a:rPr sz="2750" spc="-35" dirty="0">
                <a:solidFill>
                  <a:srgbClr val="0F1B34"/>
                </a:solidFill>
              </a:rPr>
              <a:t> </a:t>
            </a:r>
            <a:r>
              <a:rPr sz="2750" spc="-295" dirty="0">
                <a:solidFill>
                  <a:srgbClr val="0F1B34"/>
                </a:solidFill>
              </a:rPr>
              <a:t>as</a:t>
            </a:r>
            <a:r>
              <a:rPr sz="2750" spc="65" dirty="0">
                <a:solidFill>
                  <a:srgbClr val="0F1B34"/>
                </a:solidFill>
              </a:rPr>
              <a:t> </a:t>
            </a:r>
            <a:r>
              <a:rPr sz="2750" spc="-160" dirty="0">
                <a:solidFill>
                  <a:srgbClr val="0F1B34"/>
                </a:solidFill>
              </a:rPr>
              <a:t>despesas</a:t>
            </a:r>
            <a:r>
              <a:rPr sz="2750" spc="-60" dirty="0">
                <a:solidFill>
                  <a:srgbClr val="0F1B34"/>
                </a:solidFill>
              </a:rPr>
              <a:t> </a:t>
            </a:r>
            <a:r>
              <a:rPr sz="2750" spc="-110" dirty="0">
                <a:solidFill>
                  <a:srgbClr val="0F1B34"/>
                </a:solidFill>
              </a:rPr>
              <a:t>relacionadas</a:t>
            </a:r>
            <a:r>
              <a:rPr sz="2750" spc="-5" dirty="0">
                <a:solidFill>
                  <a:srgbClr val="0F1B34"/>
                </a:solidFill>
              </a:rPr>
              <a:t> </a:t>
            </a:r>
            <a:r>
              <a:rPr sz="2750" spc="-165" dirty="0">
                <a:solidFill>
                  <a:srgbClr val="0F1B34"/>
                </a:solidFill>
              </a:rPr>
              <a:t>ao</a:t>
            </a:r>
            <a:r>
              <a:rPr sz="2750" spc="-5" dirty="0">
                <a:solidFill>
                  <a:srgbClr val="0F1B34"/>
                </a:solidFill>
              </a:rPr>
              <a:t> </a:t>
            </a:r>
            <a:r>
              <a:rPr sz="2750" spc="-380" dirty="0">
                <a:solidFill>
                  <a:srgbClr val="0F1B34"/>
                </a:solidFill>
              </a:rPr>
              <a:t>CNPJ </a:t>
            </a:r>
            <a:r>
              <a:rPr sz="2750" spc="-90" dirty="0">
                <a:solidFill>
                  <a:srgbClr val="0F1B34"/>
                </a:solidFill>
              </a:rPr>
              <a:t>(impostos,</a:t>
            </a:r>
            <a:r>
              <a:rPr sz="2750" spc="-110" dirty="0">
                <a:solidFill>
                  <a:srgbClr val="0F1B34"/>
                </a:solidFill>
              </a:rPr>
              <a:t> taxas,</a:t>
            </a:r>
            <a:r>
              <a:rPr sz="2750" spc="-105" dirty="0">
                <a:solidFill>
                  <a:srgbClr val="0F1B34"/>
                </a:solidFill>
              </a:rPr>
              <a:t> </a:t>
            </a:r>
            <a:r>
              <a:rPr sz="2750" spc="-50" dirty="0">
                <a:solidFill>
                  <a:srgbClr val="0F1B34"/>
                </a:solidFill>
              </a:rPr>
              <a:t>honorários)</a:t>
            </a:r>
            <a:r>
              <a:rPr sz="2750" spc="-105" dirty="0">
                <a:solidFill>
                  <a:srgbClr val="0F1B34"/>
                </a:solidFill>
              </a:rPr>
              <a:t> </a:t>
            </a:r>
            <a:r>
              <a:rPr sz="2750" spc="-80" dirty="0">
                <a:solidFill>
                  <a:srgbClr val="0F1B34"/>
                </a:solidFill>
              </a:rPr>
              <a:t>devem</a:t>
            </a:r>
            <a:r>
              <a:rPr sz="2750" spc="-110" dirty="0">
                <a:solidFill>
                  <a:srgbClr val="0F1B34"/>
                </a:solidFill>
              </a:rPr>
              <a:t> </a:t>
            </a:r>
            <a:r>
              <a:rPr sz="2750" spc="-25" dirty="0">
                <a:solidFill>
                  <a:srgbClr val="0F1B34"/>
                </a:solidFill>
              </a:rPr>
              <a:t>ser </a:t>
            </a:r>
            <a:r>
              <a:rPr sz="2750" spc="-135" dirty="0">
                <a:solidFill>
                  <a:srgbClr val="0F1B34"/>
                </a:solidFill>
              </a:rPr>
              <a:t>pagos</a:t>
            </a:r>
            <a:r>
              <a:rPr sz="2750" spc="-165" dirty="0">
                <a:solidFill>
                  <a:srgbClr val="0F1B34"/>
                </a:solidFill>
              </a:rPr>
              <a:t> </a:t>
            </a:r>
            <a:r>
              <a:rPr sz="2750" spc="-45" dirty="0">
                <a:solidFill>
                  <a:srgbClr val="0F1B34"/>
                </a:solidFill>
              </a:rPr>
              <a:t>diretamente</a:t>
            </a:r>
            <a:r>
              <a:rPr sz="2750" spc="-160" dirty="0">
                <a:solidFill>
                  <a:srgbClr val="0F1B34"/>
                </a:solidFill>
              </a:rPr>
              <a:t> </a:t>
            </a:r>
            <a:r>
              <a:rPr sz="2750" spc="-90" dirty="0">
                <a:solidFill>
                  <a:srgbClr val="0F1B34"/>
                </a:solidFill>
              </a:rPr>
              <a:t>pela</a:t>
            </a:r>
            <a:r>
              <a:rPr sz="2750" spc="-165" dirty="0">
                <a:solidFill>
                  <a:srgbClr val="0F1B34"/>
                </a:solidFill>
              </a:rPr>
              <a:t> </a:t>
            </a:r>
            <a:r>
              <a:rPr sz="2750" spc="-100" dirty="0">
                <a:solidFill>
                  <a:srgbClr val="0F1B34"/>
                </a:solidFill>
              </a:rPr>
              <a:t>conta</a:t>
            </a:r>
            <a:r>
              <a:rPr sz="2750" spc="-160" dirty="0">
                <a:solidFill>
                  <a:srgbClr val="0F1B34"/>
                </a:solidFill>
              </a:rPr>
              <a:t> </a:t>
            </a:r>
            <a:r>
              <a:rPr sz="2750" spc="-90" dirty="0">
                <a:solidFill>
                  <a:srgbClr val="0F1B34"/>
                </a:solidFill>
              </a:rPr>
              <a:t>bancária</a:t>
            </a:r>
            <a:r>
              <a:rPr sz="2750" spc="-165" dirty="0">
                <a:solidFill>
                  <a:srgbClr val="0F1B34"/>
                </a:solidFill>
              </a:rPr>
              <a:t> </a:t>
            </a:r>
            <a:r>
              <a:rPr sz="2750" spc="-434" dirty="0">
                <a:solidFill>
                  <a:srgbClr val="0F1B34"/>
                </a:solidFill>
              </a:rPr>
              <a:t>PJ.</a:t>
            </a:r>
            <a:endParaRPr sz="2750"/>
          </a:p>
        </p:txBody>
      </p:sp>
      <p:sp>
        <p:nvSpPr>
          <p:cNvPr id="6" name="object 6"/>
          <p:cNvSpPr txBox="1"/>
          <p:nvPr/>
        </p:nvSpPr>
        <p:spPr>
          <a:xfrm>
            <a:off x="10363447" y="3216688"/>
            <a:ext cx="7237730" cy="2942590"/>
          </a:xfrm>
          <a:prstGeom prst="rect">
            <a:avLst/>
          </a:prstGeom>
        </p:spPr>
        <p:txBody>
          <a:bodyPr vert="horz" wrap="square" lIns="0" tIns="213360" rIns="0" bIns="0" rtlCol="0">
            <a:spAutoFit/>
          </a:bodyPr>
          <a:lstStyle/>
          <a:p>
            <a:pPr marR="30480" algn="ctr">
              <a:lnSpc>
                <a:spcPct val="100000"/>
              </a:lnSpc>
              <a:spcBef>
                <a:spcPts val="1680"/>
              </a:spcBef>
            </a:pPr>
            <a:r>
              <a:rPr sz="4700" b="1" dirty="0">
                <a:solidFill>
                  <a:srgbClr val="4DC738"/>
                </a:solidFill>
                <a:latin typeface="Trebuchet MS"/>
                <a:cs typeface="Trebuchet MS"/>
              </a:rPr>
              <a:t>Pró-</a:t>
            </a:r>
            <a:r>
              <a:rPr sz="4700" b="1" spc="-10" dirty="0">
                <a:solidFill>
                  <a:srgbClr val="4DC738"/>
                </a:solidFill>
                <a:latin typeface="Trebuchet MS"/>
                <a:cs typeface="Trebuchet MS"/>
              </a:rPr>
              <a:t>labore</a:t>
            </a:r>
            <a:endParaRPr sz="4700">
              <a:latin typeface="Trebuchet MS"/>
              <a:cs typeface="Trebuchet MS"/>
            </a:endParaRPr>
          </a:p>
          <a:p>
            <a:pPr marL="12065" marR="5080" algn="ctr">
              <a:lnSpc>
                <a:spcPct val="115900"/>
              </a:lnSpc>
              <a:spcBef>
                <a:spcPts val="440"/>
              </a:spcBef>
            </a:pPr>
            <a:r>
              <a:rPr sz="2750" spc="-135" dirty="0">
                <a:solidFill>
                  <a:srgbClr val="0F1B34"/>
                </a:solidFill>
                <a:latin typeface="Arial Black"/>
                <a:cs typeface="Arial Black"/>
              </a:rPr>
              <a:t>A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35" dirty="0">
                <a:solidFill>
                  <a:srgbClr val="0F1B34"/>
                </a:solidFill>
                <a:latin typeface="Arial Black"/>
                <a:cs typeface="Arial Black"/>
              </a:rPr>
              <a:t>retirada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75" dirty="0">
                <a:solidFill>
                  <a:srgbClr val="0F1B34"/>
                </a:solidFill>
                <a:latin typeface="Arial Black"/>
                <a:cs typeface="Arial Black"/>
              </a:rPr>
              <a:t>do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35" dirty="0">
                <a:solidFill>
                  <a:srgbClr val="0F1B34"/>
                </a:solidFill>
                <a:latin typeface="Arial Black"/>
                <a:cs typeface="Arial Black"/>
              </a:rPr>
              <a:t>pró-</a:t>
            </a:r>
            <a:r>
              <a:rPr sz="2750" spc="-60" dirty="0">
                <a:solidFill>
                  <a:srgbClr val="0F1B34"/>
                </a:solidFill>
                <a:latin typeface="Arial Black"/>
                <a:cs typeface="Arial Black"/>
              </a:rPr>
              <a:t>labore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35" dirty="0">
                <a:solidFill>
                  <a:srgbClr val="0F1B34"/>
                </a:solidFill>
                <a:latin typeface="Arial Black"/>
                <a:cs typeface="Arial Black"/>
              </a:rPr>
              <a:t>(folha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25" dirty="0">
                <a:solidFill>
                  <a:srgbClr val="0F1B34"/>
                </a:solidFill>
                <a:latin typeface="Arial Black"/>
                <a:cs typeface="Arial Black"/>
              </a:rPr>
              <a:t>de </a:t>
            </a:r>
            <a:r>
              <a:rPr sz="2750" spc="-70" dirty="0">
                <a:solidFill>
                  <a:srgbClr val="0F1B34"/>
                </a:solidFill>
                <a:latin typeface="Arial Black"/>
                <a:cs typeface="Arial Black"/>
              </a:rPr>
              <a:t>pagamento</a:t>
            </a:r>
            <a:r>
              <a:rPr sz="27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75" dirty="0">
                <a:solidFill>
                  <a:srgbClr val="0F1B34"/>
                </a:solidFill>
                <a:latin typeface="Arial Black"/>
                <a:cs typeface="Arial Black"/>
              </a:rPr>
              <a:t>do</a:t>
            </a:r>
            <a:r>
              <a:rPr sz="2750" spc="-16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40" dirty="0">
                <a:solidFill>
                  <a:srgbClr val="0F1B34"/>
                </a:solidFill>
                <a:latin typeface="Arial Black"/>
                <a:cs typeface="Arial Black"/>
              </a:rPr>
              <a:t>sócio)</a:t>
            </a:r>
            <a:r>
              <a:rPr sz="27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35" dirty="0">
                <a:solidFill>
                  <a:srgbClr val="0F1B34"/>
                </a:solidFill>
                <a:latin typeface="Arial Black"/>
                <a:cs typeface="Arial Black"/>
              </a:rPr>
              <a:t>é</a:t>
            </a:r>
            <a:r>
              <a:rPr sz="2750" spc="-16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50" dirty="0">
                <a:solidFill>
                  <a:srgbClr val="0F1B34"/>
                </a:solidFill>
                <a:latin typeface="Arial Black"/>
                <a:cs typeface="Arial Black"/>
              </a:rPr>
              <a:t>obrigatória</a:t>
            </a:r>
            <a:r>
              <a:rPr sz="27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40" dirty="0">
                <a:solidFill>
                  <a:srgbClr val="0F1B34"/>
                </a:solidFill>
                <a:latin typeface="Arial Black"/>
                <a:cs typeface="Arial Black"/>
              </a:rPr>
              <a:t>ao(s) </a:t>
            </a:r>
            <a:r>
              <a:rPr sz="2750" spc="-140" dirty="0">
                <a:solidFill>
                  <a:srgbClr val="0F1B34"/>
                </a:solidFill>
                <a:latin typeface="Arial Black"/>
                <a:cs typeface="Arial Black"/>
              </a:rPr>
              <a:t>sócio(s)</a:t>
            </a:r>
            <a:r>
              <a:rPr sz="27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60" dirty="0">
                <a:solidFill>
                  <a:srgbClr val="0F1B34"/>
                </a:solidFill>
                <a:latin typeface="Arial Black"/>
                <a:cs typeface="Arial Black"/>
              </a:rPr>
              <a:t>administrador(es)</a:t>
            </a:r>
            <a:r>
              <a:rPr sz="2750" spc="-16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95" dirty="0">
                <a:solidFill>
                  <a:srgbClr val="0F1B34"/>
                </a:solidFill>
                <a:latin typeface="Arial Black"/>
                <a:cs typeface="Arial Black"/>
              </a:rPr>
              <a:t>da</a:t>
            </a:r>
            <a:r>
              <a:rPr sz="27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0" dirty="0">
                <a:solidFill>
                  <a:srgbClr val="0F1B34"/>
                </a:solidFill>
                <a:latin typeface="Arial Black"/>
                <a:cs typeface="Arial Black"/>
              </a:rPr>
              <a:t>empresa, </a:t>
            </a:r>
            <a:r>
              <a:rPr sz="2750" spc="-60" dirty="0">
                <a:solidFill>
                  <a:srgbClr val="0F1B34"/>
                </a:solidFill>
                <a:latin typeface="Arial Black"/>
                <a:cs typeface="Arial Black"/>
              </a:rPr>
              <a:t>conforme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80" dirty="0">
                <a:solidFill>
                  <a:srgbClr val="0F1B34"/>
                </a:solidFill>
                <a:latin typeface="Arial Black"/>
                <a:cs typeface="Arial Black"/>
              </a:rPr>
              <a:t>o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40" dirty="0">
                <a:solidFill>
                  <a:srgbClr val="0F1B34"/>
                </a:solidFill>
                <a:latin typeface="Arial Black"/>
                <a:cs typeface="Arial Black"/>
              </a:rPr>
              <a:t>art.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229" dirty="0">
                <a:solidFill>
                  <a:srgbClr val="0F1B34"/>
                </a:solidFill>
                <a:latin typeface="Arial Black"/>
                <a:cs typeface="Arial Black"/>
              </a:rPr>
              <a:t>12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95" dirty="0">
                <a:solidFill>
                  <a:srgbClr val="0F1B34"/>
                </a:solidFill>
                <a:latin typeface="Arial Black"/>
                <a:cs typeface="Arial Black"/>
              </a:rPr>
              <a:t>da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35" dirty="0">
                <a:solidFill>
                  <a:srgbClr val="0F1B34"/>
                </a:solidFill>
                <a:latin typeface="Arial Black"/>
                <a:cs typeface="Arial Black"/>
              </a:rPr>
              <a:t>Lei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0" dirty="0">
                <a:solidFill>
                  <a:srgbClr val="0F1B34"/>
                </a:solidFill>
                <a:latin typeface="Arial Black"/>
                <a:cs typeface="Arial Black"/>
              </a:rPr>
              <a:t>n°.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0" dirty="0">
                <a:solidFill>
                  <a:srgbClr val="0F1B34"/>
                </a:solidFill>
                <a:latin typeface="Arial Black"/>
                <a:cs typeface="Arial Black"/>
              </a:rPr>
              <a:t>8.212.</a:t>
            </a:r>
            <a:endParaRPr sz="2750">
              <a:latin typeface="Arial Black"/>
              <a:cs typeface="Arial Black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9144000" y="0"/>
            <a:ext cx="0" cy="10287000"/>
          </a:xfrm>
          <a:custGeom>
            <a:avLst/>
            <a:gdLst/>
            <a:ahLst/>
            <a:cxnLst/>
            <a:rect l="l" t="t" r="r" b="b"/>
            <a:pathLst>
              <a:path h="10287000">
                <a:moveTo>
                  <a:pt x="0" y="10286999"/>
                </a:moveTo>
                <a:lnTo>
                  <a:pt x="0" y="0"/>
                </a:lnTo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52409" y="4538384"/>
            <a:ext cx="7317105" cy="2954020"/>
          </a:xfrm>
          <a:prstGeom prst="rect">
            <a:avLst/>
          </a:prstGeom>
        </p:spPr>
        <p:txBody>
          <a:bodyPr vert="horz" wrap="square" lIns="0" tIns="2082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640"/>
              </a:spcBef>
            </a:pPr>
            <a:r>
              <a:rPr sz="4700" spc="55" dirty="0">
                <a:solidFill>
                  <a:srgbClr val="4DC738"/>
                </a:solidFill>
                <a:latin typeface="Trebuchet MS"/>
                <a:cs typeface="Trebuchet MS"/>
              </a:rPr>
              <a:t>Distribuição</a:t>
            </a:r>
            <a:r>
              <a:rPr sz="4700" spc="-220" dirty="0">
                <a:solidFill>
                  <a:srgbClr val="4DC738"/>
                </a:solidFill>
                <a:latin typeface="Trebuchet MS"/>
                <a:cs typeface="Trebuchet MS"/>
              </a:rPr>
              <a:t> </a:t>
            </a:r>
            <a:r>
              <a:rPr sz="4700" spc="85" dirty="0">
                <a:solidFill>
                  <a:srgbClr val="4DC738"/>
                </a:solidFill>
                <a:latin typeface="Trebuchet MS"/>
                <a:cs typeface="Trebuchet MS"/>
              </a:rPr>
              <a:t>de</a:t>
            </a:r>
            <a:r>
              <a:rPr sz="4700" spc="-215" dirty="0">
                <a:solidFill>
                  <a:srgbClr val="4DC738"/>
                </a:solidFill>
                <a:latin typeface="Trebuchet MS"/>
                <a:cs typeface="Trebuchet MS"/>
              </a:rPr>
              <a:t> </a:t>
            </a:r>
            <a:r>
              <a:rPr sz="4700" spc="75" dirty="0">
                <a:solidFill>
                  <a:srgbClr val="4DC738"/>
                </a:solidFill>
                <a:latin typeface="Trebuchet MS"/>
                <a:cs typeface="Trebuchet MS"/>
              </a:rPr>
              <a:t>Lucros</a:t>
            </a:r>
            <a:endParaRPr sz="4700">
              <a:latin typeface="Trebuchet MS"/>
              <a:cs typeface="Trebuchet MS"/>
            </a:endParaRPr>
          </a:p>
          <a:p>
            <a:pPr marL="12700" marR="5080" algn="ctr">
              <a:lnSpc>
                <a:spcPct val="117500"/>
              </a:lnSpc>
              <a:spcBef>
                <a:spcPts val="359"/>
              </a:spcBef>
            </a:pPr>
            <a:r>
              <a:rPr sz="2750" spc="-120" dirty="0">
                <a:solidFill>
                  <a:srgbClr val="0F1B34"/>
                </a:solidFill>
                <a:latin typeface="Arial Black"/>
                <a:cs typeface="Arial Black"/>
              </a:rPr>
              <a:t>Após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80" dirty="0">
                <a:solidFill>
                  <a:srgbClr val="0F1B34"/>
                </a:solidFill>
                <a:latin typeface="Arial Black"/>
                <a:cs typeface="Arial Black"/>
              </a:rPr>
              <a:t>o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75" dirty="0">
                <a:solidFill>
                  <a:srgbClr val="0F1B34"/>
                </a:solidFill>
                <a:latin typeface="Arial Black"/>
                <a:cs typeface="Arial Black"/>
              </a:rPr>
              <a:t>pagamento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00" dirty="0">
                <a:solidFill>
                  <a:srgbClr val="0F1B34"/>
                </a:solidFill>
                <a:latin typeface="Arial Black"/>
                <a:cs typeface="Arial Black"/>
              </a:rPr>
              <a:t>de</a:t>
            </a:r>
            <a:r>
              <a:rPr sz="27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85" dirty="0">
                <a:solidFill>
                  <a:srgbClr val="0F1B34"/>
                </a:solidFill>
                <a:latin typeface="Arial Black"/>
                <a:cs typeface="Arial Black"/>
              </a:rPr>
              <a:t>todas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65" dirty="0">
                <a:solidFill>
                  <a:srgbClr val="0F1B34"/>
                </a:solidFill>
                <a:latin typeface="Arial Black"/>
                <a:cs typeface="Arial Black"/>
              </a:rPr>
              <a:t>as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05" dirty="0">
                <a:solidFill>
                  <a:srgbClr val="0F1B34"/>
                </a:solidFill>
                <a:latin typeface="Arial Black"/>
                <a:cs typeface="Arial Black"/>
              </a:rPr>
              <a:t>despesas </a:t>
            </a:r>
            <a:r>
              <a:rPr sz="2750" spc="-75" dirty="0">
                <a:solidFill>
                  <a:srgbClr val="0F1B34"/>
                </a:solidFill>
                <a:latin typeface="Arial Black"/>
                <a:cs typeface="Arial Black"/>
              </a:rPr>
              <a:t>do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305" dirty="0">
                <a:solidFill>
                  <a:srgbClr val="0F1B34"/>
                </a:solidFill>
                <a:latin typeface="Arial Black"/>
                <a:cs typeface="Arial Black"/>
              </a:rPr>
              <a:t>CNPJ,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80" dirty="0">
                <a:solidFill>
                  <a:srgbClr val="0F1B34"/>
                </a:solidFill>
                <a:latin typeface="Arial Black"/>
                <a:cs typeface="Arial Black"/>
              </a:rPr>
              <a:t>o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30" dirty="0">
                <a:solidFill>
                  <a:srgbClr val="0F1B34"/>
                </a:solidFill>
                <a:latin typeface="Arial Black"/>
                <a:cs typeface="Arial Black"/>
              </a:rPr>
              <a:t>sócio(a)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65" dirty="0">
                <a:solidFill>
                  <a:srgbClr val="0F1B34"/>
                </a:solidFill>
                <a:latin typeface="Arial Black"/>
                <a:cs typeface="Arial Black"/>
              </a:rPr>
              <a:t>poderá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20" dirty="0">
                <a:solidFill>
                  <a:srgbClr val="0F1B34"/>
                </a:solidFill>
                <a:latin typeface="Arial Black"/>
                <a:cs typeface="Arial Black"/>
              </a:rPr>
              <a:t>transferir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50" dirty="0">
                <a:solidFill>
                  <a:srgbClr val="0F1B34"/>
                </a:solidFill>
                <a:latin typeface="Arial Black"/>
                <a:cs typeface="Arial Black"/>
              </a:rPr>
              <a:t>o </a:t>
            </a:r>
            <a:r>
              <a:rPr sz="2750" spc="-105" dirty="0">
                <a:solidFill>
                  <a:srgbClr val="0F1B34"/>
                </a:solidFill>
                <a:latin typeface="Arial Black"/>
                <a:cs typeface="Arial Black"/>
              </a:rPr>
              <a:t>saldo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55" dirty="0">
                <a:solidFill>
                  <a:srgbClr val="0F1B34"/>
                </a:solidFill>
                <a:latin typeface="Arial Black"/>
                <a:cs typeface="Arial Black"/>
              </a:rPr>
              <a:t>restante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55" dirty="0">
                <a:solidFill>
                  <a:srgbClr val="0F1B34"/>
                </a:solidFill>
                <a:latin typeface="Arial Black"/>
                <a:cs typeface="Arial Black"/>
              </a:rPr>
              <a:t>para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10" dirty="0">
                <a:solidFill>
                  <a:srgbClr val="0F1B34"/>
                </a:solidFill>
                <a:latin typeface="Arial Black"/>
                <a:cs typeface="Arial Black"/>
              </a:rPr>
              <a:t>sua</a:t>
            </a:r>
            <a:r>
              <a:rPr sz="275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00" dirty="0">
                <a:solidFill>
                  <a:srgbClr val="0F1B34"/>
                </a:solidFill>
                <a:latin typeface="Arial Black"/>
                <a:cs typeface="Arial Black"/>
              </a:rPr>
              <a:t>conta</a:t>
            </a:r>
            <a:r>
              <a:rPr sz="27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750" spc="-10" dirty="0">
                <a:solidFill>
                  <a:srgbClr val="0F1B34"/>
                </a:solidFill>
                <a:latin typeface="Arial Black"/>
                <a:cs typeface="Arial Black"/>
              </a:rPr>
              <a:t>pessoa física.</a:t>
            </a:r>
            <a:endParaRPr sz="275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74027" y="8596940"/>
            <a:ext cx="6913971" cy="169005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7194" y="9007804"/>
            <a:ext cx="3028949" cy="9620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266516" y="155744"/>
            <a:ext cx="1021481" cy="255988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117591" y="548640"/>
            <a:ext cx="8110727" cy="160324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67967" y="3441191"/>
            <a:ext cx="5583935" cy="163982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009375" y="2886455"/>
            <a:ext cx="5471159" cy="169773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79119" y="5446775"/>
            <a:ext cx="7763255" cy="154533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9927401" y="4699517"/>
            <a:ext cx="7623809" cy="34258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225" marR="14604" algn="ctr">
              <a:lnSpc>
                <a:spcPct val="115900"/>
              </a:lnSpc>
              <a:spcBef>
                <a:spcPts val="95"/>
              </a:spcBef>
            </a:pPr>
            <a:r>
              <a:rPr sz="2750" spc="-195" dirty="0">
                <a:solidFill>
                  <a:srgbClr val="FFFFFF"/>
                </a:solidFill>
                <a:latin typeface="Arial Black"/>
                <a:cs typeface="Arial Black"/>
              </a:rPr>
              <a:t>Caso</a:t>
            </a:r>
            <a:r>
              <a:rPr sz="2750" spc="-17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60" dirty="0">
                <a:solidFill>
                  <a:srgbClr val="FFFFFF"/>
                </a:solidFill>
                <a:latin typeface="Arial Black"/>
                <a:cs typeface="Arial Black"/>
              </a:rPr>
              <a:t>haja</a:t>
            </a:r>
            <a:r>
              <a:rPr sz="2750" spc="-17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110" dirty="0">
                <a:solidFill>
                  <a:srgbClr val="FFFFFF"/>
                </a:solidFill>
                <a:latin typeface="Arial Black"/>
                <a:cs typeface="Arial Black"/>
              </a:rPr>
              <a:t>pendências</a:t>
            </a:r>
            <a:r>
              <a:rPr sz="2750" spc="-17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30" dirty="0">
                <a:solidFill>
                  <a:srgbClr val="FFFFFF"/>
                </a:solidFill>
                <a:latin typeface="Arial Black"/>
                <a:cs typeface="Arial Black"/>
              </a:rPr>
              <a:t>tributárias</a:t>
            </a:r>
            <a:r>
              <a:rPr sz="2750" spc="-17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50" dirty="0">
                <a:solidFill>
                  <a:srgbClr val="FFFFFF"/>
                </a:solidFill>
                <a:latin typeface="Arial Black"/>
                <a:cs typeface="Arial Black"/>
              </a:rPr>
              <a:t>a </a:t>
            </a:r>
            <a:r>
              <a:rPr sz="2750" spc="-75" dirty="0">
                <a:solidFill>
                  <a:srgbClr val="FFFFFF"/>
                </a:solidFill>
                <a:latin typeface="Arial Black"/>
                <a:cs typeface="Arial Black"/>
              </a:rPr>
              <a:t>distribuição</a:t>
            </a:r>
            <a:r>
              <a:rPr sz="2750" spc="-16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100" dirty="0">
                <a:solidFill>
                  <a:srgbClr val="FFFFFF"/>
                </a:solidFill>
                <a:latin typeface="Arial Black"/>
                <a:cs typeface="Arial Black"/>
              </a:rPr>
              <a:t>de</a:t>
            </a:r>
            <a:r>
              <a:rPr sz="2750" spc="-16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100" dirty="0">
                <a:solidFill>
                  <a:srgbClr val="FFFFFF"/>
                </a:solidFill>
                <a:latin typeface="Arial Black"/>
                <a:cs typeface="Arial Black"/>
              </a:rPr>
              <a:t>lucros</a:t>
            </a:r>
            <a:r>
              <a:rPr sz="2750" spc="-16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65" dirty="0">
                <a:solidFill>
                  <a:srgbClr val="FFFFFF"/>
                </a:solidFill>
                <a:latin typeface="Arial Black"/>
                <a:cs typeface="Arial Black"/>
              </a:rPr>
              <a:t>não</a:t>
            </a:r>
            <a:r>
              <a:rPr sz="2750" spc="-16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105" dirty="0">
                <a:solidFill>
                  <a:srgbClr val="FFFFFF"/>
                </a:solidFill>
                <a:latin typeface="Arial Black"/>
                <a:cs typeface="Arial Black"/>
              </a:rPr>
              <a:t>será</a:t>
            </a:r>
            <a:r>
              <a:rPr sz="2750" spc="-16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10" dirty="0">
                <a:solidFill>
                  <a:srgbClr val="FFFFFF"/>
                </a:solidFill>
                <a:latin typeface="Arial Black"/>
                <a:cs typeface="Arial Black"/>
              </a:rPr>
              <a:t>permitida.</a:t>
            </a:r>
            <a:endParaRPr sz="275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700">
              <a:latin typeface="Arial Black"/>
              <a:cs typeface="Arial Black"/>
            </a:endParaRPr>
          </a:p>
          <a:p>
            <a:pPr marL="12700" marR="5080" indent="-635" algn="ctr">
              <a:lnSpc>
                <a:spcPct val="115900"/>
              </a:lnSpc>
              <a:tabLst>
                <a:tab pos="2795905" algn="l"/>
              </a:tabLst>
            </a:pPr>
            <a:r>
              <a:rPr sz="2750" spc="-135" dirty="0">
                <a:solidFill>
                  <a:srgbClr val="FFFFFF"/>
                </a:solidFill>
                <a:latin typeface="Arial Black"/>
                <a:cs typeface="Arial Black"/>
              </a:rPr>
              <a:t>A</a:t>
            </a:r>
            <a:r>
              <a:rPr sz="2750" spc="-17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65" dirty="0">
                <a:solidFill>
                  <a:srgbClr val="FFFFFF"/>
                </a:solidFill>
                <a:latin typeface="Arial Black"/>
                <a:cs typeface="Arial Black"/>
              </a:rPr>
              <a:t>não</a:t>
            </a:r>
            <a:r>
              <a:rPr sz="2750" spc="-16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105" dirty="0">
                <a:solidFill>
                  <a:srgbClr val="FFFFFF"/>
                </a:solidFill>
                <a:latin typeface="Arial Black"/>
                <a:cs typeface="Arial Black"/>
              </a:rPr>
              <a:t>escrituração</a:t>
            </a:r>
            <a:r>
              <a:rPr sz="2750" spc="-16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80" dirty="0">
                <a:solidFill>
                  <a:srgbClr val="FFFFFF"/>
                </a:solidFill>
                <a:latin typeface="Arial Black"/>
                <a:cs typeface="Arial Black"/>
              </a:rPr>
              <a:t>contábil,</a:t>
            </a:r>
            <a:r>
              <a:rPr sz="2750" spc="-16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25" dirty="0">
                <a:solidFill>
                  <a:srgbClr val="FFFFFF"/>
                </a:solidFill>
                <a:latin typeface="Arial Black"/>
                <a:cs typeface="Arial Black"/>
              </a:rPr>
              <a:t>limita</a:t>
            </a:r>
            <a:r>
              <a:rPr sz="2750" spc="-16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50" dirty="0">
                <a:solidFill>
                  <a:srgbClr val="FFFFFF"/>
                </a:solidFill>
                <a:latin typeface="Arial Black"/>
                <a:cs typeface="Arial Black"/>
              </a:rPr>
              <a:t>a </a:t>
            </a:r>
            <a:r>
              <a:rPr sz="2750" spc="-75" dirty="0">
                <a:solidFill>
                  <a:srgbClr val="FFFFFF"/>
                </a:solidFill>
                <a:latin typeface="Arial Black"/>
                <a:cs typeface="Arial Black"/>
              </a:rPr>
              <a:t>distribuição</a:t>
            </a:r>
            <a:r>
              <a:rPr sz="2750" spc="-17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100" dirty="0">
                <a:solidFill>
                  <a:srgbClr val="FFFFFF"/>
                </a:solidFill>
                <a:latin typeface="Arial Black"/>
                <a:cs typeface="Arial Black"/>
              </a:rPr>
              <a:t>de</a:t>
            </a:r>
            <a:r>
              <a:rPr sz="2750" spc="-17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100" dirty="0">
                <a:solidFill>
                  <a:srgbClr val="FFFFFF"/>
                </a:solidFill>
                <a:latin typeface="Arial Black"/>
                <a:cs typeface="Arial Black"/>
              </a:rPr>
              <a:t>lucros</a:t>
            </a:r>
            <a:r>
              <a:rPr sz="2750" spc="-17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70" dirty="0">
                <a:solidFill>
                  <a:srgbClr val="FFFFFF"/>
                </a:solidFill>
                <a:latin typeface="Arial Black"/>
                <a:cs typeface="Arial Black"/>
              </a:rPr>
              <a:t>isenta</a:t>
            </a:r>
            <a:r>
              <a:rPr sz="2750" spc="-17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100" dirty="0">
                <a:solidFill>
                  <a:srgbClr val="FFFFFF"/>
                </a:solidFill>
                <a:latin typeface="Arial Black"/>
                <a:cs typeface="Arial Black"/>
              </a:rPr>
              <a:t>de</a:t>
            </a:r>
            <a:r>
              <a:rPr sz="2750" spc="-17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10" dirty="0">
                <a:solidFill>
                  <a:srgbClr val="FFFFFF"/>
                </a:solidFill>
                <a:latin typeface="Arial Black"/>
                <a:cs typeface="Arial Black"/>
              </a:rPr>
              <a:t>impostos </a:t>
            </a:r>
            <a:r>
              <a:rPr sz="2750" spc="-60" dirty="0">
                <a:solidFill>
                  <a:srgbClr val="FFFFFF"/>
                </a:solidFill>
                <a:latin typeface="Arial Black"/>
                <a:cs typeface="Arial Black"/>
              </a:rPr>
              <a:t>proporcionalmente,</a:t>
            </a:r>
            <a:r>
              <a:rPr sz="2750" spc="-16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65" dirty="0">
                <a:solidFill>
                  <a:srgbClr val="FFFFFF"/>
                </a:solidFill>
                <a:latin typeface="Arial Black"/>
                <a:cs typeface="Arial Black"/>
              </a:rPr>
              <a:t>conforme</a:t>
            </a:r>
            <a:r>
              <a:rPr sz="2750" spc="-16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120" dirty="0">
                <a:solidFill>
                  <a:srgbClr val="FFFFFF"/>
                </a:solidFill>
                <a:latin typeface="Arial Black"/>
                <a:cs typeface="Arial Black"/>
              </a:rPr>
              <a:t>a</a:t>
            </a:r>
            <a:r>
              <a:rPr sz="2750" spc="-16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10" dirty="0">
                <a:solidFill>
                  <a:srgbClr val="FFFFFF"/>
                </a:solidFill>
                <a:latin typeface="Arial Black"/>
                <a:cs typeface="Arial Black"/>
              </a:rPr>
              <a:t>atividade </a:t>
            </a:r>
            <a:r>
              <a:rPr sz="2750" spc="-90" dirty="0">
                <a:solidFill>
                  <a:srgbClr val="FFFFFF"/>
                </a:solidFill>
                <a:latin typeface="Arial Black"/>
                <a:cs typeface="Arial Black"/>
              </a:rPr>
              <a:t>segundo</a:t>
            </a:r>
            <a:r>
              <a:rPr sz="2750" spc="-19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80" dirty="0">
                <a:solidFill>
                  <a:srgbClr val="FFFFFF"/>
                </a:solidFill>
                <a:latin typeface="Arial Black"/>
                <a:cs typeface="Arial Black"/>
              </a:rPr>
              <a:t>o</a:t>
            </a:r>
            <a:r>
              <a:rPr sz="2750" spc="-19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20" dirty="0">
                <a:solidFill>
                  <a:srgbClr val="FFFFFF"/>
                </a:solidFill>
                <a:latin typeface="Arial Black"/>
                <a:cs typeface="Arial Black"/>
              </a:rPr>
              <a:t>art.</a:t>
            </a:r>
            <a:r>
              <a:rPr sz="2750" dirty="0">
                <a:solidFill>
                  <a:srgbClr val="FFFFFF"/>
                </a:solidFill>
                <a:latin typeface="Arial Black"/>
                <a:cs typeface="Arial Black"/>
              </a:rPr>
              <a:t>	</a:t>
            </a:r>
            <a:r>
              <a:rPr sz="2750" spc="-95" dirty="0">
                <a:solidFill>
                  <a:srgbClr val="FFFFFF"/>
                </a:solidFill>
                <a:latin typeface="Arial Black"/>
                <a:cs typeface="Arial Black"/>
              </a:rPr>
              <a:t>da</a:t>
            </a:r>
            <a:r>
              <a:rPr sz="2750" spc="-16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135" dirty="0">
                <a:solidFill>
                  <a:srgbClr val="FFFFFF"/>
                </a:solidFill>
                <a:latin typeface="Arial Black"/>
                <a:cs typeface="Arial Black"/>
              </a:rPr>
              <a:t>Lei</a:t>
            </a:r>
            <a:r>
              <a:rPr sz="2750" spc="-15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dirty="0">
                <a:solidFill>
                  <a:srgbClr val="FFFFFF"/>
                </a:solidFill>
                <a:latin typeface="Arial Black"/>
                <a:cs typeface="Arial Black"/>
              </a:rPr>
              <a:t>n°</a:t>
            </a:r>
            <a:r>
              <a:rPr sz="2750" spc="-16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750" spc="-20" dirty="0">
                <a:solidFill>
                  <a:srgbClr val="FFFFFF"/>
                </a:solidFill>
                <a:latin typeface="Arial Black"/>
                <a:cs typeface="Arial Black"/>
              </a:rPr>
              <a:t>9.249.</a:t>
            </a:r>
            <a:endParaRPr sz="2750">
              <a:latin typeface="Arial Black"/>
              <a:cs typeface="Arial Blac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1"/>
            <a:ext cx="3669358" cy="18329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266516" y="155744"/>
            <a:ext cx="1021481" cy="255988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429757"/>
            <a:ext cx="1323508" cy="543165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52279" y="2314582"/>
            <a:ext cx="6517005" cy="23158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3300"/>
              </a:lnSpc>
              <a:spcBef>
                <a:spcPts val="100"/>
              </a:spcBef>
            </a:pPr>
            <a:r>
              <a:rPr sz="2450" spc="-380" dirty="0">
                <a:solidFill>
                  <a:srgbClr val="000000"/>
                </a:solidFill>
              </a:rPr>
              <a:t>IRPJ</a:t>
            </a:r>
            <a:r>
              <a:rPr sz="2450" spc="-165" dirty="0">
                <a:solidFill>
                  <a:srgbClr val="000000"/>
                </a:solidFill>
              </a:rPr>
              <a:t> </a:t>
            </a:r>
            <a:r>
              <a:rPr sz="2450" spc="-40" dirty="0">
                <a:solidFill>
                  <a:srgbClr val="000000"/>
                </a:solidFill>
              </a:rPr>
              <a:t>-</a:t>
            </a:r>
            <a:r>
              <a:rPr sz="2450" spc="-160" dirty="0">
                <a:solidFill>
                  <a:srgbClr val="000000"/>
                </a:solidFill>
              </a:rPr>
              <a:t> </a:t>
            </a:r>
            <a:r>
              <a:rPr sz="2450" spc="-65" dirty="0">
                <a:solidFill>
                  <a:srgbClr val="000000"/>
                </a:solidFill>
              </a:rPr>
              <a:t>informa</a:t>
            </a:r>
            <a:r>
              <a:rPr sz="2450" spc="-160" dirty="0">
                <a:solidFill>
                  <a:srgbClr val="000000"/>
                </a:solidFill>
              </a:rPr>
              <a:t> </a:t>
            </a:r>
            <a:r>
              <a:rPr sz="2450" spc="-170" dirty="0">
                <a:solidFill>
                  <a:srgbClr val="000000"/>
                </a:solidFill>
              </a:rPr>
              <a:t>à</a:t>
            </a:r>
            <a:r>
              <a:rPr sz="2450" spc="-160" dirty="0">
                <a:solidFill>
                  <a:srgbClr val="000000"/>
                </a:solidFill>
              </a:rPr>
              <a:t> </a:t>
            </a:r>
            <a:r>
              <a:rPr sz="2450" spc="-195" dirty="0">
                <a:solidFill>
                  <a:srgbClr val="000000"/>
                </a:solidFill>
              </a:rPr>
              <a:t>Receita</a:t>
            </a:r>
            <a:r>
              <a:rPr sz="2450" spc="-165" dirty="0">
                <a:solidFill>
                  <a:srgbClr val="000000"/>
                </a:solidFill>
              </a:rPr>
              <a:t> </a:t>
            </a:r>
            <a:r>
              <a:rPr sz="2450" spc="-150" dirty="0">
                <a:solidFill>
                  <a:srgbClr val="000000"/>
                </a:solidFill>
              </a:rPr>
              <a:t>Federal</a:t>
            </a:r>
            <a:r>
              <a:rPr sz="2450" spc="-160" dirty="0">
                <a:solidFill>
                  <a:srgbClr val="000000"/>
                </a:solidFill>
              </a:rPr>
              <a:t> </a:t>
            </a:r>
            <a:r>
              <a:rPr sz="2450" spc="-10" dirty="0">
                <a:solidFill>
                  <a:srgbClr val="000000"/>
                </a:solidFill>
              </a:rPr>
              <a:t>dados </a:t>
            </a:r>
            <a:r>
              <a:rPr sz="2450" spc="-175" dirty="0">
                <a:solidFill>
                  <a:srgbClr val="000000"/>
                </a:solidFill>
              </a:rPr>
              <a:t>econômicos,</a:t>
            </a:r>
            <a:r>
              <a:rPr sz="2450" spc="-160" dirty="0">
                <a:solidFill>
                  <a:srgbClr val="000000"/>
                </a:solidFill>
              </a:rPr>
              <a:t> </a:t>
            </a:r>
            <a:r>
              <a:rPr sz="2450" spc="-190" dirty="0">
                <a:solidFill>
                  <a:srgbClr val="000000"/>
                </a:solidFill>
              </a:rPr>
              <a:t>sociais,</a:t>
            </a:r>
            <a:r>
              <a:rPr sz="2450" spc="-155" dirty="0">
                <a:solidFill>
                  <a:srgbClr val="000000"/>
                </a:solidFill>
              </a:rPr>
              <a:t> </a:t>
            </a:r>
            <a:r>
              <a:rPr sz="2450" spc="-185" dirty="0">
                <a:solidFill>
                  <a:srgbClr val="000000"/>
                </a:solidFill>
              </a:rPr>
              <a:t>fiscais</a:t>
            </a:r>
            <a:r>
              <a:rPr sz="2450" spc="-160" dirty="0">
                <a:solidFill>
                  <a:srgbClr val="000000"/>
                </a:solidFill>
              </a:rPr>
              <a:t> </a:t>
            </a:r>
            <a:r>
              <a:rPr sz="2450" spc="-204" dirty="0">
                <a:solidFill>
                  <a:srgbClr val="000000"/>
                </a:solidFill>
              </a:rPr>
              <a:t>e</a:t>
            </a:r>
            <a:r>
              <a:rPr sz="2450" spc="-160" dirty="0">
                <a:solidFill>
                  <a:srgbClr val="000000"/>
                </a:solidFill>
              </a:rPr>
              <a:t> </a:t>
            </a:r>
            <a:r>
              <a:rPr sz="2450" spc="-10" dirty="0">
                <a:solidFill>
                  <a:srgbClr val="000000"/>
                </a:solidFill>
              </a:rPr>
              <a:t>quais </a:t>
            </a:r>
            <a:r>
              <a:rPr sz="2450" spc="-85" dirty="0">
                <a:solidFill>
                  <a:srgbClr val="000000"/>
                </a:solidFill>
              </a:rPr>
              <a:t>tributos</a:t>
            </a:r>
            <a:r>
              <a:rPr sz="2450" spc="-155" dirty="0">
                <a:solidFill>
                  <a:srgbClr val="000000"/>
                </a:solidFill>
              </a:rPr>
              <a:t> </a:t>
            </a:r>
            <a:r>
              <a:rPr sz="2450" spc="-70" dirty="0">
                <a:solidFill>
                  <a:srgbClr val="000000"/>
                </a:solidFill>
              </a:rPr>
              <a:t>foram</a:t>
            </a:r>
            <a:r>
              <a:rPr sz="2450" spc="-150" dirty="0">
                <a:solidFill>
                  <a:srgbClr val="000000"/>
                </a:solidFill>
              </a:rPr>
              <a:t> </a:t>
            </a:r>
            <a:r>
              <a:rPr sz="2450" spc="-140" dirty="0">
                <a:solidFill>
                  <a:srgbClr val="000000"/>
                </a:solidFill>
              </a:rPr>
              <a:t>recolhidos</a:t>
            </a:r>
            <a:r>
              <a:rPr sz="2450" spc="-150" dirty="0">
                <a:solidFill>
                  <a:srgbClr val="000000"/>
                </a:solidFill>
              </a:rPr>
              <a:t> </a:t>
            </a:r>
            <a:r>
              <a:rPr sz="2450" spc="-165" dirty="0">
                <a:solidFill>
                  <a:srgbClr val="000000"/>
                </a:solidFill>
              </a:rPr>
              <a:t>pelas</a:t>
            </a:r>
            <a:r>
              <a:rPr sz="2450" spc="-155" dirty="0">
                <a:solidFill>
                  <a:srgbClr val="000000"/>
                </a:solidFill>
              </a:rPr>
              <a:t> </a:t>
            </a:r>
            <a:r>
              <a:rPr sz="2450" spc="-114" dirty="0">
                <a:solidFill>
                  <a:srgbClr val="000000"/>
                </a:solidFill>
              </a:rPr>
              <a:t>empresas </a:t>
            </a:r>
            <a:r>
              <a:rPr sz="2450" spc="-125" dirty="0">
                <a:solidFill>
                  <a:srgbClr val="000000"/>
                </a:solidFill>
              </a:rPr>
              <a:t>optantes</a:t>
            </a:r>
            <a:r>
              <a:rPr sz="2450" spc="-150" dirty="0">
                <a:solidFill>
                  <a:srgbClr val="000000"/>
                </a:solidFill>
              </a:rPr>
              <a:t> </a:t>
            </a:r>
            <a:r>
              <a:rPr sz="2450" spc="-110" dirty="0">
                <a:solidFill>
                  <a:srgbClr val="000000"/>
                </a:solidFill>
              </a:rPr>
              <a:t>do</a:t>
            </a:r>
            <a:r>
              <a:rPr sz="2450" spc="-150" dirty="0">
                <a:solidFill>
                  <a:srgbClr val="000000"/>
                </a:solidFill>
              </a:rPr>
              <a:t> </a:t>
            </a:r>
            <a:r>
              <a:rPr sz="2450" spc="-175" dirty="0">
                <a:solidFill>
                  <a:srgbClr val="000000"/>
                </a:solidFill>
              </a:rPr>
              <a:t>Simples</a:t>
            </a:r>
            <a:r>
              <a:rPr sz="2450" spc="-150" dirty="0">
                <a:solidFill>
                  <a:srgbClr val="000000"/>
                </a:solidFill>
              </a:rPr>
              <a:t> </a:t>
            </a:r>
            <a:r>
              <a:rPr sz="2450" spc="-10" dirty="0">
                <a:solidFill>
                  <a:srgbClr val="000000"/>
                </a:solidFill>
              </a:rPr>
              <a:t>Nacional.</a:t>
            </a:r>
            <a:endParaRPr sz="2450"/>
          </a:p>
        </p:txBody>
      </p:sp>
      <p:sp>
        <p:nvSpPr>
          <p:cNvPr id="5" name="object 5"/>
          <p:cNvSpPr txBox="1"/>
          <p:nvPr/>
        </p:nvSpPr>
        <p:spPr>
          <a:xfrm>
            <a:off x="1882429" y="4899834"/>
            <a:ext cx="3178810" cy="8724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635" algn="ctr">
              <a:lnSpc>
                <a:spcPct val="115799"/>
              </a:lnSpc>
              <a:spcBef>
                <a:spcPts val="95"/>
              </a:spcBef>
            </a:pPr>
            <a:r>
              <a:rPr sz="1600" spc="-55" dirty="0">
                <a:solidFill>
                  <a:srgbClr val="0F1B34"/>
                </a:solidFill>
                <a:latin typeface="Arial Black"/>
                <a:cs typeface="Arial Black"/>
              </a:rPr>
              <a:t>Informações</a:t>
            </a:r>
            <a:r>
              <a:rPr sz="1600" spc="-5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600" spc="-10" dirty="0">
                <a:solidFill>
                  <a:srgbClr val="0F1B34"/>
                </a:solidFill>
                <a:latin typeface="Arial Black"/>
                <a:cs typeface="Arial Black"/>
              </a:rPr>
              <a:t>internas </a:t>
            </a:r>
            <a:r>
              <a:rPr sz="1600" spc="-70" dirty="0">
                <a:solidFill>
                  <a:srgbClr val="0F1B34"/>
                </a:solidFill>
                <a:latin typeface="Arial Black"/>
                <a:cs typeface="Arial Black"/>
              </a:rPr>
              <a:t>Transmissão</a:t>
            </a:r>
            <a:r>
              <a:rPr sz="1600" spc="-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600" spc="-75" dirty="0">
                <a:solidFill>
                  <a:srgbClr val="0F1B34"/>
                </a:solidFill>
                <a:latin typeface="Arial Black"/>
                <a:cs typeface="Arial Black"/>
              </a:rPr>
              <a:t>das</a:t>
            </a:r>
            <a:r>
              <a:rPr sz="1600" spc="-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600" spc="-30" dirty="0">
                <a:solidFill>
                  <a:srgbClr val="0F1B34"/>
                </a:solidFill>
                <a:latin typeface="Arial Black"/>
                <a:cs typeface="Arial Black"/>
              </a:rPr>
              <a:t>informações </a:t>
            </a:r>
            <a:r>
              <a:rPr sz="1600" spc="-35" dirty="0">
                <a:solidFill>
                  <a:srgbClr val="0F1B34"/>
                </a:solidFill>
                <a:latin typeface="Arial Black"/>
                <a:cs typeface="Arial Black"/>
              </a:rPr>
              <a:t>para</a:t>
            </a:r>
            <a:r>
              <a:rPr sz="1600" spc="-10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600" spc="-70" dirty="0">
                <a:solidFill>
                  <a:srgbClr val="0F1B34"/>
                </a:solidFill>
                <a:latin typeface="Arial Black"/>
                <a:cs typeface="Arial Black"/>
              </a:rPr>
              <a:t>a</a:t>
            </a:r>
            <a:r>
              <a:rPr sz="1600" spc="-1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600" spc="-85" dirty="0">
                <a:solidFill>
                  <a:srgbClr val="0F1B34"/>
                </a:solidFill>
                <a:latin typeface="Arial Black"/>
                <a:cs typeface="Arial Black"/>
              </a:rPr>
              <a:t>Receita</a:t>
            </a:r>
            <a:r>
              <a:rPr sz="1600" spc="-10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600" spc="-10" dirty="0">
                <a:solidFill>
                  <a:srgbClr val="0F1B34"/>
                </a:solidFill>
                <a:latin typeface="Arial Black"/>
                <a:cs typeface="Arial Black"/>
              </a:rPr>
              <a:t>Federal</a:t>
            </a:r>
            <a:endParaRPr sz="1600">
              <a:latin typeface="Arial Black"/>
              <a:cs typeface="Arial Black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752600" y="435863"/>
            <a:ext cx="3770629" cy="1972310"/>
            <a:chOff x="1752600" y="435863"/>
            <a:chExt cx="3770629" cy="1972310"/>
          </a:xfrm>
        </p:grpSpPr>
        <p:sp>
          <p:nvSpPr>
            <p:cNvPr id="7" name="object 7"/>
            <p:cNvSpPr/>
            <p:nvPr/>
          </p:nvSpPr>
          <p:spPr>
            <a:xfrm>
              <a:off x="1846161" y="1446910"/>
              <a:ext cx="403860" cy="961390"/>
            </a:xfrm>
            <a:custGeom>
              <a:avLst/>
              <a:gdLst/>
              <a:ahLst/>
              <a:cxnLst/>
              <a:rect l="l" t="t" r="r" b="b"/>
              <a:pathLst>
                <a:path w="403860" h="961389">
                  <a:moveTo>
                    <a:pt x="52260" y="209067"/>
                  </a:moveTo>
                  <a:lnTo>
                    <a:pt x="52184" y="208826"/>
                  </a:lnTo>
                  <a:lnTo>
                    <a:pt x="50952" y="209156"/>
                  </a:lnTo>
                  <a:lnTo>
                    <a:pt x="51866" y="211721"/>
                  </a:lnTo>
                  <a:lnTo>
                    <a:pt x="52260" y="209067"/>
                  </a:lnTo>
                  <a:close/>
                </a:path>
                <a:path w="403860" h="961389">
                  <a:moveTo>
                    <a:pt x="375856" y="837653"/>
                  </a:moveTo>
                  <a:lnTo>
                    <a:pt x="373316" y="834351"/>
                  </a:lnTo>
                  <a:lnTo>
                    <a:pt x="375285" y="839825"/>
                  </a:lnTo>
                  <a:lnTo>
                    <a:pt x="375856" y="837653"/>
                  </a:lnTo>
                  <a:close/>
                </a:path>
                <a:path w="403860" h="961389">
                  <a:moveTo>
                    <a:pt x="403529" y="914488"/>
                  </a:moveTo>
                  <a:lnTo>
                    <a:pt x="399364" y="902919"/>
                  </a:lnTo>
                  <a:lnTo>
                    <a:pt x="393585" y="890638"/>
                  </a:lnTo>
                  <a:lnTo>
                    <a:pt x="389013" y="877925"/>
                  </a:lnTo>
                  <a:lnTo>
                    <a:pt x="378650" y="852970"/>
                  </a:lnTo>
                  <a:lnTo>
                    <a:pt x="378574" y="848944"/>
                  </a:lnTo>
                  <a:lnTo>
                    <a:pt x="377240" y="845261"/>
                  </a:lnTo>
                  <a:lnTo>
                    <a:pt x="374713" y="841997"/>
                  </a:lnTo>
                  <a:lnTo>
                    <a:pt x="375285" y="839825"/>
                  </a:lnTo>
                  <a:lnTo>
                    <a:pt x="371983" y="830668"/>
                  </a:lnTo>
                  <a:lnTo>
                    <a:pt x="372783" y="829119"/>
                  </a:lnTo>
                  <a:lnTo>
                    <a:pt x="373570" y="827570"/>
                  </a:lnTo>
                  <a:lnTo>
                    <a:pt x="371373" y="825233"/>
                  </a:lnTo>
                  <a:lnTo>
                    <a:pt x="370459" y="822680"/>
                  </a:lnTo>
                  <a:lnTo>
                    <a:pt x="366001" y="795324"/>
                  </a:lnTo>
                  <a:lnTo>
                    <a:pt x="362902" y="767981"/>
                  </a:lnTo>
                  <a:lnTo>
                    <a:pt x="362381" y="740270"/>
                  </a:lnTo>
                  <a:lnTo>
                    <a:pt x="363232" y="712660"/>
                  </a:lnTo>
                  <a:lnTo>
                    <a:pt x="363562" y="709828"/>
                  </a:lnTo>
                  <a:lnTo>
                    <a:pt x="362673" y="707351"/>
                  </a:lnTo>
                  <a:lnTo>
                    <a:pt x="363143" y="701167"/>
                  </a:lnTo>
                  <a:lnTo>
                    <a:pt x="363156" y="697458"/>
                  </a:lnTo>
                  <a:lnTo>
                    <a:pt x="356920" y="695147"/>
                  </a:lnTo>
                  <a:lnTo>
                    <a:pt x="353517" y="696925"/>
                  </a:lnTo>
                  <a:lnTo>
                    <a:pt x="352869" y="698881"/>
                  </a:lnTo>
                  <a:lnTo>
                    <a:pt x="348399" y="705192"/>
                  </a:lnTo>
                  <a:lnTo>
                    <a:pt x="342303" y="710768"/>
                  </a:lnTo>
                  <a:lnTo>
                    <a:pt x="336156" y="716191"/>
                  </a:lnTo>
                  <a:lnTo>
                    <a:pt x="331508" y="722007"/>
                  </a:lnTo>
                  <a:lnTo>
                    <a:pt x="324434" y="762355"/>
                  </a:lnTo>
                  <a:lnTo>
                    <a:pt x="323443" y="789571"/>
                  </a:lnTo>
                  <a:lnTo>
                    <a:pt x="323862" y="816978"/>
                  </a:lnTo>
                  <a:lnTo>
                    <a:pt x="326859" y="844042"/>
                  </a:lnTo>
                  <a:lnTo>
                    <a:pt x="326745" y="847471"/>
                  </a:lnTo>
                  <a:lnTo>
                    <a:pt x="327888" y="850633"/>
                  </a:lnTo>
                  <a:lnTo>
                    <a:pt x="327647" y="857453"/>
                  </a:lnTo>
                  <a:lnTo>
                    <a:pt x="323735" y="857834"/>
                  </a:lnTo>
                  <a:lnTo>
                    <a:pt x="320763" y="857097"/>
                  </a:lnTo>
                  <a:lnTo>
                    <a:pt x="320700" y="853186"/>
                  </a:lnTo>
                  <a:lnTo>
                    <a:pt x="318617" y="851141"/>
                  </a:lnTo>
                  <a:lnTo>
                    <a:pt x="314452" y="850836"/>
                  </a:lnTo>
                  <a:lnTo>
                    <a:pt x="313296" y="847598"/>
                  </a:lnTo>
                  <a:lnTo>
                    <a:pt x="310972" y="844892"/>
                  </a:lnTo>
                  <a:lnTo>
                    <a:pt x="306793" y="844537"/>
                  </a:lnTo>
                  <a:lnTo>
                    <a:pt x="307695" y="843305"/>
                  </a:lnTo>
                  <a:lnTo>
                    <a:pt x="307505" y="842784"/>
                  </a:lnTo>
                  <a:lnTo>
                    <a:pt x="306222" y="842975"/>
                  </a:lnTo>
                  <a:lnTo>
                    <a:pt x="305117" y="839876"/>
                  </a:lnTo>
                  <a:lnTo>
                    <a:pt x="302882" y="837450"/>
                  </a:lnTo>
                  <a:lnTo>
                    <a:pt x="299897" y="836637"/>
                  </a:lnTo>
                  <a:lnTo>
                    <a:pt x="297954" y="834974"/>
                  </a:lnTo>
                  <a:lnTo>
                    <a:pt x="297154" y="832789"/>
                  </a:lnTo>
                  <a:lnTo>
                    <a:pt x="282321" y="817803"/>
                  </a:lnTo>
                  <a:lnTo>
                    <a:pt x="269379" y="804367"/>
                  </a:lnTo>
                  <a:lnTo>
                    <a:pt x="255231" y="791349"/>
                  </a:lnTo>
                  <a:lnTo>
                    <a:pt x="242265" y="777836"/>
                  </a:lnTo>
                  <a:lnTo>
                    <a:pt x="231000" y="765289"/>
                  </a:lnTo>
                  <a:lnTo>
                    <a:pt x="218516" y="753122"/>
                  </a:lnTo>
                  <a:lnTo>
                    <a:pt x="195922" y="727875"/>
                  </a:lnTo>
                  <a:lnTo>
                    <a:pt x="192760" y="722833"/>
                  </a:lnTo>
                  <a:lnTo>
                    <a:pt x="188391" y="718185"/>
                  </a:lnTo>
                  <a:lnTo>
                    <a:pt x="185267" y="713257"/>
                  </a:lnTo>
                  <a:lnTo>
                    <a:pt x="159092" y="678091"/>
                  </a:lnTo>
                  <a:lnTo>
                    <a:pt x="136347" y="641134"/>
                  </a:lnTo>
                  <a:lnTo>
                    <a:pt x="115798" y="602830"/>
                  </a:lnTo>
                  <a:lnTo>
                    <a:pt x="90944" y="548830"/>
                  </a:lnTo>
                  <a:lnTo>
                    <a:pt x="85636" y="534098"/>
                  </a:lnTo>
                  <a:lnTo>
                    <a:pt x="73837" y="505066"/>
                  </a:lnTo>
                  <a:lnTo>
                    <a:pt x="74358" y="502767"/>
                  </a:lnTo>
                  <a:lnTo>
                    <a:pt x="74879" y="500481"/>
                  </a:lnTo>
                  <a:lnTo>
                    <a:pt x="72313" y="497103"/>
                  </a:lnTo>
                  <a:lnTo>
                    <a:pt x="70916" y="493217"/>
                  </a:lnTo>
                  <a:lnTo>
                    <a:pt x="72034" y="488835"/>
                  </a:lnTo>
                  <a:lnTo>
                    <a:pt x="67005" y="482346"/>
                  </a:lnTo>
                  <a:lnTo>
                    <a:pt x="67614" y="480314"/>
                  </a:lnTo>
                  <a:lnTo>
                    <a:pt x="68237" y="478282"/>
                  </a:lnTo>
                  <a:lnTo>
                    <a:pt x="65786" y="475246"/>
                  </a:lnTo>
                  <a:lnTo>
                    <a:pt x="64541" y="471779"/>
                  </a:lnTo>
                  <a:lnTo>
                    <a:pt x="66217" y="468934"/>
                  </a:lnTo>
                  <a:lnTo>
                    <a:pt x="65430" y="466737"/>
                  </a:lnTo>
                  <a:lnTo>
                    <a:pt x="63423" y="464908"/>
                  </a:lnTo>
                  <a:lnTo>
                    <a:pt x="62572" y="462572"/>
                  </a:lnTo>
                  <a:lnTo>
                    <a:pt x="62966" y="459917"/>
                  </a:lnTo>
                  <a:lnTo>
                    <a:pt x="61074" y="454660"/>
                  </a:lnTo>
                  <a:lnTo>
                    <a:pt x="54559" y="425297"/>
                  </a:lnTo>
                  <a:lnTo>
                    <a:pt x="53632" y="415239"/>
                  </a:lnTo>
                  <a:lnTo>
                    <a:pt x="52044" y="414591"/>
                  </a:lnTo>
                  <a:lnTo>
                    <a:pt x="50749" y="410997"/>
                  </a:lnTo>
                  <a:lnTo>
                    <a:pt x="49949" y="416242"/>
                  </a:lnTo>
                  <a:lnTo>
                    <a:pt x="49796" y="419608"/>
                  </a:lnTo>
                  <a:lnTo>
                    <a:pt x="48666" y="420204"/>
                  </a:lnTo>
                  <a:lnTo>
                    <a:pt x="46939" y="419138"/>
                  </a:lnTo>
                  <a:lnTo>
                    <a:pt x="54419" y="439953"/>
                  </a:lnTo>
                  <a:lnTo>
                    <a:pt x="46418" y="417715"/>
                  </a:lnTo>
                  <a:lnTo>
                    <a:pt x="44856" y="417093"/>
                  </a:lnTo>
                  <a:lnTo>
                    <a:pt x="41592" y="385572"/>
                  </a:lnTo>
                  <a:lnTo>
                    <a:pt x="39700" y="354088"/>
                  </a:lnTo>
                  <a:lnTo>
                    <a:pt x="39154" y="322592"/>
                  </a:lnTo>
                  <a:lnTo>
                    <a:pt x="39941" y="291020"/>
                  </a:lnTo>
                  <a:lnTo>
                    <a:pt x="51866" y="211721"/>
                  </a:lnTo>
                  <a:lnTo>
                    <a:pt x="50838" y="208838"/>
                  </a:lnTo>
                  <a:lnTo>
                    <a:pt x="51930" y="208826"/>
                  </a:lnTo>
                  <a:lnTo>
                    <a:pt x="52184" y="208826"/>
                  </a:lnTo>
                  <a:lnTo>
                    <a:pt x="52133" y="208686"/>
                  </a:lnTo>
                  <a:lnTo>
                    <a:pt x="53124" y="207695"/>
                  </a:lnTo>
                  <a:lnTo>
                    <a:pt x="52298" y="205397"/>
                  </a:lnTo>
                  <a:lnTo>
                    <a:pt x="53263" y="204343"/>
                  </a:lnTo>
                  <a:lnTo>
                    <a:pt x="54063" y="202831"/>
                  </a:lnTo>
                  <a:lnTo>
                    <a:pt x="53543" y="201371"/>
                  </a:lnTo>
                  <a:lnTo>
                    <a:pt x="54521" y="200355"/>
                  </a:lnTo>
                  <a:lnTo>
                    <a:pt x="55333" y="198843"/>
                  </a:lnTo>
                  <a:lnTo>
                    <a:pt x="54787" y="197345"/>
                  </a:lnTo>
                  <a:lnTo>
                    <a:pt x="55791" y="196354"/>
                  </a:lnTo>
                  <a:lnTo>
                    <a:pt x="54838" y="193738"/>
                  </a:lnTo>
                  <a:lnTo>
                    <a:pt x="57035" y="192328"/>
                  </a:lnTo>
                  <a:lnTo>
                    <a:pt x="56108" y="189750"/>
                  </a:lnTo>
                  <a:lnTo>
                    <a:pt x="57111" y="188798"/>
                  </a:lnTo>
                  <a:lnTo>
                    <a:pt x="57924" y="187325"/>
                  </a:lnTo>
                  <a:lnTo>
                    <a:pt x="57365" y="185750"/>
                  </a:lnTo>
                  <a:lnTo>
                    <a:pt x="58381" y="184835"/>
                  </a:lnTo>
                  <a:lnTo>
                    <a:pt x="59207" y="183362"/>
                  </a:lnTo>
                  <a:lnTo>
                    <a:pt x="57467" y="182295"/>
                  </a:lnTo>
                  <a:lnTo>
                    <a:pt x="58635" y="181787"/>
                  </a:lnTo>
                  <a:lnTo>
                    <a:pt x="58432" y="181229"/>
                  </a:lnTo>
                  <a:lnTo>
                    <a:pt x="58775" y="180962"/>
                  </a:lnTo>
                  <a:lnTo>
                    <a:pt x="59080" y="179705"/>
                  </a:lnTo>
                  <a:lnTo>
                    <a:pt x="59131" y="179412"/>
                  </a:lnTo>
                  <a:lnTo>
                    <a:pt x="58712" y="178257"/>
                  </a:lnTo>
                  <a:lnTo>
                    <a:pt x="60934" y="176911"/>
                  </a:lnTo>
                  <a:lnTo>
                    <a:pt x="59994" y="174294"/>
                  </a:lnTo>
                  <a:lnTo>
                    <a:pt x="61010" y="173380"/>
                  </a:lnTo>
                  <a:lnTo>
                    <a:pt x="61849" y="171970"/>
                  </a:lnTo>
                  <a:lnTo>
                    <a:pt x="61264" y="170345"/>
                  </a:lnTo>
                  <a:lnTo>
                    <a:pt x="62293" y="169456"/>
                  </a:lnTo>
                  <a:lnTo>
                    <a:pt x="63131" y="168021"/>
                  </a:lnTo>
                  <a:lnTo>
                    <a:pt x="62547" y="166408"/>
                  </a:lnTo>
                  <a:lnTo>
                    <a:pt x="63576" y="165531"/>
                  </a:lnTo>
                  <a:lnTo>
                    <a:pt x="64414" y="164096"/>
                  </a:lnTo>
                  <a:lnTo>
                    <a:pt x="62661" y="162991"/>
                  </a:lnTo>
                  <a:lnTo>
                    <a:pt x="63842" y="162521"/>
                  </a:lnTo>
                  <a:lnTo>
                    <a:pt x="64871" y="161607"/>
                  </a:lnTo>
                  <a:lnTo>
                    <a:pt x="63957" y="159067"/>
                  </a:lnTo>
                  <a:lnTo>
                    <a:pt x="77038" y="124167"/>
                  </a:lnTo>
                  <a:lnTo>
                    <a:pt x="77330" y="117500"/>
                  </a:lnTo>
                  <a:lnTo>
                    <a:pt x="80670" y="111772"/>
                  </a:lnTo>
                  <a:lnTo>
                    <a:pt x="82626" y="105981"/>
                  </a:lnTo>
                  <a:lnTo>
                    <a:pt x="83883" y="105727"/>
                  </a:lnTo>
                  <a:lnTo>
                    <a:pt x="83997" y="106045"/>
                  </a:lnTo>
                  <a:lnTo>
                    <a:pt x="85547" y="106591"/>
                  </a:lnTo>
                  <a:lnTo>
                    <a:pt x="87020" y="106921"/>
                  </a:lnTo>
                  <a:lnTo>
                    <a:pt x="87388" y="107962"/>
                  </a:lnTo>
                  <a:lnTo>
                    <a:pt x="89877" y="103606"/>
                  </a:lnTo>
                  <a:lnTo>
                    <a:pt x="92443" y="99504"/>
                  </a:lnTo>
                  <a:lnTo>
                    <a:pt x="92049" y="94640"/>
                  </a:lnTo>
                  <a:lnTo>
                    <a:pt x="92735" y="92824"/>
                  </a:lnTo>
                  <a:lnTo>
                    <a:pt x="92786" y="92964"/>
                  </a:lnTo>
                  <a:lnTo>
                    <a:pt x="92049" y="94640"/>
                  </a:lnTo>
                  <a:lnTo>
                    <a:pt x="92964" y="93446"/>
                  </a:lnTo>
                  <a:lnTo>
                    <a:pt x="93840" y="92151"/>
                  </a:lnTo>
                  <a:lnTo>
                    <a:pt x="93103" y="90093"/>
                  </a:lnTo>
                  <a:lnTo>
                    <a:pt x="92354" y="91744"/>
                  </a:lnTo>
                  <a:lnTo>
                    <a:pt x="92278" y="91528"/>
                  </a:lnTo>
                  <a:lnTo>
                    <a:pt x="93103" y="90093"/>
                  </a:lnTo>
                  <a:lnTo>
                    <a:pt x="93256" y="90512"/>
                  </a:lnTo>
                  <a:lnTo>
                    <a:pt x="95491" y="89230"/>
                  </a:lnTo>
                  <a:lnTo>
                    <a:pt x="96177" y="87376"/>
                  </a:lnTo>
                  <a:lnTo>
                    <a:pt x="96621" y="84848"/>
                  </a:lnTo>
                  <a:lnTo>
                    <a:pt x="97726" y="84175"/>
                  </a:lnTo>
                  <a:lnTo>
                    <a:pt x="98640" y="82981"/>
                  </a:lnTo>
                  <a:lnTo>
                    <a:pt x="98082" y="81419"/>
                  </a:lnTo>
                  <a:lnTo>
                    <a:pt x="99047" y="80352"/>
                  </a:lnTo>
                  <a:lnTo>
                    <a:pt x="99936" y="79095"/>
                  </a:lnTo>
                  <a:lnTo>
                    <a:pt x="99314" y="77355"/>
                  </a:lnTo>
                  <a:lnTo>
                    <a:pt x="98196" y="77990"/>
                  </a:lnTo>
                  <a:lnTo>
                    <a:pt x="99301" y="77317"/>
                  </a:lnTo>
                  <a:lnTo>
                    <a:pt x="99352" y="77457"/>
                  </a:lnTo>
                  <a:lnTo>
                    <a:pt x="100469" y="76809"/>
                  </a:lnTo>
                  <a:lnTo>
                    <a:pt x="100330" y="76428"/>
                  </a:lnTo>
                  <a:lnTo>
                    <a:pt x="101257" y="75234"/>
                  </a:lnTo>
                  <a:lnTo>
                    <a:pt x="103974" y="71539"/>
                  </a:lnTo>
                  <a:lnTo>
                    <a:pt x="105257" y="67614"/>
                  </a:lnTo>
                  <a:lnTo>
                    <a:pt x="106273" y="62928"/>
                  </a:lnTo>
                  <a:lnTo>
                    <a:pt x="109181" y="59791"/>
                  </a:lnTo>
                  <a:lnTo>
                    <a:pt x="110934" y="57150"/>
                  </a:lnTo>
                  <a:lnTo>
                    <a:pt x="111036" y="53682"/>
                  </a:lnTo>
                  <a:lnTo>
                    <a:pt x="113233" y="52273"/>
                  </a:lnTo>
                  <a:lnTo>
                    <a:pt x="113804" y="50139"/>
                  </a:lnTo>
                  <a:lnTo>
                    <a:pt x="114439" y="48133"/>
                  </a:lnTo>
                  <a:lnTo>
                    <a:pt x="119557" y="39852"/>
                  </a:lnTo>
                  <a:lnTo>
                    <a:pt x="125806" y="30962"/>
                  </a:lnTo>
                  <a:lnTo>
                    <a:pt x="128384" y="26898"/>
                  </a:lnTo>
                  <a:lnTo>
                    <a:pt x="130975" y="22821"/>
                  </a:lnTo>
                  <a:lnTo>
                    <a:pt x="134772" y="18389"/>
                  </a:lnTo>
                  <a:lnTo>
                    <a:pt x="137629" y="15074"/>
                  </a:lnTo>
                  <a:lnTo>
                    <a:pt x="132956" y="13335"/>
                  </a:lnTo>
                  <a:lnTo>
                    <a:pt x="132321" y="7823"/>
                  </a:lnTo>
                  <a:lnTo>
                    <a:pt x="127266" y="8775"/>
                  </a:lnTo>
                  <a:lnTo>
                    <a:pt x="125895" y="8712"/>
                  </a:lnTo>
                  <a:lnTo>
                    <a:pt x="124777" y="9385"/>
                  </a:lnTo>
                  <a:lnTo>
                    <a:pt x="121716" y="8369"/>
                  </a:lnTo>
                  <a:lnTo>
                    <a:pt x="122555" y="3187"/>
                  </a:lnTo>
                  <a:lnTo>
                    <a:pt x="117513" y="4178"/>
                  </a:lnTo>
                  <a:lnTo>
                    <a:pt x="109245" y="0"/>
                  </a:lnTo>
                  <a:lnTo>
                    <a:pt x="79603" y="37617"/>
                  </a:lnTo>
                  <a:lnTo>
                    <a:pt x="43408" y="109512"/>
                  </a:lnTo>
                  <a:lnTo>
                    <a:pt x="28079" y="153162"/>
                  </a:lnTo>
                  <a:lnTo>
                    <a:pt x="15875" y="197967"/>
                  </a:lnTo>
                  <a:lnTo>
                    <a:pt x="7950" y="243446"/>
                  </a:lnTo>
                  <a:lnTo>
                    <a:pt x="1917" y="290398"/>
                  </a:lnTo>
                  <a:lnTo>
                    <a:pt x="0" y="341312"/>
                  </a:lnTo>
                  <a:lnTo>
                    <a:pt x="2997" y="390842"/>
                  </a:lnTo>
                  <a:lnTo>
                    <a:pt x="9690" y="439420"/>
                  </a:lnTo>
                  <a:lnTo>
                    <a:pt x="20104" y="487045"/>
                  </a:lnTo>
                  <a:lnTo>
                    <a:pt x="34201" y="533692"/>
                  </a:lnTo>
                  <a:lnTo>
                    <a:pt x="52006" y="579374"/>
                  </a:lnTo>
                  <a:lnTo>
                    <a:pt x="73494" y="624065"/>
                  </a:lnTo>
                  <a:lnTo>
                    <a:pt x="98679" y="667753"/>
                  </a:lnTo>
                  <a:lnTo>
                    <a:pt x="124879" y="706755"/>
                  </a:lnTo>
                  <a:lnTo>
                    <a:pt x="154305" y="743483"/>
                  </a:lnTo>
                  <a:lnTo>
                    <a:pt x="184645" y="779005"/>
                  </a:lnTo>
                  <a:lnTo>
                    <a:pt x="217170" y="813079"/>
                  </a:lnTo>
                  <a:lnTo>
                    <a:pt x="237591" y="832307"/>
                  </a:lnTo>
                  <a:lnTo>
                    <a:pt x="256743" y="851725"/>
                  </a:lnTo>
                  <a:lnTo>
                    <a:pt x="297345" y="889533"/>
                  </a:lnTo>
                  <a:lnTo>
                    <a:pt x="298856" y="889977"/>
                  </a:lnTo>
                  <a:lnTo>
                    <a:pt x="300355" y="890384"/>
                  </a:lnTo>
                  <a:lnTo>
                    <a:pt x="301866" y="890816"/>
                  </a:lnTo>
                  <a:lnTo>
                    <a:pt x="303847" y="896327"/>
                  </a:lnTo>
                  <a:lnTo>
                    <a:pt x="301218" y="896518"/>
                  </a:lnTo>
                  <a:lnTo>
                    <a:pt x="300812" y="895413"/>
                  </a:lnTo>
                  <a:lnTo>
                    <a:pt x="289483" y="893914"/>
                  </a:lnTo>
                  <a:lnTo>
                    <a:pt x="279082" y="891273"/>
                  </a:lnTo>
                  <a:lnTo>
                    <a:pt x="269671" y="887653"/>
                  </a:lnTo>
                  <a:lnTo>
                    <a:pt x="258940" y="884085"/>
                  </a:lnTo>
                  <a:lnTo>
                    <a:pt x="252564" y="881367"/>
                  </a:lnTo>
                  <a:lnTo>
                    <a:pt x="245135" y="879475"/>
                  </a:lnTo>
                  <a:lnTo>
                    <a:pt x="237896" y="878141"/>
                  </a:lnTo>
                  <a:lnTo>
                    <a:pt x="230924" y="877493"/>
                  </a:lnTo>
                  <a:lnTo>
                    <a:pt x="216242" y="874217"/>
                  </a:lnTo>
                  <a:lnTo>
                    <a:pt x="204482" y="875284"/>
                  </a:lnTo>
                  <a:lnTo>
                    <a:pt x="193217" y="881494"/>
                  </a:lnTo>
                  <a:lnTo>
                    <a:pt x="184823" y="891933"/>
                  </a:lnTo>
                  <a:lnTo>
                    <a:pt x="208241" y="911974"/>
                  </a:lnTo>
                  <a:lnTo>
                    <a:pt x="233718" y="926477"/>
                  </a:lnTo>
                  <a:lnTo>
                    <a:pt x="261658" y="936599"/>
                  </a:lnTo>
                  <a:lnTo>
                    <a:pt x="300570" y="947191"/>
                  </a:lnTo>
                  <a:lnTo>
                    <a:pt x="312305" y="949807"/>
                  </a:lnTo>
                  <a:lnTo>
                    <a:pt x="324408" y="953414"/>
                  </a:lnTo>
                  <a:lnTo>
                    <a:pt x="333476" y="956119"/>
                  </a:lnTo>
                  <a:lnTo>
                    <a:pt x="352806" y="961072"/>
                  </a:lnTo>
                  <a:lnTo>
                    <a:pt x="358089" y="960742"/>
                  </a:lnTo>
                  <a:lnTo>
                    <a:pt x="364705" y="960348"/>
                  </a:lnTo>
                  <a:lnTo>
                    <a:pt x="373329" y="954316"/>
                  </a:lnTo>
                  <a:lnTo>
                    <a:pt x="385254" y="942467"/>
                  </a:lnTo>
                  <a:lnTo>
                    <a:pt x="390359" y="937882"/>
                  </a:lnTo>
                  <a:lnTo>
                    <a:pt x="393801" y="932472"/>
                  </a:lnTo>
                  <a:lnTo>
                    <a:pt x="397725" y="924598"/>
                  </a:lnTo>
                  <a:lnTo>
                    <a:pt x="398348" y="922604"/>
                  </a:lnTo>
                  <a:lnTo>
                    <a:pt x="397484" y="920203"/>
                  </a:lnTo>
                  <a:lnTo>
                    <a:pt x="401510" y="916393"/>
                  </a:lnTo>
                  <a:lnTo>
                    <a:pt x="403529" y="914488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52600" y="435863"/>
              <a:ext cx="3770375" cy="1828799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10227419" y="2376271"/>
            <a:ext cx="7225665" cy="1768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55600"/>
              </a:lnSpc>
              <a:spcBef>
                <a:spcPts val="95"/>
              </a:spcBef>
            </a:pPr>
            <a:r>
              <a:rPr sz="2450" spc="-130" dirty="0">
                <a:latin typeface="Arial Black"/>
                <a:cs typeface="Arial Black"/>
              </a:rPr>
              <a:t>Reuni</a:t>
            </a:r>
            <a:r>
              <a:rPr sz="2450" spc="-145" dirty="0">
                <a:latin typeface="Arial Black"/>
                <a:cs typeface="Arial Black"/>
              </a:rPr>
              <a:t> </a:t>
            </a:r>
            <a:r>
              <a:rPr sz="2450" spc="-135" dirty="0">
                <a:latin typeface="Arial Black"/>
                <a:cs typeface="Arial Black"/>
              </a:rPr>
              <a:t>informações</a:t>
            </a:r>
            <a:r>
              <a:rPr sz="2450" spc="-145" dirty="0">
                <a:latin typeface="Arial Black"/>
                <a:cs typeface="Arial Black"/>
              </a:rPr>
              <a:t> finaceiras</a:t>
            </a:r>
            <a:r>
              <a:rPr sz="2450" spc="-140" dirty="0">
                <a:latin typeface="Arial Black"/>
                <a:cs typeface="Arial Black"/>
              </a:rPr>
              <a:t> </a:t>
            </a:r>
            <a:r>
              <a:rPr sz="2450" spc="-204" dirty="0">
                <a:latin typeface="Arial Black"/>
                <a:cs typeface="Arial Black"/>
              </a:rPr>
              <a:t>e</a:t>
            </a:r>
            <a:r>
              <a:rPr sz="2450" spc="-145" dirty="0">
                <a:latin typeface="Arial Black"/>
                <a:cs typeface="Arial Black"/>
              </a:rPr>
              <a:t> </a:t>
            </a:r>
            <a:r>
              <a:rPr sz="2450" spc="-185" dirty="0">
                <a:latin typeface="Arial Black"/>
                <a:cs typeface="Arial Black"/>
              </a:rPr>
              <a:t>econômicas</a:t>
            </a:r>
            <a:r>
              <a:rPr sz="2450" spc="-145" dirty="0">
                <a:latin typeface="Arial Black"/>
                <a:cs typeface="Arial Black"/>
              </a:rPr>
              <a:t> </a:t>
            </a:r>
            <a:r>
              <a:rPr sz="2450" spc="-25" dirty="0">
                <a:latin typeface="Arial Black"/>
                <a:cs typeface="Arial Black"/>
              </a:rPr>
              <a:t>da </a:t>
            </a:r>
            <a:r>
              <a:rPr sz="2450" spc="-145" dirty="0">
                <a:latin typeface="Arial Black"/>
                <a:cs typeface="Arial Black"/>
              </a:rPr>
              <a:t>empresa</a:t>
            </a:r>
            <a:r>
              <a:rPr sz="2450" spc="-155" dirty="0">
                <a:latin typeface="Arial Black"/>
                <a:cs typeface="Arial Black"/>
              </a:rPr>
              <a:t> </a:t>
            </a:r>
            <a:r>
              <a:rPr sz="2450" spc="-204" dirty="0">
                <a:latin typeface="Arial Black"/>
                <a:cs typeface="Arial Black"/>
              </a:rPr>
              <a:t>e</a:t>
            </a:r>
            <a:r>
              <a:rPr sz="2450" spc="-150" dirty="0">
                <a:latin typeface="Arial Black"/>
                <a:cs typeface="Arial Black"/>
              </a:rPr>
              <a:t> </a:t>
            </a:r>
            <a:r>
              <a:rPr sz="2450" spc="-195" dirty="0">
                <a:latin typeface="Arial Black"/>
                <a:cs typeface="Arial Black"/>
              </a:rPr>
              <a:t>suas</a:t>
            </a:r>
            <a:r>
              <a:rPr sz="2450" spc="-150" dirty="0">
                <a:latin typeface="Arial Black"/>
                <a:cs typeface="Arial Black"/>
              </a:rPr>
              <a:t> </a:t>
            </a:r>
            <a:r>
              <a:rPr sz="2450" spc="-170" dirty="0">
                <a:latin typeface="Arial Black"/>
                <a:cs typeface="Arial Black"/>
              </a:rPr>
              <a:t>respectivas</a:t>
            </a:r>
            <a:r>
              <a:rPr sz="2450" spc="-155" dirty="0">
                <a:latin typeface="Arial Black"/>
                <a:cs typeface="Arial Black"/>
              </a:rPr>
              <a:t> </a:t>
            </a:r>
            <a:r>
              <a:rPr sz="2450" spc="-10" dirty="0">
                <a:latin typeface="Arial Black"/>
                <a:cs typeface="Arial Black"/>
              </a:rPr>
              <a:t>mutações </a:t>
            </a:r>
            <a:r>
              <a:rPr sz="2450" spc="-100" dirty="0">
                <a:latin typeface="Arial Black"/>
                <a:cs typeface="Arial Black"/>
              </a:rPr>
              <a:t>patrimoniais</a:t>
            </a:r>
            <a:r>
              <a:rPr sz="2450" spc="-145" dirty="0">
                <a:latin typeface="Arial Black"/>
                <a:cs typeface="Arial Black"/>
              </a:rPr>
              <a:t> </a:t>
            </a:r>
            <a:r>
              <a:rPr sz="2450" spc="-80" dirty="0">
                <a:latin typeface="Arial Black"/>
                <a:cs typeface="Arial Black"/>
              </a:rPr>
              <a:t>dentro</a:t>
            </a:r>
            <a:r>
              <a:rPr sz="2450" spc="-145" dirty="0">
                <a:latin typeface="Arial Black"/>
                <a:cs typeface="Arial Black"/>
              </a:rPr>
              <a:t> </a:t>
            </a:r>
            <a:r>
              <a:rPr sz="2450" spc="-110" dirty="0">
                <a:latin typeface="Arial Black"/>
                <a:cs typeface="Arial Black"/>
              </a:rPr>
              <a:t>do</a:t>
            </a:r>
            <a:r>
              <a:rPr sz="2450" spc="-140" dirty="0">
                <a:latin typeface="Arial Black"/>
                <a:cs typeface="Arial Black"/>
              </a:rPr>
              <a:t> </a:t>
            </a:r>
            <a:r>
              <a:rPr sz="2450" spc="-100" dirty="0">
                <a:latin typeface="Arial Black"/>
                <a:cs typeface="Arial Black"/>
              </a:rPr>
              <a:t>período</a:t>
            </a:r>
            <a:r>
              <a:rPr sz="2450" spc="-145" dirty="0">
                <a:latin typeface="Arial Black"/>
                <a:cs typeface="Arial Black"/>
              </a:rPr>
              <a:t> </a:t>
            </a:r>
            <a:r>
              <a:rPr sz="2450" spc="-10" dirty="0">
                <a:latin typeface="Arial Black"/>
                <a:cs typeface="Arial Black"/>
              </a:rPr>
              <a:t>apurado.</a:t>
            </a:r>
            <a:endParaRPr sz="245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13898" y="8211005"/>
            <a:ext cx="6712584" cy="18294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4799"/>
              </a:lnSpc>
              <a:spcBef>
                <a:spcPts val="95"/>
              </a:spcBef>
            </a:pPr>
            <a:r>
              <a:rPr sz="2450" spc="-135" dirty="0">
                <a:solidFill>
                  <a:srgbClr val="0F1B34"/>
                </a:solidFill>
                <a:latin typeface="Arial Black"/>
                <a:cs typeface="Arial Black"/>
              </a:rPr>
              <a:t>Contém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40" dirty="0">
                <a:solidFill>
                  <a:srgbClr val="0F1B34"/>
                </a:solidFill>
                <a:latin typeface="Arial Black"/>
                <a:cs typeface="Arial Black"/>
              </a:rPr>
              <a:t>todas</a:t>
            </a:r>
            <a:r>
              <a:rPr sz="2450" spc="-15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235" dirty="0">
                <a:solidFill>
                  <a:srgbClr val="0F1B34"/>
                </a:solidFill>
                <a:latin typeface="Arial Black"/>
                <a:cs typeface="Arial Black"/>
              </a:rPr>
              <a:t>as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35" dirty="0">
                <a:solidFill>
                  <a:srgbClr val="0F1B34"/>
                </a:solidFill>
                <a:latin typeface="Arial Black"/>
                <a:cs typeface="Arial Black"/>
              </a:rPr>
              <a:t>infromações</a:t>
            </a:r>
            <a:r>
              <a:rPr sz="2450" spc="-15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0" dirty="0">
                <a:solidFill>
                  <a:srgbClr val="0F1B34"/>
                </a:solidFill>
                <a:latin typeface="Arial Black"/>
                <a:cs typeface="Arial Black"/>
              </a:rPr>
              <a:t>enviadas </a:t>
            </a:r>
            <a:r>
              <a:rPr sz="2450" spc="-80" dirty="0">
                <a:solidFill>
                  <a:srgbClr val="0F1B34"/>
                </a:solidFill>
                <a:latin typeface="Arial Black"/>
                <a:cs typeface="Arial Black"/>
              </a:rPr>
              <a:t>durante</a:t>
            </a:r>
            <a:r>
              <a:rPr sz="2450" spc="-16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20" dirty="0">
                <a:solidFill>
                  <a:srgbClr val="0F1B34"/>
                </a:solidFill>
                <a:latin typeface="Arial Black"/>
                <a:cs typeface="Arial Black"/>
              </a:rPr>
              <a:t>o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14" dirty="0">
                <a:solidFill>
                  <a:srgbClr val="0F1B34"/>
                </a:solidFill>
                <a:latin typeface="Arial Black"/>
                <a:cs typeface="Arial Black"/>
              </a:rPr>
              <a:t>ano</a:t>
            </a:r>
            <a:r>
              <a:rPr sz="2450" spc="-16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00" dirty="0">
                <a:solidFill>
                  <a:srgbClr val="0F1B34"/>
                </a:solidFill>
                <a:latin typeface="Arial Black"/>
                <a:cs typeface="Arial Black"/>
              </a:rPr>
              <a:t>apurado.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14" dirty="0">
                <a:solidFill>
                  <a:srgbClr val="0F1B34"/>
                </a:solidFill>
                <a:latin typeface="Arial Black"/>
                <a:cs typeface="Arial Black"/>
              </a:rPr>
              <a:t>Afere-</a:t>
            </a:r>
            <a:r>
              <a:rPr sz="2450" spc="-250" dirty="0">
                <a:solidFill>
                  <a:srgbClr val="0F1B34"/>
                </a:solidFill>
                <a:latin typeface="Arial Black"/>
                <a:cs typeface="Arial Black"/>
              </a:rPr>
              <a:t>se</a:t>
            </a:r>
            <a:r>
              <a:rPr sz="2450" spc="-16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20" dirty="0">
                <a:solidFill>
                  <a:srgbClr val="0F1B34"/>
                </a:solidFill>
                <a:latin typeface="Arial Black"/>
                <a:cs typeface="Arial Black"/>
              </a:rPr>
              <a:t>o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20" dirty="0">
                <a:solidFill>
                  <a:srgbClr val="0F1B34"/>
                </a:solidFill>
                <a:latin typeface="Arial Black"/>
                <a:cs typeface="Arial Black"/>
              </a:rPr>
              <a:t>lucro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25" dirty="0">
                <a:solidFill>
                  <a:srgbClr val="0F1B34"/>
                </a:solidFill>
                <a:latin typeface="Arial Black"/>
                <a:cs typeface="Arial Black"/>
              </a:rPr>
              <a:t>ou </a:t>
            </a:r>
            <a:r>
              <a:rPr sz="2450" spc="-95" dirty="0">
                <a:solidFill>
                  <a:srgbClr val="0F1B34"/>
                </a:solidFill>
                <a:latin typeface="Arial Black"/>
                <a:cs typeface="Arial Black"/>
              </a:rPr>
              <a:t>prejuízo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80" dirty="0">
                <a:solidFill>
                  <a:srgbClr val="0F1B34"/>
                </a:solidFill>
                <a:latin typeface="Arial Black"/>
                <a:cs typeface="Arial Black"/>
              </a:rPr>
              <a:t>dentro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10" dirty="0">
                <a:solidFill>
                  <a:srgbClr val="0F1B34"/>
                </a:solidFill>
                <a:latin typeface="Arial Black"/>
                <a:cs typeface="Arial Black"/>
              </a:rPr>
              <a:t>do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0" dirty="0">
                <a:solidFill>
                  <a:srgbClr val="0F1B34"/>
                </a:solidFill>
                <a:latin typeface="Arial Black"/>
                <a:cs typeface="Arial Black"/>
              </a:rPr>
              <a:t>período.</a:t>
            </a:r>
            <a:endParaRPr sz="2450">
              <a:latin typeface="Arial Black"/>
              <a:cs typeface="Arial Black"/>
            </a:endParaRPr>
          </a:p>
          <a:p>
            <a:pPr marL="31115" algn="ctr">
              <a:lnSpc>
                <a:spcPct val="100000"/>
              </a:lnSpc>
              <a:spcBef>
                <a:spcPts val="2039"/>
              </a:spcBef>
            </a:pPr>
            <a:r>
              <a:rPr sz="1700" spc="-70" dirty="0">
                <a:solidFill>
                  <a:srgbClr val="0F1B34"/>
                </a:solidFill>
                <a:latin typeface="Arial Black"/>
                <a:cs typeface="Arial Black"/>
              </a:rPr>
              <a:t>Informações</a:t>
            </a:r>
            <a:r>
              <a:rPr sz="1700" spc="-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700" spc="-10" dirty="0">
                <a:solidFill>
                  <a:srgbClr val="0F1B34"/>
                </a:solidFill>
                <a:latin typeface="Arial Black"/>
                <a:cs typeface="Arial Black"/>
              </a:rPr>
              <a:t>internas</a:t>
            </a:r>
            <a:endParaRPr sz="170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143750" y="4540524"/>
            <a:ext cx="4358005" cy="1087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8765" marR="271145" algn="ctr">
              <a:lnSpc>
                <a:spcPct val="116100"/>
              </a:lnSpc>
              <a:spcBef>
                <a:spcPts val="100"/>
              </a:spcBef>
            </a:pPr>
            <a:r>
              <a:rPr sz="1500" spc="-70" dirty="0">
                <a:solidFill>
                  <a:srgbClr val="0F1B34"/>
                </a:solidFill>
                <a:latin typeface="Arial Black"/>
                <a:cs typeface="Arial Black"/>
              </a:rPr>
              <a:t>Extratos</a:t>
            </a:r>
            <a:r>
              <a:rPr sz="1500" spc="-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65" dirty="0">
                <a:solidFill>
                  <a:srgbClr val="0F1B34"/>
                </a:solidFill>
                <a:latin typeface="Arial Black"/>
                <a:cs typeface="Arial Black"/>
              </a:rPr>
              <a:t>bancários</a:t>
            </a:r>
            <a:r>
              <a:rPr sz="1500" spc="-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120" dirty="0">
                <a:solidFill>
                  <a:srgbClr val="0F1B34"/>
                </a:solidFill>
                <a:latin typeface="Arial Black"/>
                <a:cs typeface="Arial Black"/>
              </a:rPr>
              <a:t>(PDF</a:t>
            </a:r>
            <a:r>
              <a:rPr sz="1500" spc="-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90" dirty="0">
                <a:solidFill>
                  <a:srgbClr val="0F1B34"/>
                </a:solidFill>
                <a:latin typeface="Arial Black"/>
                <a:cs typeface="Arial Black"/>
              </a:rPr>
              <a:t>e </a:t>
            </a:r>
            <a:r>
              <a:rPr sz="1500" spc="-105" dirty="0">
                <a:solidFill>
                  <a:srgbClr val="0F1B34"/>
                </a:solidFill>
                <a:latin typeface="Arial Black"/>
                <a:cs typeface="Arial Black"/>
              </a:rPr>
              <a:t>OFX)</a:t>
            </a:r>
            <a:r>
              <a:rPr sz="1500" spc="-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30" dirty="0">
                <a:solidFill>
                  <a:srgbClr val="0F1B34"/>
                </a:solidFill>
                <a:latin typeface="Arial Black"/>
                <a:cs typeface="Arial Black"/>
              </a:rPr>
              <a:t>-</a:t>
            </a:r>
            <a:r>
              <a:rPr sz="1500" spc="-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25" dirty="0">
                <a:solidFill>
                  <a:srgbClr val="0F1B34"/>
                </a:solidFill>
                <a:latin typeface="Arial Black"/>
                <a:cs typeface="Arial Black"/>
              </a:rPr>
              <a:t>(conta </a:t>
            </a:r>
            <a:r>
              <a:rPr sz="1500" spc="-50" dirty="0">
                <a:solidFill>
                  <a:srgbClr val="0F1B34"/>
                </a:solidFill>
                <a:latin typeface="Arial Black"/>
                <a:cs typeface="Arial Black"/>
              </a:rPr>
              <a:t>corrente</a:t>
            </a:r>
            <a:r>
              <a:rPr sz="1500" spc="-6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90" dirty="0">
                <a:solidFill>
                  <a:srgbClr val="0F1B34"/>
                </a:solidFill>
                <a:latin typeface="Arial Black"/>
                <a:cs typeface="Arial Black"/>
              </a:rPr>
              <a:t>e</a:t>
            </a:r>
            <a:r>
              <a:rPr sz="1500" spc="-6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95" dirty="0">
                <a:solidFill>
                  <a:srgbClr val="0F1B34"/>
                </a:solidFill>
                <a:latin typeface="Arial Black"/>
                <a:cs typeface="Arial Black"/>
              </a:rPr>
              <a:t>aplicações</a:t>
            </a:r>
            <a:r>
              <a:rPr sz="1500" spc="-6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10" dirty="0">
                <a:solidFill>
                  <a:srgbClr val="0F1B34"/>
                </a:solidFill>
                <a:latin typeface="Arial Black"/>
                <a:cs typeface="Arial Black"/>
              </a:rPr>
              <a:t>finaceiras)</a:t>
            </a:r>
            <a:endParaRPr sz="1500">
              <a:latin typeface="Arial Black"/>
              <a:cs typeface="Arial Black"/>
            </a:endParaRPr>
          </a:p>
          <a:p>
            <a:pPr marL="12700" marR="5080" algn="ctr">
              <a:lnSpc>
                <a:spcPct val="116100"/>
              </a:lnSpc>
            </a:pPr>
            <a:r>
              <a:rPr sz="1500" spc="-50" dirty="0">
                <a:solidFill>
                  <a:srgbClr val="0F1B34"/>
                </a:solidFill>
                <a:latin typeface="Arial Black"/>
                <a:cs typeface="Arial Black"/>
              </a:rPr>
              <a:t>Planilha</a:t>
            </a:r>
            <a:r>
              <a:rPr sz="1500" spc="-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55" dirty="0">
                <a:solidFill>
                  <a:srgbClr val="0F1B34"/>
                </a:solidFill>
                <a:latin typeface="Arial Black"/>
                <a:cs typeface="Arial Black"/>
              </a:rPr>
              <a:t>contábil</a:t>
            </a:r>
            <a:r>
              <a:rPr sz="1500" spc="-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30" dirty="0">
                <a:solidFill>
                  <a:srgbClr val="0F1B34"/>
                </a:solidFill>
                <a:latin typeface="Arial Black"/>
                <a:cs typeface="Arial Black"/>
              </a:rPr>
              <a:t>-</a:t>
            </a:r>
            <a:r>
              <a:rPr sz="1500" spc="-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55" dirty="0">
                <a:solidFill>
                  <a:srgbClr val="0F1B34"/>
                </a:solidFill>
                <a:latin typeface="Arial Black"/>
                <a:cs typeface="Arial Black"/>
              </a:rPr>
              <a:t>(caixa/estoques)</a:t>
            </a:r>
            <a:r>
              <a:rPr sz="1500" spc="-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30" dirty="0">
                <a:solidFill>
                  <a:srgbClr val="0F1B34"/>
                </a:solidFill>
                <a:latin typeface="Arial Black"/>
                <a:cs typeface="Arial Black"/>
              </a:rPr>
              <a:t>ou</a:t>
            </a:r>
            <a:r>
              <a:rPr sz="1500" spc="-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25" dirty="0">
                <a:solidFill>
                  <a:srgbClr val="0F1B34"/>
                </a:solidFill>
                <a:latin typeface="Arial Black"/>
                <a:cs typeface="Arial Black"/>
              </a:rPr>
              <a:t>excel </a:t>
            </a:r>
            <a:r>
              <a:rPr sz="1500" spc="-85" dirty="0">
                <a:solidFill>
                  <a:srgbClr val="0F1B34"/>
                </a:solidFill>
                <a:latin typeface="Arial Black"/>
                <a:cs typeface="Arial Black"/>
              </a:rPr>
              <a:t>com</a:t>
            </a:r>
            <a:r>
              <a:rPr sz="1500" spc="-11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1500" spc="-10" dirty="0">
                <a:solidFill>
                  <a:srgbClr val="0F1B34"/>
                </a:solidFill>
                <a:latin typeface="Arial Black"/>
                <a:cs typeface="Arial Black"/>
              </a:rPr>
              <a:t>identificações.</a:t>
            </a:r>
            <a:endParaRPr sz="1500">
              <a:latin typeface="Arial Black"/>
              <a:cs typeface="Arial Black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2103607" y="445008"/>
            <a:ext cx="3929379" cy="1978025"/>
            <a:chOff x="12103607" y="445008"/>
            <a:chExt cx="3929379" cy="197802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03607" y="445008"/>
              <a:ext cx="3928871" cy="182270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2148325" y="1461642"/>
              <a:ext cx="403860" cy="961390"/>
            </a:xfrm>
            <a:custGeom>
              <a:avLst/>
              <a:gdLst/>
              <a:ahLst/>
              <a:cxnLst/>
              <a:rect l="l" t="t" r="r" b="b"/>
              <a:pathLst>
                <a:path w="403859" h="961389">
                  <a:moveTo>
                    <a:pt x="52260" y="209080"/>
                  </a:moveTo>
                  <a:lnTo>
                    <a:pt x="52171" y="208838"/>
                  </a:lnTo>
                  <a:lnTo>
                    <a:pt x="50939" y="209156"/>
                  </a:lnTo>
                  <a:lnTo>
                    <a:pt x="51854" y="211721"/>
                  </a:lnTo>
                  <a:lnTo>
                    <a:pt x="52260" y="209080"/>
                  </a:lnTo>
                  <a:close/>
                </a:path>
                <a:path w="403859" h="961389">
                  <a:moveTo>
                    <a:pt x="66205" y="468947"/>
                  </a:moveTo>
                  <a:lnTo>
                    <a:pt x="65417" y="466750"/>
                  </a:lnTo>
                  <a:lnTo>
                    <a:pt x="63411" y="464908"/>
                  </a:lnTo>
                  <a:lnTo>
                    <a:pt x="62572" y="462584"/>
                  </a:lnTo>
                  <a:lnTo>
                    <a:pt x="62966" y="459917"/>
                  </a:lnTo>
                  <a:lnTo>
                    <a:pt x="61061" y="454660"/>
                  </a:lnTo>
                  <a:lnTo>
                    <a:pt x="54546" y="425310"/>
                  </a:lnTo>
                  <a:lnTo>
                    <a:pt x="53619" y="415239"/>
                  </a:lnTo>
                  <a:lnTo>
                    <a:pt x="52031" y="414591"/>
                  </a:lnTo>
                  <a:lnTo>
                    <a:pt x="50749" y="411010"/>
                  </a:lnTo>
                  <a:lnTo>
                    <a:pt x="49936" y="416255"/>
                  </a:lnTo>
                  <a:lnTo>
                    <a:pt x="49796" y="419608"/>
                  </a:lnTo>
                  <a:lnTo>
                    <a:pt x="48666" y="420217"/>
                  </a:lnTo>
                  <a:lnTo>
                    <a:pt x="46926" y="419150"/>
                  </a:lnTo>
                  <a:lnTo>
                    <a:pt x="59867" y="455091"/>
                  </a:lnTo>
                  <a:lnTo>
                    <a:pt x="46405" y="417715"/>
                  </a:lnTo>
                  <a:lnTo>
                    <a:pt x="44843" y="417106"/>
                  </a:lnTo>
                  <a:lnTo>
                    <a:pt x="64541" y="471792"/>
                  </a:lnTo>
                  <a:lnTo>
                    <a:pt x="66205" y="468947"/>
                  </a:lnTo>
                  <a:close/>
                </a:path>
                <a:path w="403859" h="961389">
                  <a:moveTo>
                    <a:pt x="72021" y="488848"/>
                  </a:moveTo>
                  <a:lnTo>
                    <a:pt x="66992" y="482358"/>
                  </a:lnTo>
                  <a:lnTo>
                    <a:pt x="70904" y="493217"/>
                  </a:lnTo>
                  <a:lnTo>
                    <a:pt x="72021" y="488848"/>
                  </a:lnTo>
                  <a:close/>
                </a:path>
                <a:path w="403859" h="961389">
                  <a:moveTo>
                    <a:pt x="74866" y="500481"/>
                  </a:moveTo>
                  <a:lnTo>
                    <a:pt x="72301" y="497090"/>
                  </a:lnTo>
                  <a:lnTo>
                    <a:pt x="74345" y="502780"/>
                  </a:lnTo>
                  <a:lnTo>
                    <a:pt x="74866" y="500481"/>
                  </a:lnTo>
                  <a:close/>
                </a:path>
                <a:path w="403859" h="961389">
                  <a:moveTo>
                    <a:pt x="99936" y="79095"/>
                  </a:moveTo>
                  <a:lnTo>
                    <a:pt x="99301" y="77355"/>
                  </a:lnTo>
                  <a:lnTo>
                    <a:pt x="98183" y="77990"/>
                  </a:lnTo>
                  <a:lnTo>
                    <a:pt x="99034" y="80365"/>
                  </a:lnTo>
                  <a:lnTo>
                    <a:pt x="99936" y="79095"/>
                  </a:lnTo>
                  <a:close/>
                </a:path>
                <a:path w="403859" h="961389">
                  <a:moveTo>
                    <a:pt x="307695" y="843318"/>
                  </a:moveTo>
                  <a:lnTo>
                    <a:pt x="307505" y="842797"/>
                  </a:lnTo>
                  <a:lnTo>
                    <a:pt x="306222" y="842987"/>
                  </a:lnTo>
                  <a:lnTo>
                    <a:pt x="306781" y="844550"/>
                  </a:lnTo>
                  <a:lnTo>
                    <a:pt x="307695" y="843318"/>
                  </a:lnTo>
                  <a:close/>
                </a:path>
                <a:path w="403859" h="961389">
                  <a:moveTo>
                    <a:pt x="403517" y="914488"/>
                  </a:moveTo>
                  <a:lnTo>
                    <a:pt x="399351" y="902931"/>
                  </a:lnTo>
                  <a:lnTo>
                    <a:pt x="393573" y="890638"/>
                  </a:lnTo>
                  <a:lnTo>
                    <a:pt x="389001" y="877938"/>
                  </a:lnTo>
                  <a:lnTo>
                    <a:pt x="378675" y="853033"/>
                  </a:lnTo>
                  <a:lnTo>
                    <a:pt x="378561" y="848956"/>
                  </a:lnTo>
                  <a:lnTo>
                    <a:pt x="377228" y="845261"/>
                  </a:lnTo>
                  <a:lnTo>
                    <a:pt x="374713" y="841997"/>
                  </a:lnTo>
                  <a:lnTo>
                    <a:pt x="375272" y="839825"/>
                  </a:lnTo>
                  <a:lnTo>
                    <a:pt x="375843" y="837653"/>
                  </a:lnTo>
                  <a:lnTo>
                    <a:pt x="373303" y="834390"/>
                  </a:lnTo>
                  <a:lnTo>
                    <a:pt x="371983" y="830668"/>
                  </a:lnTo>
                  <a:lnTo>
                    <a:pt x="372770" y="829119"/>
                  </a:lnTo>
                  <a:lnTo>
                    <a:pt x="373557" y="827582"/>
                  </a:lnTo>
                  <a:lnTo>
                    <a:pt x="371360" y="825233"/>
                  </a:lnTo>
                  <a:lnTo>
                    <a:pt x="370446" y="822680"/>
                  </a:lnTo>
                  <a:lnTo>
                    <a:pt x="366001" y="795324"/>
                  </a:lnTo>
                  <a:lnTo>
                    <a:pt x="362902" y="767994"/>
                  </a:lnTo>
                  <a:lnTo>
                    <a:pt x="362369" y="740270"/>
                  </a:lnTo>
                  <a:lnTo>
                    <a:pt x="363220" y="712673"/>
                  </a:lnTo>
                  <a:lnTo>
                    <a:pt x="363550" y="709841"/>
                  </a:lnTo>
                  <a:lnTo>
                    <a:pt x="362661" y="707364"/>
                  </a:lnTo>
                  <a:lnTo>
                    <a:pt x="363131" y="701179"/>
                  </a:lnTo>
                  <a:lnTo>
                    <a:pt x="363143" y="697471"/>
                  </a:lnTo>
                  <a:lnTo>
                    <a:pt x="356908" y="695147"/>
                  </a:lnTo>
                  <a:lnTo>
                    <a:pt x="353504" y="696925"/>
                  </a:lnTo>
                  <a:lnTo>
                    <a:pt x="352856" y="698893"/>
                  </a:lnTo>
                  <a:lnTo>
                    <a:pt x="348386" y="705205"/>
                  </a:lnTo>
                  <a:lnTo>
                    <a:pt x="342290" y="710780"/>
                  </a:lnTo>
                  <a:lnTo>
                    <a:pt x="336143" y="716191"/>
                  </a:lnTo>
                  <a:lnTo>
                    <a:pt x="331495" y="722020"/>
                  </a:lnTo>
                  <a:lnTo>
                    <a:pt x="324421" y="762355"/>
                  </a:lnTo>
                  <a:lnTo>
                    <a:pt x="323430" y="789571"/>
                  </a:lnTo>
                  <a:lnTo>
                    <a:pt x="323850" y="816978"/>
                  </a:lnTo>
                  <a:lnTo>
                    <a:pt x="326847" y="844054"/>
                  </a:lnTo>
                  <a:lnTo>
                    <a:pt x="326732" y="847471"/>
                  </a:lnTo>
                  <a:lnTo>
                    <a:pt x="327875" y="850646"/>
                  </a:lnTo>
                  <a:lnTo>
                    <a:pt x="327634" y="857465"/>
                  </a:lnTo>
                  <a:lnTo>
                    <a:pt x="323723" y="857846"/>
                  </a:lnTo>
                  <a:lnTo>
                    <a:pt x="320751" y="857110"/>
                  </a:lnTo>
                  <a:lnTo>
                    <a:pt x="320700" y="853198"/>
                  </a:lnTo>
                  <a:lnTo>
                    <a:pt x="318604" y="851154"/>
                  </a:lnTo>
                  <a:lnTo>
                    <a:pt x="314452" y="850836"/>
                  </a:lnTo>
                  <a:lnTo>
                    <a:pt x="313283" y="847598"/>
                  </a:lnTo>
                  <a:lnTo>
                    <a:pt x="310959" y="844892"/>
                  </a:lnTo>
                  <a:lnTo>
                    <a:pt x="306781" y="844550"/>
                  </a:lnTo>
                  <a:lnTo>
                    <a:pt x="305104" y="839889"/>
                  </a:lnTo>
                  <a:lnTo>
                    <a:pt x="302882" y="837463"/>
                  </a:lnTo>
                  <a:lnTo>
                    <a:pt x="299885" y="836650"/>
                  </a:lnTo>
                  <a:lnTo>
                    <a:pt x="297942" y="834986"/>
                  </a:lnTo>
                  <a:lnTo>
                    <a:pt x="297154" y="832789"/>
                  </a:lnTo>
                  <a:lnTo>
                    <a:pt x="282308" y="817816"/>
                  </a:lnTo>
                  <a:lnTo>
                    <a:pt x="269367" y="804379"/>
                  </a:lnTo>
                  <a:lnTo>
                    <a:pt x="255231" y="791362"/>
                  </a:lnTo>
                  <a:lnTo>
                    <a:pt x="242265" y="777836"/>
                  </a:lnTo>
                  <a:lnTo>
                    <a:pt x="230987" y="765302"/>
                  </a:lnTo>
                  <a:lnTo>
                    <a:pt x="218516" y="753122"/>
                  </a:lnTo>
                  <a:lnTo>
                    <a:pt x="195922" y="727875"/>
                  </a:lnTo>
                  <a:lnTo>
                    <a:pt x="192747" y="722845"/>
                  </a:lnTo>
                  <a:lnTo>
                    <a:pt x="188379" y="718197"/>
                  </a:lnTo>
                  <a:lnTo>
                    <a:pt x="185254" y="713270"/>
                  </a:lnTo>
                  <a:lnTo>
                    <a:pt x="159092" y="678091"/>
                  </a:lnTo>
                  <a:lnTo>
                    <a:pt x="136334" y="641146"/>
                  </a:lnTo>
                  <a:lnTo>
                    <a:pt x="115785" y="602830"/>
                  </a:lnTo>
                  <a:lnTo>
                    <a:pt x="90944" y="548843"/>
                  </a:lnTo>
                  <a:lnTo>
                    <a:pt x="85636" y="534111"/>
                  </a:lnTo>
                  <a:lnTo>
                    <a:pt x="73825" y="505079"/>
                  </a:lnTo>
                  <a:lnTo>
                    <a:pt x="74345" y="502780"/>
                  </a:lnTo>
                  <a:lnTo>
                    <a:pt x="66992" y="482358"/>
                  </a:lnTo>
                  <a:lnTo>
                    <a:pt x="67614" y="480326"/>
                  </a:lnTo>
                  <a:lnTo>
                    <a:pt x="68224" y="478294"/>
                  </a:lnTo>
                  <a:lnTo>
                    <a:pt x="65786" y="475259"/>
                  </a:lnTo>
                  <a:lnTo>
                    <a:pt x="44843" y="417106"/>
                  </a:lnTo>
                  <a:lnTo>
                    <a:pt x="41579" y="385572"/>
                  </a:lnTo>
                  <a:lnTo>
                    <a:pt x="39700" y="354101"/>
                  </a:lnTo>
                  <a:lnTo>
                    <a:pt x="39154" y="322605"/>
                  </a:lnTo>
                  <a:lnTo>
                    <a:pt x="39928" y="291033"/>
                  </a:lnTo>
                  <a:lnTo>
                    <a:pt x="51854" y="211721"/>
                  </a:lnTo>
                  <a:lnTo>
                    <a:pt x="50825" y="208851"/>
                  </a:lnTo>
                  <a:lnTo>
                    <a:pt x="51930" y="208838"/>
                  </a:lnTo>
                  <a:lnTo>
                    <a:pt x="52171" y="208838"/>
                  </a:lnTo>
                  <a:lnTo>
                    <a:pt x="52120" y="208699"/>
                  </a:lnTo>
                  <a:lnTo>
                    <a:pt x="53111" y="207708"/>
                  </a:lnTo>
                  <a:lnTo>
                    <a:pt x="52285" y="205409"/>
                  </a:lnTo>
                  <a:lnTo>
                    <a:pt x="53251" y="204355"/>
                  </a:lnTo>
                  <a:lnTo>
                    <a:pt x="54063" y="202844"/>
                  </a:lnTo>
                  <a:lnTo>
                    <a:pt x="53530" y="201383"/>
                  </a:lnTo>
                  <a:lnTo>
                    <a:pt x="54521" y="200355"/>
                  </a:lnTo>
                  <a:lnTo>
                    <a:pt x="55321" y="198843"/>
                  </a:lnTo>
                  <a:lnTo>
                    <a:pt x="54787" y="197345"/>
                  </a:lnTo>
                  <a:lnTo>
                    <a:pt x="55778" y="196367"/>
                  </a:lnTo>
                  <a:lnTo>
                    <a:pt x="54838" y="193751"/>
                  </a:lnTo>
                  <a:lnTo>
                    <a:pt x="57023" y="192328"/>
                  </a:lnTo>
                  <a:lnTo>
                    <a:pt x="56095" y="189750"/>
                  </a:lnTo>
                  <a:lnTo>
                    <a:pt x="57099" y="188798"/>
                  </a:lnTo>
                  <a:lnTo>
                    <a:pt x="57924" y="187325"/>
                  </a:lnTo>
                  <a:lnTo>
                    <a:pt x="57353" y="185762"/>
                  </a:lnTo>
                  <a:lnTo>
                    <a:pt x="58381" y="184835"/>
                  </a:lnTo>
                  <a:lnTo>
                    <a:pt x="59194" y="183362"/>
                  </a:lnTo>
                  <a:lnTo>
                    <a:pt x="57454" y="182295"/>
                  </a:lnTo>
                  <a:lnTo>
                    <a:pt x="58635" y="181800"/>
                  </a:lnTo>
                  <a:lnTo>
                    <a:pt x="58420" y="181229"/>
                  </a:lnTo>
                  <a:lnTo>
                    <a:pt x="58762" y="180962"/>
                  </a:lnTo>
                  <a:lnTo>
                    <a:pt x="59067" y="179717"/>
                  </a:lnTo>
                  <a:lnTo>
                    <a:pt x="59118" y="179412"/>
                  </a:lnTo>
                  <a:lnTo>
                    <a:pt x="58712" y="178269"/>
                  </a:lnTo>
                  <a:lnTo>
                    <a:pt x="60921" y="176923"/>
                  </a:lnTo>
                  <a:lnTo>
                    <a:pt x="59982" y="174307"/>
                  </a:lnTo>
                  <a:lnTo>
                    <a:pt x="60998" y="173393"/>
                  </a:lnTo>
                  <a:lnTo>
                    <a:pt x="61849" y="171983"/>
                  </a:lnTo>
                  <a:lnTo>
                    <a:pt x="61252" y="170345"/>
                  </a:lnTo>
                  <a:lnTo>
                    <a:pt x="62280" y="169468"/>
                  </a:lnTo>
                  <a:lnTo>
                    <a:pt x="63119" y="168021"/>
                  </a:lnTo>
                  <a:lnTo>
                    <a:pt x="62534" y="166420"/>
                  </a:lnTo>
                  <a:lnTo>
                    <a:pt x="63576" y="165544"/>
                  </a:lnTo>
                  <a:lnTo>
                    <a:pt x="64401" y="164096"/>
                  </a:lnTo>
                  <a:lnTo>
                    <a:pt x="62661" y="162991"/>
                  </a:lnTo>
                  <a:lnTo>
                    <a:pt x="63842" y="162534"/>
                  </a:lnTo>
                  <a:lnTo>
                    <a:pt x="64858" y="161607"/>
                  </a:lnTo>
                  <a:lnTo>
                    <a:pt x="63944" y="159067"/>
                  </a:lnTo>
                  <a:lnTo>
                    <a:pt x="77025" y="124180"/>
                  </a:lnTo>
                  <a:lnTo>
                    <a:pt x="77317" y="117500"/>
                  </a:lnTo>
                  <a:lnTo>
                    <a:pt x="80657" y="111772"/>
                  </a:lnTo>
                  <a:lnTo>
                    <a:pt x="82626" y="105994"/>
                  </a:lnTo>
                  <a:lnTo>
                    <a:pt x="83883" y="105740"/>
                  </a:lnTo>
                  <a:lnTo>
                    <a:pt x="83997" y="106045"/>
                  </a:lnTo>
                  <a:lnTo>
                    <a:pt x="85534" y="106591"/>
                  </a:lnTo>
                  <a:lnTo>
                    <a:pt x="87007" y="106934"/>
                  </a:lnTo>
                  <a:lnTo>
                    <a:pt x="87388" y="107975"/>
                  </a:lnTo>
                  <a:lnTo>
                    <a:pt x="89865" y="103619"/>
                  </a:lnTo>
                  <a:lnTo>
                    <a:pt x="92430" y="99504"/>
                  </a:lnTo>
                  <a:lnTo>
                    <a:pt x="92036" y="94653"/>
                  </a:lnTo>
                  <a:lnTo>
                    <a:pt x="92722" y="92824"/>
                  </a:lnTo>
                  <a:lnTo>
                    <a:pt x="92265" y="91541"/>
                  </a:lnTo>
                  <a:lnTo>
                    <a:pt x="93091" y="90093"/>
                  </a:lnTo>
                  <a:lnTo>
                    <a:pt x="92341" y="91744"/>
                  </a:lnTo>
                  <a:lnTo>
                    <a:pt x="92722" y="92824"/>
                  </a:lnTo>
                  <a:lnTo>
                    <a:pt x="92773" y="92964"/>
                  </a:lnTo>
                  <a:lnTo>
                    <a:pt x="92036" y="94653"/>
                  </a:lnTo>
                  <a:lnTo>
                    <a:pt x="92951" y="93459"/>
                  </a:lnTo>
                  <a:lnTo>
                    <a:pt x="93840" y="92151"/>
                  </a:lnTo>
                  <a:lnTo>
                    <a:pt x="93243" y="90512"/>
                  </a:lnTo>
                  <a:lnTo>
                    <a:pt x="95491" y="89242"/>
                  </a:lnTo>
                  <a:lnTo>
                    <a:pt x="96164" y="87376"/>
                  </a:lnTo>
                  <a:lnTo>
                    <a:pt x="96608" y="84861"/>
                  </a:lnTo>
                  <a:lnTo>
                    <a:pt x="97713" y="84188"/>
                  </a:lnTo>
                  <a:lnTo>
                    <a:pt x="98628" y="82994"/>
                  </a:lnTo>
                  <a:lnTo>
                    <a:pt x="98069" y="81419"/>
                  </a:lnTo>
                  <a:lnTo>
                    <a:pt x="99034" y="80365"/>
                  </a:lnTo>
                  <a:lnTo>
                    <a:pt x="98158" y="77927"/>
                  </a:lnTo>
                  <a:lnTo>
                    <a:pt x="99288" y="77317"/>
                  </a:lnTo>
                  <a:lnTo>
                    <a:pt x="99339" y="77457"/>
                  </a:lnTo>
                  <a:lnTo>
                    <a:pt x="100457" y="76822"/>
                  </a:lnTo>
                  <a:lnTo>
                    <a:pt x="100330" y="76441"/>
                  </a:lnTo>
                  <a:lnTo>
                    <a:pt x="101244" y="75247"/>
                  </a:lnTo>
                  <a:lnTo>
                    <a:pt x="103962" y="71551"/>
                  </a:lnTo>
                  <a:lnTo>
                    <a:pt x="105244" y="67627"/>
                  </a:lnTo>
                  <a:lnTo>
                    <a:pt x="106260" y="62928"/>
                  </a:lnTo>
                  <a:lnTo>
                    <a:pt x="109181" y="59791"/>
                  </a:lnTo>
                  <a:lnTo>
                    <a:pt x="110921" y="57162"/>
                  </a:lnTo>
                  <a:lnTo>
                    <a:pt x="111036" y="53695"/>
                  </a:lnTo>
                  <a:lnTo>
                    <a:pt x="113220" y="52273"/>
                  </a:lnTo>
                  <a:lnTo>
                    <a:pt x="113804" y="50139"/>
                  </a:lnTo>
                  <a:lnTo>
                    <a:pt x="114427" y="48145"/>
                  </a:lnTo>
                  <a:lnTo>
                    <a:pt x="119545" y="39865"/>
                  </a:lnTo>
                  <a:lnTo>
                    <a:pt x="125793" y="30975"/>
                  </a:lnTo>
                  <a:lnTo>
                    <a:pt x="128371" y="26898"/>
                  </a:lnTo>
                  <a:lnTo>
                    <a:pt x="130962" y="22834"/>
                  </a:lnTo>
                  <a:lnTo>
                    <a:pt x="134759" y="18402"/>
                  </a:lnTo>
                  <a:lnTo>
                    <a:pt x="137617" y="15087"/>
                  </a:lnTo>
                  <a:lnTo>
                    <a:pt x="132943" y="13347"/>
                  </a:lnTo>
                  <a:lnTo>
                    <a:pt x="132308" y="7823"/>
                  </a:lnTo>
                  <a:lnTo>
                    <a:pt x="127254" y="8788"/>
                  </a:lnTo>
                  <a:lnTo>
                    <a:pt x="125882" y="8724"/>
                  </a:lnTo>
                  <a:lnTo>
                    <a:pt x="124777" y="9398"/>
                  </a:lnTo>
                  <a:lnTo>
                    <a:pt x="121704" y="8382"/>
                  </a:lnTo>
                  <a:lnTo>
                    <a:pt x="122542" y="3200"/>
                  </a:lnTo>
                  <a:lnTo>
                    <a:pt x="117500" y="4191"/>
                  </a:lnTo>
                  <a:lnTo>
                    <a:pt x="109245" y="0"/>
                  </a:lnTo>
                  <a:lnTo>
                    <a:pt x="79590" y="37617"/>
                  </a:lnTo>
                  <a:lnTo>
                    <a:pt x="43395" y="109524"/>
                  </a:lnTo>
                  <a:lnTo>
                    <a:pt x="28067" y="153174"/>
                  </a:lnTo>
                  <a:lnTo>
                    <a:pt x="15862" y="197967"/>
                  </a:lnTo>
                  <a:lnTo>
                    <a:pt x="7937" y="243446"/>
                  </a:lnTo>
                  <a:lnTo>
                    <a:pt x="1905" y="290410"/>
                  </a:lnTo>
                  <a:lnTo>
                    <a:pt x="0" y="341312"/>
                  </a:lnTo>
                  <a:lnTo>
                    <a:pt x="2984" y="390855"/>
                  </a:lnTo>
                  <a:lnTo>
                    <a:pt x="9690" y="439432"/>
                  </a:lnTo>
                  <a:lnTo>
                    <a:pt x="20091" y="487057"/>
                  </a:lnTo>
                  <a:lnTo>
                    <a:pt x="34188" y="533704"/>
                  </a:lnTo>
                  <a:lnTo>
                    <a:pt x="51993" y="579374"/>
                  </a:lnTo>
                  <a:lnTo>
                    <a:pt x="73482" y="624065"/>
                  </a:lnTo>
                  <a:lnTo>
                    <a:pt x="98679" y="667766"/>
                  </a:lnTo>
                  <a:lnTo>
                    <a:pt x="124866" y="706767"/>
                  </a:lnTo>
                  <a:lnTo>
                    <a:pt x="154292" y="743496"/>
                  </a:lnTo>
                  <a:lnTo>
                    <a:pt x="163639" y="754430"/>
                  </a:lnTo>
                  <a:lnTo>
                    <a:pt x="184632" y="779018"/>
                  </a:lnTo>
                  <a:lnTo>
                    <a:pt x="217157" y="813092"/>
                  </a:lnTo>
                  <a:lnTo>
                    <a:pt x="237578" y="832319"/>
                  </a:lnTo>
                  <a:lnTo>
                    <a:pt x="256730" y="851738"/>
                  </a:lnTo>
                  <a:lnTo>
                    <a:pt x="297345" y="889546"/>
                  </a:lnTo>
                  <a:lnTo>
                    <a:pt x="298843" y="889977"/>
                  </a:lnTo>
                  <a:lnTo>
                    <a:pt x="300342" y="890384"/>
                  </a:lnTo>
                  <a:lnTo>
                    <a:pt x="301853" y="890828"/>
                  </a:lnTo>
                  <a:lnTo>
                    <a:pt x="303822" y="896340"/>
                  </a:lnTo>
                  <a:lnTo>
                    <a:pt x="301205" y="896531"/>
                  </a:lnTo>
                  <a:lnTo>
                    <a:pt x="300799" y="895413"/>
                  </a:lnTo>
                  <a:lnTo>
                    <a:pt x="289471" y="893927"/>
                  </a:lnTo>
                  <a:lnTo>
                    <a:pt x="279069" y="891286"/>
                  </a:lnTo>
                  <a:lnTo>
                    <a:pt x="269671" y="887666"/>
                  </a:lnTo>
                  <a:lnTo>
                    <a:pt x="258927" y="884097"/>
                  </a:lnTo>
                  <a:lnTo>
                    <a:pt x="252552" y="881380"/>
                  </a:lnTo>
                  <a:lnTo>
                    <a:pt x="245122" y="879487"/>
                  </a:lnTo>
                  <a:lnTo>
                    <a:pt x="237896" y="878154"/>
                  </a:lnTo>
                  <a:lnTo>
                    <a:pt x="230911" y="877506"/>
                  </a:lnTo>
                  <a:lnTo>
                    <a:pt x="216230" y="874229"/>
                  </a:lnTo>
                  <a:lnTo>
                    <a:pt x="204470" y="875296"/>
                  </a:lnTo>
                  <a:lnTo>
                    <a:pt x="193205" y="881507"/>
                  </a:lnTo>
                  <a:lnTo>
                    <a:pt x="184810" y="891946"/>
                  </a:lnTo>
                  <a:lnTo>
                    <a:pt x="208229" y="911987"/>
                  </a:lnTo>
                  <a:lnTo>
                    <a:pt x="233705" y="926490"/>
                  </a:lnTo>
                  <a:lnTo>
                    <a:pt x="261645" y="936612"/>
                  </a:lnTo>
                  <a:lnTo>
                    <a:pt x="300558" y="947204"/>
                  </a:lnTo>
                  <a:lnTo>
                    <a:pt x="312293" y="949807"/>
                  </a:lnTo>
                  <a:lnTo>
                    <a:pt x="324396" y="953427"/>
                  </a:lnTo>
                  <a:lnTo>
                    <a:pt x="333476" y="956132"/>
                  </a:lnTo>
                  <a:lnTo>
                    <a:pt x="352806" y="961072"/>
                  </a:lnTo>
                  <a:lnTo>
                    <a:pt x="358089" y="960755"/>
                  </a:lnTo>
                  <a:lnTo>
                    <a:pt x="364693" y="960348"/>
                  </a:lnTo>
                  <a:lnTo>
                    <a:pt x="373316" y="954316"/>
                  </a:lnTo>
                  <a:lnTo>
                    <a:pt x="385254" y="942479"/>
                  </a:lnTo>
                  <a:lnTo>
                    <a:pt x="390347" y="937882"/>
                  </a:lnTo>
                  <a:lnTo>
                    <a:pt x="393788" y="932472"/>
                  </a:lnTo>
                  <a:lnTo>
                    <a:pt x="397713" y="924610"/>
                  </a:lnTo>
                  <a:lnTo>
                    <a:pt x="398348" y="922616"/>
                  </a:lnTo>
                  <a:lnTo>
                    <a:pt x="397471" y="920203"/>
                  </a:lnTo>
                  <a:lnTo>
                    <a:pt x="401497" y="916393"/>
                  </a:lnTo>
                  <a:lnTo>
                    <a:pt x="403517" y="914488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6297167" y="5394959"/>
            <a:ext cx="5727700" cy="2824480"/>
            <a:chOff x="6297167" y="5394959"/>
            <a:chExt cx="5727700" cy="2824480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97167" y="5394959"/>
              <a:ext cx="5727191" cy="270052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216711" y="7258163"/>
              <a:ext cx="403860" cy="961390"/>
            </a:xfrm>
            <a:custGeom>
              <a:avLst/>
              <a:gdLst/>
              <a:ahLst/>
              <a:cxnLst/>
              <a:rect l="l" t="t" r="r" b="b"/>
              <a:pathLst>
                <a:path w="403859" h="961390">
                  <a:moveTo>
                    <a:pt x="52273" y="209080"/>
                  </a:moveTo>
                  <a:lnTo>
                    <a:pt x="52184" y="208826"/>
                  </a:lnTo>
                  <a:lnTo>
                    <a:pt x="50952" y="209156"/>
                  </a:lnTo>
                  <a:lnTo>
                    <a:pt x="51866" y="211721"/>
                  </a:lnTo>
                  <a:lnTo>
                    <a:pt x="52273" y="209080"/>
                  </a:lnTo>
                  <a:close/>
                </a:path>
                <a:path w="403859" h="961390">
                  <a:moveTo>
                    <a:pt x="68237" y="478282"/>
                  </a:moveTo>
                  <a:lnTo>
                    <a:pt x="65786" y="475234"/>
                  </a:lnTo>
                  <a:lnTo>
                    <a:pt x="67614" y="480314"/>
                  </a:lnTo>
                  <a:lnTo>
                    <a:pt x="68237" y="478282"/>
                  </a:lnTo>
                  <a:close/>
                </a:path>
                <a:path w="403859" h="961390">
                  <a:moveTo>
                    <a:pt x="74879" y="500481"/>
                  </a:moveTo>
                  <a:lnTo>
                    <a:pt x="72313" y="497078"/>
                  </a:lnTo>
                  <a:lnTo>
                    <a:pt x="74358" y="502780"/>
                  </a:lnTo>
                  <a:lnTo>
                    <a:pt x="74879" y="500481"/>
                  </a:lnTo>
                  <a:close/>
                </a:path>
                <a:path w="403859" h="961390">
                  <a:moveTo>
                    <a:pt x="99936" y="79095"/>
                  </a:moveTo>
                  <a:lnTo>
                    <a:pt x="99314" y="77355"/>
                  </a:lnTo>
                  <a:lnTo>
                    <a:pt x="98196" y="77990"/>
                  </a:lnTo>
                  <a:lnTo>
                    <a:pt x="99047" y="80365"/>
                  </a:lnTo>
                  <a:lnTo>
                    <a:pt x="99936" y="79095"/>
                  </a:lnTo>
                  <a:close/>
                </a:path>
                <a:path w="403859" h="961390">
                  <a:moveTo>
                    <a:pt x="375856" y="837653"/>
                  </a:moveTo>
                  <a:lnTo>
                    <a:pt x="373316" y="834351"/>
                  </a:lnTo>
                  <a:lnTo>
                    <a:pt x="375285" y="839825"/>
                  </a:lnTo>
                  <a:lnTo>
                    <a:pt x="375856" y="837653"/>
                  </a:lnTo>
                  <a:close/>
                </a:path>
                <a:path w="403859" h="961390">
                  <a:moveTo>
                    <a:pt x="378663" y="852932"/>
                  </a:moveTo>
                  <a:lnTo>
                    <a:pt x="378574" y="848944"/>
                  </a:lnTo>
                  <a:lnTo>
                    <a:pt x="377240" y="845261"/>
                  </a:lnTo>
                  <a:lnTo>
                    <a:pt x="374713" y="841997"/>
                  </a:lnTo>
                  <a:lnTo>
                    <a:pt x="378663" y="852932"/>
                  </a:lnTo>
                  <a:close/>
                </a:path>
                <a:path w="403859" h="961390">
                  <a:moveTo>
                    <a:pt x="401510" y="916393"/>
                  </a:moveTo>
                  <a:lnTo>
                    <a:pt x="374713" y="841997"/>
                  </a:lnTo>
                  <a:lnTo>
                    <a:pt x="375285" y="839825"/>
                  </a:lnTo>
                  <a:lnTo>
                    <a:pt x="371983" y="830668"/>
                  </a:lnTo>
                  <a:lnTo>
                    <a:pt x="372783" y="829119"/>
                  </a:lnTo>
                  <a:lnTo>
                    <a:pt x="373570" y="827570"/>
                  </a:lnTo>
                  <a:lnTo>
                    <a:pt x="371373" y="825233"/>
                  </a:lnTo>
                  <a:lnTo>
                    <a:pt x="370459" y="822680"/>
                  </a:lnTo>
                  <a:lnTo>
                    <a:pt x="366001" y="795324"/>
                  </a:lnTo>
                  <a:lnTo>
                    <a:pt x="362915" y="767981"/>
                  </a:lnTo>
                  <a:lnTo>
                    <a:pt x="362381" y="740270"/>
                  </a:lnTo>
                  <a:lnTo>
                    <a:pt x="363232" y="712660"/>
                  </a:lnTo>
                  <a:lnTo>
                    <a:pt x="363562" y="709828"/>
                  </a:lnTo>
                  <a:lnTo>
                    <a:pt x="362673" y="707364"/>
                  </a:lnTo>
                  <a:lnTo>
                    <a:pt x="363143" y="701167"/>
                  </a:lnTo>
                  <a:lnTo>
                    <a:pt x="363156" y="697471"/>
                  </a:lnTo>
                  <a:lnTo>
                    <a:pt x="356920" y="695147"/>
                  </a:lnTo>
                  <a:lnTo>
                    <a:pt x="353517" y="696925"/>
                  </a:lnTo>
                  <a:lnTo>
                    <a:pt x="352869" y="698893"/>
                  </a:lnTo>
                  <a:lnTo>
                    <a:pt x="348399" y="705192"/>
                  </a:lnTo>
                  <a:lnTo>
                    <a:pt x="342303" y="710780"/>
                  </a:lnTo>
                  <a:lnTo>
                    <a:pt x="336156" y="716191"/>
                  </a:lnTo>
                  <a:lnTo>
                    <a:pt x="331508" y="722007"/>
                  </a:lnTo>
                  <a:lnTo>
                    <a:pt x="324434" y="762355"/>
                  </a:lnTo>
                  <a:lnTo>
                    <a:pt x="323443" y="789571"/>
                  </a:lnTo>
                  <a:lnTo>
                    <a:pt x="323862" y="816978"/>
                  </a:lnTo>
                  <a:lnTo>
                    <a:pt x="326859" y="844042"/>
                  </a:lnTo>
                  <a:lnTo>
                    <a:pt x="326745" y="847471"/>
                  </a:lnTo>
                  <a:lnTo>
                    <a:pt x="327888" y="850646"/>
                  </a:lnTo>
                  <a:lnTo>
                    <a:pt x="327647" y="857453"/>
                  </a:lnTo>
                  <a:lnTo>
                    <a:pt x="323735" y="857846"/>
                  </a:lnTo>
                  <a:lnTo>
                    <a:pt x="320763" y="857097"/>
                  </a:lnTo>
                  <a:lnTo>
                    <a:pt x="320700" y="853186"/>
                  </a:lnTo>
                  <a:lnTo>
                    <a:pt x="318617" y="851141"/>
                  </a:lnTo>
                  <a:lnTo>
                    <a:pt x="314452" y="850836"/>
                  </a:lnTo>
                  <a:lnTo>
                    <a:pt x="313296" y="847598"/>
                  </a:lnTo>
                  <a:lnTo>
                    <a:pt x="310972" y="844892"/>
                  </a:lnTo>
                  <a:lnTo>
                    <a:pt x="306793" y="844550"/>
                  </a:lnTo>
                  <a:lnTo>
                    <a:pt x="307695" y="843318"/>
                  </a:lnTo>
                  <a:lnTo>
                    <a:pt x="307505" y="842784"/>
                  </a:lnTo>
                  <a:lnTo>
                    <a:pt x="306222" y="842975"/>
                  </a:lnTo>
                  <a:lnTo>
                    <a:pt x="305117" y="839876"/>
                  </a:lnTo>
                  <a:lnTo>
                    <a:pt x="302882" y="837450"/>
                  </a:lnTo>
                  <a:lnTo>
                    <a:pt x="299897" y="836637"/>
                  </a:lnTo>
                  <a:lnTo>
                    <a:pt x="297954" y="834986"/>
                  </a:lnTo>
                  <a:lnTo>
                    <a:pt x="297154" y="832789"/>
                  </a:lnTo>
                  <a:lnTo>
                    <a:pt x="282321" y="817803"/>
                  </a:lnTo>
                  <a:lnTo>
                    <a:pt x="269379" y="804379"/>
                  </a:lnTo>
                  <a:lnTo>
                    <a:pt x="255231" y="791349"/>
                  </a:lnTo>
                  <a:lnTo>
                    <a:pt x="242265" y="777836"/>
                  </a:lnTo>
                  <a:lnTo>
                    <a:pt x="231000" y="765289"/>
                  </a:lnTo>
                  <a:lnTo>
                    <a:pt x="218516" y="753122"/>
                  </a:lnTo>
                  <a:lnTo>
                    <a:pt x="195922" y="727875"/>
                  </a:lnTo>
                  <a:lnTo>
                    <a:pt x="192760" y="722833"/>
                  </a:lnTo>
                  <a:lnTo>
                    <a:pt x="188391" y="718197"/>
                  </a:lnTo>
                  <a:lnTo>
                    <a:pt x="185267" y="713257"/>
                  </a:lnTo>
                  <a:lnTo>
                    <a:pt x="159092" y="678091"/>
                  </a:lnTo>
                  <a:lnTo>
                    <a:pt x="136347" y="641146"/>
                  </a:lnTo>
                  <a:lnTo>
                    <a:pt x="115798" y="602830"/>
                  </a:lnTo>
                  <a:lnTo>
                    <a:pt x="90944" y="548843"/>
                  </a:lnTo>
                  <a:lnTo>
                    <a:pt x="85636" y="534098"/>
                  </a:lnTo>
                  <a:lnTo>
                    <a:pt x="73837" y="505066"/>
                  </a:lnTo>
                  <a:lnTo>
                    <a:pt x="74358" y="502780"/>
                  </a:lnTo>
                  <a:lnTo>
                    <a:pt x="70916" y="493217"/>
                  </a:lnTo>
                  <a:lnTo>
                    <a:pt x="72034" y="488835"/>
                  </a:lnTo>
                  <a:lnTo>
                    <a:pt x="67005" y="482346"/>
                  </a:lnTo>
                  <a:lnTo>
                    <a:pt x="67614" y="480314"/>
                  </a:lnTo>
                  <a:lnTo>
                    <a:pt x="64541" y="471779"/>
                  </a:lnTo>
                  <a:lnTo>
                    <a:pt x="66217" y="468934"/>
                  </a:lnTo>
                  <a:lnTo>
                    <a:pt x="65430" y="466737"/>
                  </a:lnTo>
                  <a:lnTo>
                    <a:pt x="63423" y="464908"/>
                  </a:lnTo>
                  <a:lnTo>
                    <a:pt x="62572" y="462572"/>
                  </a:lnTo>
                  <a:lnTo>
                    <a:pt x="62966" y="459917"/>
                  </a:lnTo>
                  <a:lnTo>
                    <a:pt x="61074" y="454660"/>
                  </a:lnTo>
                  <a:lnTo>
                    <a:pt x="54559" y="425310"/>
                  </a:lnTo>
                  <a:lnTo>
                    <a:pt x="53632" y="415239"/>
                  </a:lnTo>
                  <a:lnTo>
                    <a:pt x="52044" y="414591"/>
                  </a:lnTo>
                  <a:lnTo>
                    <a:pt x="50749" y="410997"/>
                  </a:lnTo>
                  <a:lnTo>
                    <a:pt x="49949" y="416255"/>
                  </a:lnTo>
                  <a:lnTo>
                    <a:pt x="49796" y="419608"/>
                  </a:lnTo>
                  <a:lnTo>
                    <a:pt x="48666" y="420204"/>
                  </a:lnTo>
                  <a:lnTo>
                    <a:pt x="46939" y="419138"/>
                  </a:lnTo>
                  <a:lnTo>
                    <a:pt x="54419" y="439953"/>
                  </a:lnTo>
                  <a:lnTo>
                    <a:pt x="46418" y="417715"/>
                  </a:lnTo>
                  <a:lnTo>
                    <a:pt x="44856" y="417106"/>
                  </a:lnTo>
                  <a:lnTo>
                    <a:pt x="41592" y="385572"/>
                  </a:lnTo>
                  <a:lnTo>
                    <a:pt x="39700" y="354088"/>
                  </a:lnTo>
                  <a:lnTo>
                    <a:pt x="39154" y="322592"/>
                  </a:lnTo>
                  <a:lnTo>
                    <a:pt x="39941" y="291033"/>
                  </a:lnTo>
                  <a:lnTo>
                    <a:pt x="51866" y="211721"/>
                  </a:lnTo>
                  <a:lnTo>
                    <a:pt x="50838" y="208838"/>
                  </a:lnTo>
                  <a:lnTo>
                    <a:pt x="51930" y="208838"/>
                  </a:lnTo>
                  <a:lnTo>
                    <a:pt x="52184" y="208826"/>
                  </a:lnTo>
                  <a:lnTo>
                    <a:pt x="52133" y="208686"/>
                  </a:lnTo>
                  <a:lnTo>
                    <a:pt x="53124" y="207708"/>
                  </a:lnTo>
                  <a:lnTo>
                    <a:pt x="52298" y="205409"/>
                  </a:lnTo>
                  <a:lnTo>
                    <a:pt x="53263" y="204343"/>
                  </a:lnTo>
                  <a:lnTo>
                    <a:pt x="54076" y="202831"/>
                  </a:lnTo>
                  <a:lnTo>
                    <a:pt x="53543" y="201371"/>
                  </a:lnTo>
                  <a:lnTo>
                    <a:pt x="54521" y="200355"/>
                  </a:lnTo>
                  <a:lnTo>
                    <a:pt x="55333" y="198843"/>
                  </a:lnTo>
                  <a:lnTo>
                    <a:pt x="54787" y="197345"/>
                  </a:lnTo>
                  <a:lnTo>
                    <a:pt x="55791" y="196354"/>
                  </a:lnTo>
                  <a:lnTo>
                    <a:pt x="54851" y="193738"/>
                  </a:lnTo>
                  <a:lnTo>
                    <a:pt x="57035" y="192328"/>
                  </a:lnTo>
                  <a:lnTo>
                    <a:pt x="56108" y="189750"/>
                  </a:lnTo>
                  <a:lnTo>
                    <a:pt x="57111" y="188798"/>
                  </a:lnTo>
                  <a:lnTo>
                    <a:pt x="57924" y="187325"/>
                  </a:lnTo>
                  <a:lnTo>
                    <a:pt x="57365" y="185750"/>
                  </a:lnTo>
                  <a:lnTo>
                    <a:pt x="58381" y="184835"/>
                  </a:lnTo>
                  <a:lnTo>
                    <a:pt x="59207" y="183362"/>
                  </a:lnTo>
                  <a:lnTo>
                    <a:pt x="57467" y="182295"/>
                  </a:lnTo>
                  <a:lnTo>
                    <a:pt x="58635" y="181787"/>
                  </a:lnTo>
                  <a:lnTo>
                    <a:pt x="58432" y="181229"/>
                  </a:lnTo>
                  <a:lnTo>
                    <a:pt x="58775" y="180962"/>
                  </a:lnTo>
                  <a:lnTo>
                    <a:pt x="59080" y="179705"/>
                  </a:lnTo>
                  <a:lnTo>
                    <a:pt x="59131" y="179412"/>
                  </a:lnTo>
                  <a:lnTo>
                    <a:pt x="58712" y="178257"/>
                  </a:lnTo>
                  <a:lnTo>
                    <a:pt x="60934" y="176911"/>
                  </a:lnTo>
                  <a:lnTo>
                    <a:pt x="59994" y="174307"/>
                  </a:lnTo>
                  <a:lnTo>
                    <a:pt x="61010" y="173380"/>
                  </a:lnTo>
                  <a:lnTo>
                    <a:pt x="61849" y="171983"/>
                  </a:lnTo>
                  <a:lnTo>
                    <a:pt x="61264" y="170345"/>
                  </a:lnTo>
                  <a:lnTo>
                    <a:pt x="62293" y="169456"/>
                  </a:lnTo>
                  <a:lnTo>
                    <a:pt x="63131" y="168021"/>
                  </a:lnTo>
                  <a:lnTo>
                    <a:pt x="62547" y="166420"/>
                  </a:lnTo>
                  <a:lnTo>
                    <a:pt x="63576" y="165531"/>
                  </a:lnTo>
                  <a:lnTo>
                    <a:pt x="64414" y="164096"/>
                  </a:lnTo>
                  <a:lnTo>
                    <a:pt x="62661" y="162991"/>
                  </a:lnTo>
                  <a:lnTo>
                    <a:pt x="63842" y="162521"/>
                  </a:lnTo>
                  <a:lnTo>
                    <a:pt x="64871" y="161607"/>
                  </a:lnTo>
                  <a:lnTo>
                    <a:pt x="63957" y="159067"/>
                  </a:lnTo>
                  <a:lnTo>
                    <a:pt x="77038" y="124167"/>
                  </a:lnTo>
                  <a:lnTo>
                    <a:pt x="77330" y="117500"/>
                  </a:lnTo>
                  <a:lnTo>
                    <a:pt x="80670" y="111772"/>
                  </a:lnTo>
                  <a:lnTo>
                    <a:pt x="82626" y="105981"/>
                  </a:lnTo>
                  <a:lnTo>
                    <a:pt x="83883" y="105727"/>
                  </a:lnTo>
                  <a:lnTo>
                    <a:pt x="83997" y="106045"/>
                  </a:lnTo>
                  <a:lnTo>
                    <a:pt x="85547" y="106591"/>
                  </a:lnTo>
                  <a:lnTo>
                    <a:pt x="87020" y="106921"/>
                  </a:lnTo>
                  <a:lnTo>
                    <a:pt x="87388" y="107962"/>
                  </a:lnTo>
                  <a:lnTo>
                    <a:pt x="89877" y="103606"/>
                  </a:lnTo>
                  <a:lnTo>
                    <a:pt x="92443" y="99504"/>
                  </a:lnTo>
                  <a:lnTo>
                    <a:pt x="92049" y="94640"/>
                  </a:lnTo>
                  <a:lnTo>
                    <a:pt x="92735" y="92824"/>
                  </a:lnTo>
                  <a:lnTo>
                    <a:pt x="92786" y="92964"/>
                  </a:lnTo>
                  <a:lnTo>
                    <a:pt x="92049" y="94640"/>
                  </a:lnTo>
                  <a:lnTo>
                    <a:pt x="92964" y="93446"/>
                  </a:lnTo>
                  <a:lnTo>
                    <a:pt x="93840" y="92151"/>
                  </a:lnTo>
                  <a:lnTo>
                    <a:pt x="93103" y="90093"/>
                  </a:lnTo>
                  <a:lnTo>
                    <a:pt x="92354" y="91744"/>
                  </a:lnTo>
                  <a:lnTo>
                    <a:pt x="92278" y="91528"/>
                  </a:lnTo>
                  <a:lnTo>
                    <a:pt x="93103" y="90093"/>
                  </a:lnTo>
                  <a:lnTo>
                    <a:pt x="93256" y="90512"/>
                  </a:lnTo>
                  <a:lnTo>
                    <a:pt x="95491" y="89230"/>
                  </a:lnTo>
                  <a:lnTo>
                    <a:pt x="96177" y="87376"/>
                  </a:lnTo>
                  <a:lnTo>
                    <a:pt x="96621" y="84848"/>
                  </a:lnTo>
                  <a:lnTo>
                    <a:pt x="97726" y="84175"/>
                  </a:lnTo>
                  <a:lnTo>
                    <a:pt x="98640" y="82981"/>
                  </a:lnTo>
                  <a:lnTo>
                    <a:pt x="98082" y="81419"/>
                  </a:lnTo>
                  <a:lnTo>
                    <a:pt x="99047" y="80365"/>
                  </a:lnTo>
                  <a:lnTo>
                    <a:pt x="98171" y="77927"/>
                  </a:lnTo>
                  <a:lnTo>
                    <a:pt x="99301" y="77317"/>
                  </a:lnTo>
                  <a:lnTo>
                    <a:pt x="99352" y="77457"/>
                  </a:lnTo>
                  <a:lnTo>
                    <a:pt x="100469" y="76822"/>
                  </a:lnTo>
                  <a:lnTo>
                    <a:pt x="100330" y="76428"/>
                  </a:lnTo>
                  <a:lnTo>
                    <a:pt x="101257" y="75234"/>
                  </a:lnTo>
                  <a:lnTo>
                    <a:pt x="103974" y="71539"/>
                  </a:lnTo>
                  <a:lnTo>
                    <a:pt x="105257" y="67614"/>
                  </a:lnTo>
                  <a:lnTo>
                    <a:pt x="106273" y="62928"/>
                  </a:lnTo>
                  <a:lnTo>
                    <a:pt x="109181" y="59791"/>
                  </a:lnTo>
                  <a:lnTo>
                    <a:pt x="110934" y="57150"/>
                  </a:lnTo>
                  <a:lnTo>
                    <a:pt x="111036" y="53695"/>
                  </a:lnTo>
                  <a:lnTo>
                    <a:pt x="113233" y="52273"/>
                  </a:lnTo>
                  <a:lnTo>
                    <a:pt x="113804" y="50139"/>
                  </a:lnTo>
                  <a:lnTo>
                    <a:pt x="114439" y="48133"/>
                  </a:lnTo>
                  <a:lnTo>
                    <a:pt x="119557" y="39865"/>
                  </a:lnTo>
                  <a:lnTo>
                    <a:pt x="125806" y="30962"/>
                  </a:lnTo>
                  <a:lnTo>
                    <a:pt x="128384" y="26898"/>
                  </a:lnTo>
                  <a:lnTo>
                    <a:pt x="130975" y="22821"/>
                  </a:lnTo>
                  <a:lnTo>
                    <a:pt x="134772" y="18402"/>
                  </a:lnTo>
                  <a:lnTo>
                    <a:pt x="137629" y="15074"/>
                  </a:lnTo>
                  <a:lnTo>
                    <a:pt x="132956" y="13335"/>
                  </a:lnTo>
                  <a:lnTo>
                    <a:pt x="132321" y="7823"/>
                  </a:lnTo>
                  <a:lnTo>
                    <a:pt x="127266" y="8775"/>
                  </a:lnTo>
                  <a:lnTo>
                    <a:pt x="125895" y="8724"/>
                  </a:lnTo>
                  <a:lnTo>
                    <a:pt x="124777" y="9398"/>
                  </a:lnTo>
                  <a:lnTo>
                    <a:pt x="121716" y="8369"/>
                  </a:lnTo>
                  <a:lnTo>
                    <a:pt x="122555" y="3200"/>
                  </a:lnTo>
                  <a:lnTo>
                    <a:pt x="117513" y="4178"/>
                  </a:lnTo>
                  <a:lnTo>
                    <a:pt x="79603" y="37617"/>
                  </a:lnTo>
                  <a:lnTo>
                    <a:pt x="43408" y="109512"/>
                  </a:lnTo>
                  <a:lnTo>
                    <a:pt x="28079" y="153162"/>
                  </a:lnTo>
                  <a:lnTo>
                    <a:pt x="15875" y="197967"/>
                  </a:lnTo>
                  <a:lnTo>
                    <a:pt x="7950" y="243446"/>
                  </a:lnTo>
                  <a:lnTo>
                    <a:pt x="1917" y="290398"/>
                  </a:lnTo>
                  <a:lnTo>
                    <a:pt x="0" y="341312"/>
                  </a:lnTo>
                  <a:lnTo>
                    <a:pt x="2997" y="390842"/>
                  </a:lnTo>
                  <a:lnTo>
                    <a:pt x="9690" y="439432"/>
                  </a:lnTo>
                  <a:lnTo>
                    <a:pt x="20104" y="487045"/>
                  </a:lnTo>
                  <a:lnTo>
                    <a:pt x="34201" y="533704"/>
                  </a:lnTo>
                  <a:lnTo>
                    <a:pt x="52006" y="579374"/>
                  </a:lnTo>
                  <a:lnTo>
                    <a:pt x="73494" y="624065"/>
                  </a:lnTo>
                  <a:lnTo>
                    <a:pt x="98679" y="667753"/>
                  </a:lnTo>
                  <a:lnTo>
                    <a:pt x="124879" y="706767"/>
                  </a:lnTo>
                  <a:lnTo>
                    <a:pt x="154305" y="743496"/>
                  </a:lnTo>
                  <a:lnTo>
                    <a:pt x="163639" y="754418"/>
                  </a:lnTo>
                  <a:lnTo>
                    <a:pt x="184645" y="779005"/>
                  </a:lnTo>
                  <a:lnTo>
                    <a:pt x="217170" y="813079"/>
                  </a:lnTo>
                  <a:lnTo>
                    <a:pt x="237591" y="832307"/>
                  </a:lnTo>
                  <a:lnTo>
                    <a:pt x="256743" y="851738"/>
                  </a:lnTo>
                  <a:lnTo>
                    <a:pt x="297345" y="889533"/>
                  </a:lnTo>
                  <a:lnTo>
                    <a:pt x="298856" y="889977"/>
                  </a:lnTo>
                  <a:lnTo>
                    <a:pt x="300355" y="890384"/>
                  </a:lnTo>
                  <a:lnTo>
                    <a:pt x="301866" y="890828"/>
                  </a:lnTo>
                  <a:lnTo>
                    <a:pt x="303834" y="896340"/>
                  </a:lnTo>
                  <a:lnTo>
                    <a:pt x="301218" y="896531"/>
                  </a:lnTo>
                  <a:lnTo>
                    <a:pt x="300812" y="895413"/>
                  </a:lnTo>
                  <a:lnTo>
                    <a:pt x="289483" y="893914"/>
                  </a:lnTo>
                  <a:lnTo>
                    <a:pt x="279082" y="891273"/>
                  </a:lnTo>
                  <a:lnTo>
                    <a:pt x="269671" y="887653"/>
                  </a:lnTo>
                  <a:lnTo>
                    <a:pt x="258940" y="884085"/>
                  </a:lnTo>
                  <a:lnTo>
                    <a:pt x="252564" y="881367"/>
                  </a:lnTo>
                  <a:lnTo>
                    <a:pt x="245135" y="879487"/>
                  </a:lnTo>
                  <a:lnTo>
                    <a:pt x="237896" y="878141"/>
                  </a:lnTo>
                  <a:lnTo>
                    <a:pt x="230924" y="877493"/>
                  </a:lnTo>
                  <a:lnTo>
                    <a:pt x="216242" y="874229"/>
                  </a:lnTo>
                  <a:lnTo>
                    <a:pt x="204482" y="875284"/>
                  </a:lnTo>
                  <a:lnTo>
                    <a:pt x="193217" y="881494"/>
                  </a:lnTo>
                  <a:lnTo>
                    <a:pt x="184823" y="891933"/>
                  </a:lnTo>
                  <a:lnTo>
                    <a:pt x="208241" y="911974"/>
                  </a:lnTo>
                  <a:lnTo>
                    <a:pt x="233718" y="926477"/>
                  </a:lnTo>
                  <a:lnTo>
                    <a:pt x="261658" y="936599"/>
                  </a:lnTo>
                  <a:lnTo>
                    <a:pt x="300570" y="947204"/>
                  </a:lnTo>
                  <a:lnTo>
                    <a:pt x="312305" y="949807"/>
                  </a:lnTo>
                  <a:lnTo>
                    <a:pt x="324408" y="953414"/>
                  </a:lnTo>
                  <a:lnTo>
                    <a:pt x="333476" y="956119"/>
                  </a:lnTo>
                  <a:lnTo>
                    <a:pt x="352806" y="961072"/>
                  </a:lnTo>
                  <a:lnTo>
                    <a:pt x="358089" y="960742"/>
                  </a:lnTo>
                  <a:lnTo>
                    <a:pt x="364705" y="960348"/>
                  </a:lnTo>
                  <a:lnTo>
                    <a:pt x="373329" y="954316"/>
                  </a:lnTo>
                  <a:lnTo>
                    <a:pt x="385254" y="942467"/>
                  </a:lnTo>
                  <a:lnTo>
                    <a:pt x="390359" y="937882"/>
                  </a:lnTo>
                  <a:lnTo>
                    <a:pt x="393801" y="932472"/>
                  </a:lnTo>
                  <a:lnTo>
                    <a:pt x="397725" y="924610"/>
                  </a:lnTo>
                  <a:lnTo>
                    <a:pt x="398348" y="922604"/>
                  </a:lnTo>
                  <a:lnTo>
                    <a:pt x="397484" y="920203"/>
                  </a:lnTo>
                  <a:lnTo>
                    <a:pt x="401510" y="916393"/>
                  </a:lnTo>
                  <a:close/>
                </a:path>
                <a:path w="403859" h="961390">
                  <a:moveTo>
                    <a:pt x="403529" y="914488"/>
                  </a:moveTo>
                  <a:lnTo>
                    <a:pt x="399364" y="902919"/>
                  </a:lnTo>
                  <a:lnTo>
                    <a:pt x="393585" y="890638"/>
                  </a:lnTo>
                  <a:lnTo>
                    <a:pt x="389013" y="877925"/>
                  </a:lnTo>
                  <a:lnTo>
                    <a:pt x="378663" y="852932"/>
                  </a:lnTo>
                  <a:lnTo>
                    <a:pt x="401510" y="916393"/>
                  </a:lnTo>
                  <a:lnTo>
                    <a:pt x="403529" y="914488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13447955" y="8870418"/>
            <a:ext cx="4840605" cy="1416685"/>
            <a:chOff x="13447955" y="8870418"/>
            <a:chExt cx="4840605" cy="1416685"/>
          </a:xfrm>
        </p:grpSpPr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447955" y="8870418"/>
              <a:ext cx="4840043" cy="141658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056685" y="9381922"/>
              <a:ext cx="2476499" cy="79057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4DC73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7194" y="9007805"/>
            <a:ext cx="3028949" cy="9620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4324" y="4189968"/>
            <a:ext cx="885824" cy="80009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78407" y="140208"/>
            <a:ext cx="16376903" cy="3319271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790113" y="4202603"/>
            <a:ext cx="16139160" cy="1035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24585" marR="5080" indent="-1112520">
              <a:lnSpc>
                <a:spcPct val="116199"/>
              </a:lnSpc>
              <a:spcBef>
                <a:spcPts val="95"/>
              </a:spcBef>
            </a:pPr>
            <a:r>
              <a:rPr sz="2850" spc="-110" dirty="0">
                <a:solidFill>
                  <a:srgbClr val="0F1B34"/>
                </a:solidFill>
              </a:rPr>
              <a:t>Aquisição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105" dirty="0">
                <a:solidFill>
                  <a:srgbClr val="0F1B34"/>
                </a:solidFill>
              </a:rPr>
              <a:t>de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60" dirty="0">
                <a:solidFill>
                  <a:srgbClr val="0F1B34"/>
                </a:solidFill>
              </a:rPr>
              <a:t>imobilizado,</a:t>
            </a:r>
            <a:r>
              <a:rPr sz="2850" spc="-175" dirty="0">
                <a:solidFill>
                  <a:srgbClr val="0F1B34"/>
                </a:solidFill>
              </a:rPr>
              <a:t> </a:t>
            </a:r>
            <a:r>
              <a:rPr sz="2850" spc="-80" dirty="0">
                <a:solidFill>
                  <a:srgbClr val="0F1B34"/>
                </a:solidFill>
              </a:rPr>
              <a:t>tais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130" dirty="0">
                <a:solidFill>
                  <a:srgbClr val="0F1B34"/>
                </a:solidFill>
              </a:rPr>
              <a:t>como:</a:t>
            </a:r>
            <a:r>
              <a:rPr sz="2850" spc="-175" dirty="0">
                <a:solidFill>
                  <a:srgbClr val="0F1B34"/>
                </a:solidFill>
              </a:rPr>
              <a:t> </a:t>
            </a:r>
            <a:r>
              <a:rPr sz="2850" spc="-75" dirty="0">
                <a:solidFill>
                  <a:srgbClr val="0F1B34"/>
                </a:solidFill>
              </a:rPr>
              <a:t>notas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125" dirty="0">
                <a:solidFill>
                  <a:srgbClr val="0F1B34"/>
                </a:solidFill>
              </a:rPr>
              <a:t>fiscais</a:t>
            </a:r>
            <a:r>
              <a:rPr sz="2850" spc="-175" dirty="0">
                <a:solidFill>
                  <a:srgbClr val="0F1B34"/>
                </a:solidFill>
              </a:rPr>
              <a:t> </a:t>
            </a:r>
            <a:r>
              <a:rPr sz="2850" spc="-105" dirty="0">
                <a:solidFill>
                  <a:srgbClr val="0F1B34"/>
                </a:solidFill>
              </a:rPr>
              <a:t>de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110" dirty="0">
                <a:solidFill>
                  <a:srgbClr val="0F1B34"/>
                </a:solidFill>
              </a:rPr>
              <a:t>aquisição</a:t>
            </a:r>
            <a:r>
              <a:rPr sz="2850" spc="-175" dirty="0">
                <a:solidFill>
                  <a:srgbClr val="0F1B34"/>
                </a:solidFill>
              </a:rPr>
              <a:t> </a:t>
            </a:r>
            <a:r>
              <a:rPr sz="2850" spc="-105" dirty="0">
                <a:solidFill>
                  <a:srgbClr val="0F1B34"/>
                </a:solidFill>
              </a:rPr>
              <a:t>de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100" dirty="0">
                <a:solidFill>
                  <a:srgbClr val="0F1B34"/>
                </a:solidFill>
              </a:rPr>
              <a:t>veículos,</a:t>
            </a:r>
            <a:r>
              <a:rPr sz="2850" spc="-175" dirty="0">
                <a:solidFill>
                  <a:srgbClr val="0F1B34"/>
                </a:solidFill>
              </a:rPr>
              <a:t> </a:t>
            </a:r>
            <a:r>
              <a:rPr sz="2850" spc="-10" dirty="0">
                <a:solidFill>
                  <a:srgbClr val="0F1B34"/>
                </a:solidFill>
              </a:rPr>
              <a:t>máquinas, </a:t>
            </a:r>
            <a:r>
              <a:rPr sz="2850" spc="-65" dirty="0">
                <a:solidFill>
                  <a:srgbClr val="0F1B34"/>
                </a:solidFill>
              </a:rPr>
              <a:t>equipamentos,</a:t>
            </a:r>
            <a:r>
              <a:rPr sz="2850" spc="-185" dirty="0">
                <a:solidFill>
                  <a:srgbClr val="0F1B34"/>
                </a:solidFill>
              </a:rPr>
              <a:t> </a:t>
            </a:r>
            <a:r>
              <a:rPr sz="2850" spc="-85" dirty="0">
                <a:solidFill>
                  <a:srgbClr val="0F1B34"/>
                </a:solidFill>
              </a:rPr>
              <a:t>escrituras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140" dirty="0">
                <a:solidFill>
                  <a:srgbClr val="0F1B34"/>
                </a:solidFill>
              </a:rPr>
              <a:t>e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75" dirty="0">
                <a:solidFill>
                  <a:srgbClr val="0F1B34"/>
                </a:solidFill>
              </a:rPr>
              <a:t>contratos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105" dirty="0">
                <a:solidFill>
                  <a:srgbClr val="0F1B34"/>
                </a:solidFill>
              </a:rPr>
              <a:t>de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90" dirty="0">
                <a:solidFill>
                  <a:srgbClr val="0F1B34"/>
                </a:solidFill>
              </a:rPr>
              <a:t>compra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140" dirty="0">
                <a:solidFill>
                  <a:srgbClr val="0F1B34"/>
                </a:solidFill>
              </a:rPr>
              <a:t>e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60" dirty="0">
                <a:solidFill>
                  <a:srgbClr val="0F1B34"/>
                </a:solidFill>
              </a:rPr>
              <a:t>venda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105" dirty="0">
                <a:solidFill>
                  <a:srgbClr val="0F1B34"/>
                </a:solidFill>
              </a:rPr>
              <a:t>de</a:t>
            </a:r>
            <a:r>
              <a:rPr sz="2850" spc="-185" dirty="0">
                <a:solidFill>
                  <a:srgbClr val="0F1B34"/>
                </a:solidFill>
              </a:rPr>
              <a:t> </a:t>
            </a:r>
            <a:r>
              <a:rPr sz="2850" spc="-70" dirty="0">
                <a:solidFill>
                  <a:srgbClr val="0F1B34"/>
                </a:solidFill>
              </a:rPr>
              <a:t>imóveis,</a:t>
            </a:r>
            <a:r>
              <a:rPr sz="2850" spc="-180" dirty="0">
                <a:solidFill>
                  <a:srgbClr val="0F1B34"/>
                </a:solidFill>
              </a:rPr>
              <a:t> </a:t>
            </a:r>
            <a:r>
              <a:rPr sz="2850" spc="-20" dirty="0">
                <a:solidFill>
                  <a:srgbClr val="0F1B34"/>
                </a:solidFill>
              </a:rPr>
              <a:t>etc.;</a:t>
            </a:r>
            <a:endParaRPr sz="2850"/>
          </a:p>
        </p:txBody>
      </p:sp>
      <p:sp>
        <p:nvSpPr>
          <p:cNvPr id="7" name="object 7"/>
          <p:cNvSpPr txBox="1"/>
          <p:nvPr/>
        </p:nvSpPr>
        <p:spPr>
          <a:xfrm>
            <a:off x="2000589" y="6091548"/>
            <a:ext cx="14811375" cy="1035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10510" marR="5080" indent="-2798445">
              <a:lnSpc>
                <a:spcPct val="116199"/>
              </a:lnSpc>
              <a:spcBef>
                <a:spcPts val="95"/>
              </a:spcBef>
            </a:pPr>
            <a:r>
              <a:rPr sz="2850" spc="-65" dirty="0">
                <a:solidFill>
                  <a:srgbClr val="0F1B34"/>
                </a:solidFill>
                <a:latin typeface="Arial Black"/>
                <a:cs typeface="Arial Black"/>
              </a:rPr>
              <a:t>Financiamentos/empréstimos</a:t>
            </a:r>
            <a:r>
              <a:rPr sz="28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30" dirty="0">
                <a:solidFill>
                  <a:srgbClr val="0F1B34"/>
                </a:solidFill>
                <a:latin typeface="Arial Black"/>
                <a:cs typeface="Arial Black"/>
              </a:rPr>
              <a:t>ou</a:t>
            </a:r>
            <a:r>
              <a:rPr sz="28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105" dirty="0">
                <a:solidFill>
                  <a:srgbClr val="0F1B34"/>
                </a:solidFill>
                <a:latin typeface="Arial Black"/>
                <a:cs typeface="Arial Black"/>
              </a:rPr>
              <a:t>seguros</a:t>
            </a:r>
            <a:r>
              <a:rPr sz="28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65" dirty="0">
                <a:solidFill>
                  <a:srgbClr val="0F1B34"/>
                </a:solidFill>
                <a:latin typeface="Arial Black"/>
                <a:cs typeface="Arial Black"/>
              </a:rPr>
              <a:t>que</a:t>
            </a:r>
            <a:r>
              <a:rPr sz="28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120" dirty="0">
                <a:solidFill>
                  <a:srgbClr val="0F1B34"/>
                </a:solidFill>
                <a:latin typeface="Arial Black"/>
                <a:cs typeface="Arial Black"/>
              </a:rPr>
              <a:t>a</a:t>
            </a:r>
            <a:r>
              <a:rPr sz="28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85" dirty="0">
                <a:solidFill>
                  <a:srgbClr val="0F1B34"/>
                </a:solidFill>
                <a:latin typeface="Arial Black"/>
                <a:cs typeface="Arial Black"/>
              </a:rPr>
              <a:t>empresa</a:t>
            </a:r>
            <a:r>
              <a:rPr sz="28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45" dirty="0">
                <a:solidFill>
                  <a:srgbClr val="0F1B34"/>
                </a:solidFill>
                <a:latin typeface="Arial Black"/>
                <a:cs typeface="Arial Black"/>
              </a:rPr>
              <a:t>venha</a:t>
            </a:r>
            <a:r>
              <a:rPr sz="28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120" dirty="0">
                <a:solidFill>
                  <a:srgbClr val="0F1B34"/>
                </a:solidFill>
                <a:latin typeface="Arial Black"/>
                <a:cs typeface="Arial Black"/>
              </a:rPr>
              <a:t>a</a:t>
            </a:r>
            <a:r>
              <a:rPr sz="28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45" dirty="0">
                <a:solidFill>
                  <a:srgbClr val="0F1B34"/>
                </a:solidFill>
                <a:latin typeface="Arial Black"/>
                <a:cs typeface="Arial Black"/>
              </a:rPr>
              <a:t>contrair</a:t>
            </a:r>
            <a:r>
              <a:rPr sz="2850" spc="-17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25" dirty="0">
                <a:solidFill>
                  <a:srgbClr val="0F1B34"/>
                </a:solidFill>
                <a:latin typeface="Arial Black"/>
                <a:cs typeface="Arial Black"/>
              </a:rPr>
              <a:t>com </a:t>
            </a:r>
            <a:r>
              <a:rPr sz="2850" spc="-70" dirty="0">
                <a:solidFill>
                  <a:srgbClr val="0F1B34"/>
                </a:solidFill>
                <a:latin typeface="Arial Black"/>
                <a:cs typeface="Arial Black"/>
              </a:rPr>
              <a:t>alguma</a:t>
            </a:r>
            <a:r>
              <a:rPr sz="28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65" dirty="0">
                <a:solidFill>
                  <a:srgbClr val="0F1B34"/>
                </a:solidFill>
                <a:latin typeface="Arial Black"/>
                <a:cs typeface="Arial Black"/>
              </a:rPr>
              <a:t>instituição,</a:t>
            </a:r>
            <a:r>
              <a:rPr sz="28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70" dirty="0">
                <a:solidFill>
                  <a:srgbClr val="0F1B34"/>
                </a:solidFill>
                <a:latin typeface="Arial Black"/>
                <a:cs typeface="Arial Black"/>
              </a:rPr>
              <a:t>bem</a:t>
            </a:r>
            <a:r>
              <a:rPr sz="28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130" dirty="0">
                <a:solidFill>
                  <a:srgbClr val="0F1B34"/>
                </a:solidFill>
                <a:latin typeface="Arial Black"/>
                <a:cs typeface="Arial Black"/>
              </a:rPr>
              <a:t>como</a:t>
            </a:r>
            <a:r>
              <a:rPr sz="28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140" dirty="0">
                <a:solidFill>
                  <a:srgbClr val="0F1B34"/>
                </a:solidFill>
                <a:latin typeface="Arial Black"/>
                <a:cs typeface="Arial Black"/>
              </a:rPr>
              <a:t>seus</a:t>
            </a:r>
            <a:r>
              <a:rPr sz="285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50" spc="-10" dirty="0">
                <a:solidFill>
                  <a:srgbClr val="0F1B34"/>
                </a:solidFill>
                <a:latin typeface="Arial Black"/>
                <a:cs typeface="Arial Black"/>
              </a:rPr>
              <a:t>pagamentos.</a:t>
            </a:r>
            <a:endParaRPr sz="2850">
              <a:latin typeface="Arial Black"/>
              <a:cs typeface="Arial Black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4324" y="6186778"/>
            <a:ext cx="885824" cy="80009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920635" y="7201037"/>
            <a:ext cx="1367363" cy="289546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371455" cy="10287000"/>
            <a:chOff x="0" y="0"/>
            <a:chExt cx="10371455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2803777"/>
              <a:ext cx="2511425" cy="5416550"/>
            </a:xfrm>
            <a:custGeom>
              <a:avLst/>
              <a:gdLst/>
              <a:ahLst/>
              <a:cxnLst/>
              <a:rect l="l" t="t" r="r" b="b"/>
              <a:pathLst>
                <a:path w="2511425" h="5416550">
                  <a:moveTo>
                    <a:pt x="1901407" y="5416441"/>
                  </a:moveTo>
                  <a:lnTo>
                    <a:pt x="0" y="5416441"/>
                  </a:lnTo>
                  <a:lnTo>
                    <a:pt x="0" y="0"/>
                  </a:lnTo>
                  <a:lnTo>
                    <a:pt x="736572" y="1275290"/>
                  </a:lnTo>
                  <a:lnTo>
                    <a:pt x="739156" y="1275290"/>
                  </a:lnTo>
                  <a:lnTo>
                    <a:pt x="1393805" y="2413012"/>
                  </a:lnTo>
                  <a:lnTo>
                    <a:pt x="1393289" y="2413270"/>
                  </a:lnTo>
                  <a:lnTo>
                    <a:pt x="2511411" y="4357707"/>
                  </a:lnTo>
                  <a:lnTo>
                    <a:pt x="1901407" y="5416441"/>
                  </a:lnTo>
                  <a:close/>
                </a:path>
              </a:pathLst>
            </a:custGeom>
            <a:solidFill>
              <a:srgbClr val="04F6F6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621520" cy="8220709"/>
            </a:xfrm>
            <a:custGeom>
              <a:avLst/>
              <a:gdLst/>
              <a:ahLst/>
              <a:cxnLst/>
              <a:rect l="l" t="t" r="r" b="b"/>
              <a:pathLst>
                <a:path w="9621520" h="8220709">
                  <a:moveTo>
                    <a:pt x="9008783" y="8220219"/>
                  </a:moveTo>
                  <a:lnTo>
                    <a:pt x="3123816" y="8220219"/>
                  </a:lnTo>
                  <a:lnTo>
                    <a:pt x="2511411" y="7161485"/>
                  </a:lnTo>
                  <a:lnTo>
                    <a:pt x="2516836" y="7152441"/>
                  </a:lnTo>
                  <a:lnTo>
                    <a:pt x="740190" y="4079067"/>
                  </a:lnTo>
                  <a:lnTo>
                    <a:pt x="739156" y="4079067"/>
                  </a:lnTo>
                  <a:lnTo>
                    <a:pt x="0" y="2801204"/>
                  </a:lnTo>
                  <a:lnTo>
                    <a:pt x="0" y="0"/>
                  </a:lnTo>
                  <a:lnTo>
                    <a:pt x="5498626" y="0"/>
                  </a:lnTo>
                  <a:lnTo>
                    <a:pt x="8417464" y="5064593"/>
                  </a:lnTo>
                  <a:lnTo>
                    <a:pt x="8412555" y="5067436"/>
                  </a:lnTo>
                  <a:lnTo>
                    <a:pt x="9621098" y="7161487"/>
                  </a:lnTo>
                  <a:lnTo>
                    <a:pt x="9008783" y="8220219"/>
                  </a:lnTo>
                  <a:close/>
                </a:path>
              </a:pathLst>
            </a:custGeom>
            <a:solidFill>
              <a:srgbClr val="4DC738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6689" y="1870850"/>
              <a:ext cx="7160088" cy="620031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8061639"/>
              <a:ext cx="10371455" cy="2225675"/>
            </a:xfrm>
            <a:custGeom>
              <a:avLst/>
              <a:gdLst/>
              <a:ahLst/>
              <a:cxnLst/>
              <a:rect l="l" t="t" r="r" b="b"/>
              <a:pathLst>
                <a:path w="10371455" h="2225675">
                  <a:moveTo>
                    <a:pt x="10371176" y="2225359"/>
                  </a:moveTo>
                  <a:lnTo>
                    <a:pt x="0" y="2225359"/>
                  </a:lnTo>
                  <a:lnTo>
                    <a:pt x="0" y="0"/>
                  </a:lnTo>
                  <a:lnTo>
                    <a:pt x="9081402" y="0"/>
                  </a:lnTo>
                  <a:lnTo>
                    <a:pt x="10371176" y="2225359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424061" y="9153900"/>
            <a:ext cx="2476499" cy="790574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10440348" y="1243229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0348" y="2463902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0348" y="3683927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440348" y="4782579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440348" y="6012126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449873" y="7241675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016000" y="8517783"/>
            <a:ext cx="4399915" cy="1312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365"/>
              </a:lnSpc>
              <a:spcBef>
                <a:spcPts val="100"/>
              </a:spcBef>
            </a:pPr>
            <a:r>
              <a:rPr sz="4500" b="1" spc="50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r>
              <a:rPr sz="4500" b="1" spc="-2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4500" b="1" spc="-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4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50" dirty="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ts val="4765"/>
              </a:lnSpc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VERÔNICA</a:t>
            </a:r>
            <a:r>
              <a:rPr sz="4000" spc="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JUSTINO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218564" y="1067515"/>
            <a:ext cx="6095365" cy="7131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105" dirty="0">
                <a:solidFill>
                  <a:srgbClr val="FFFFFF"/>
                </a:solidFill>
                <a:latin typeface="Trebuchet MS"/>
                <a:cs typeface="Trebuchet MS"/>
              </a:rPr>
              <a:t>Pró-</a:t>
            </a:r>
            <a:r>
              <a:rPr sz="4000" spc="45" dirty="0">
                <a:solidFill>
                  <a:srgbClr val="FFFFFF"/>
                </a:solidFill>
                <a:latin typeface="Trebuchet MS"/>
                <a:cs typeface="Trebuchet MS"/>
              </a:rPr>
              <a:t>labore</a:t>
            </a:r>
            <a:endParaRPr sz="4000">
              <a:latin typeface="Trebuchet MS"/>
              <a:cs typeface="Trebuchet MS"/>
            </a:endParaRPr>
          </a:p>
          <a:p>
            <a:pPr marL="12700" marR="1303020">
              <a:lnSpc>
                <a:spcPts val="9300"/>
              </a:lnSpc>
              <a:spcBef>
                <a:spcPts val="1060"/>
              </a:spcBef>
            </a:pPr>
            <a:r>
              <a:rPr sz="4000" spc="80" dirty="0">
                <a:solidFill>
                  <a:srgbClr val="FFFFFF"/>
                </a:solidFill>
                <a:latin typeface="Trebuchet MS"/>
                <a:cs typeface="Trebuchet MS"/>
              </a:rPr>
              <a:t>Admissão/Rescisão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Folha</a:t>
            </a:r>
            <a:r>
              <a:rPr sz="40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40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55" dirty="0">
                <a:solidFill>
                  <a:srgbClr val="FFFFFF"/>
                </a:solidFill>
                <a:latin typeface="Trebuchet MS"/>
                <a:cs typeface="Trebuchet MS"/>
              </a:rPr>
              <a:t>doméstico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Afastamentos/férias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E-</a:t>
            </a:r>
            <a:r>
              <a:rPr sz="40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SOCIAL</a:t>
            </a:r>
            <a:endParaRPr sz="4000">
              <a:latin typeface="Trebuchet MS"/>
              <a:cs typeface="Trebuchet MS"/>
            </a:endParaRPr>
          </a:p>
          <a:p>
            <a:pPr marL="12700" marR="5080">
              <a:lnSpc>
                <a:spcPts val="4650"/>
              </a:lnSpc>
              <a:spcBef>
                <a:spcPts val="3690"/>
              </a:spcBef>
            </a:pPr>
            <a:r>
              <a:rPr sz="4000" spc="55" dirty="0">
                <a:solidFill>
                  <a:srgbClr val="FFFFFF"/>
                </a:solidFill>
                <a:latin typeface="Trebuchet MS"/>
                <a:cs typeface="Trebuchet MS"/>
              </a:rPr>
              <a:t>Consultoria</a:t>
            </a:r>
            <a:r>
              <a:rPr sz="40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em</a:t>
            </a:r>
            <a:r>
              <a:rPr sz="40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40" dirty="0">
                <a:solidFill>
                  <a:srgbClr val="FFFFFF"/>
                </a:solidFill>
                <a:latin typeface="Trebuchet MS"/>
                <a:cs typeface="Trebuchet MS"/>
              </a:rPr>
              <a:t>Legislação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Trabalhista</a:t>
            </a:r>
            <a:endParaRPr sz="4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266516" y="155743"/>
            <a:ext cx="1021481" cy="2559881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266043"/>
            <a:ext cx="8895080" cy="2030730"/>
            <a:chOff x="0" y="266043"/>
            <a:chExt cx="8895080" cy="2030730"/>
          </a:xfrm>
        </p:grpSpPr>
        <p:sp>
          <p:nvSpPr>
            <p:cNvPr id="4" name="object 4"/>
            <p:cNvSpPr/>
            <p:nvPr/>
          </p:nvSpPr>
          <p:spPr>
            <a:xfrm>
              <a:off x="0" y="266043"/>
              <a:ext cx="8895080" cy="2030730"/>
            </a:xfrm>
            <a:custGeom>
              <a:avLst/>
              <a:gdLst/>
              <a:ahLst/>
              <a:cxnLst/>
              <a:rect l="l" t="t" r="r" b="b"/>
              <a:pathLst>
                <a:path w="8895080" h="2030730">
                  <a:moveTo>
                    <a:pt x="8894639" y="2030318"/>
                  </a:moveTo>
                  <a:lnTo>
                    <a:pt x="0" y="2030318"/>
                  </a:lnTo>
                  <a:lnTo>
                    <a:pt x="0" y="0"/>
                  </a:lnTo>
                  <a:lnTo>
                    <a:pt x="7717909" y="0"/>
                  </a:lnTo>
                  <a:lnTo>
                    <a:pt x="8894639" y="2030318"/>
                  </a:lnTo>
                  <a:close/>
                </a:path>
              </a:pathLst>
            </a:custGeom>
            <a:solidFill>
              <a:srgbClr val="4DC738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8495" y="423672"/>
              <a:ext cx="7586471" cy="1639823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6719" y="2740151"/>
            <a:ext cx="2499359" cy="832103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152399" y="3541776"/>
            <a:ext cx="16154400" cy="487680"/>
            <a:chOff x="152399" y="3541776"/>
            <a:chExt cx="16154400" cy="487680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8124" y="3694223"/>
              <a:ext cx="104775" cy="10477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2399" y="3541776"/>
              <a:ext cx="16154399" cy="487679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26719" y="4559807"/>
            <a:ext cx="5843015" cy="79247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74141" y="5464873"/>
            <a:ext cx="104775" cy="104774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540345" y="5309965"/>
            <a:ext cx="15825469" cy="3905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Todos</a:t>
            </a:r>
            <a:r>
              <a:rPr sz="24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os</a:t>
            </a:r>
            <a:r>
              <a:rPr sz="24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sócios</a:t>
            </a:r>
            <a:r>
              <a:rPr sz="24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desde</a:t>
            </a:r>
            <a:r>
              <a:rPr sz="24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80" dirty="0">
                <a:solidFill>
                  <a:srgbClr val="FFFFFF"/>
                </a:solidFill>
                <a:latin typeface="Arial MT"/>
                <a:cs typeface="Arial MT"/>
              </a:rPr>
              <a:t>que</a:t>
            </a:r>
            <a:r>
              <a:rPr sz="24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50" dirty="0">
                <a:solidFill>
                  <a:srgbClr val="FFFFFF"/>
                </a:solidFill>
                <a:latin typeface="Arial MT"/>
                <a:cs typeface="Arial MT"/>
              </a:rPr>
              <a:t>estejam</a:t>
            </a:r>
            <a:r>
              <a:rPr sz="24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60" dirty="0">
                <a:solidFill>
                  <a:srgbClr val="FFFFFF"/>
                </a:solidFill>
                <a:latin typeface="Arial MT"/>
                <a:cs typeface="Arial MT"/>
              </a:rPr>
              <a:t>identificados</a:t>
            </a:r>
            <a:r>
              <a:rPr sz="24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85" dirty="0">
                <a:solidFill>
                  <a:srgbClr val="FFFFFF"/>
                </a:solidFill>
                <a:latin typeface="Arial MT"/>
                <a:cs typeface="Arial MT"/>
              </a:rPr>
              <a:t>como</a:t>
            </a:r>
            <a:r>
              <a:rPr sz="2400" spc="-10" dirty="0">
                <a:solidFill>
                  <a:srgbClr val="FFFFFF"/>
                </a:solidFill>
                <a:latin typeface="Arial MT"/>
                <a:cs typeface="Arial MT"/>
              </a:rPr>
              <a:t> sócio(s) </a:t>
            </a:r>
            <a:r>
              <a:rPr sz="2400" spc="60" dirty="0">
                <a:solidFill>
                  <a:srgbClr val="FFFFFF"/>
                </a:solidFill>
                <a:latin typeface="Arial MT"/>
                <a:cs typeface="Arial MT"/>
              </a:rPr>
              <a:t>adminitrador(es)</a:t>
            </a:r>
            <a:r>
              <a:rPr sz="24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114" dirty="0">
                <a:solidFill>
                  <a:srgbClr val="FFFFFF"/>
                </a:solidFill>
                <a:latin typeface="Arial MT"/>
                <a:cs typeface="Arial MT"/>
              </a:rPr>
              <a:t>no</a:t>
            </a:r>
            <a:r>
              <a:rPr sz="24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95" dirty="0">
                <a:solidFill>
                  <a:srgbClr val="FFFFFF"/>
                </a:solidFill>
                <a:latin typeface="Arial MT"/>
                <a:cs typeface="Arial MT"/>
              </a:rPr>
              <a:t>contrato</a:t>
            </a:r>
            <a:r>
              <a:rPr sz="24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social</a:t>
            </a:r>
            <a:r>
              <a:rPr sz="24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50" dirty="0">
                <a:solidFill>
                  <a:srgbClr val="FFFFFF"/>
                </a:solidFill>
                <a:latin typeface="Arial MT"/>
                <a:cs typeface="Arial MT"/>
              </a:rPr>
              <a:t>da</a:t>
            </a:r>
            <a:r>
              <a:rPr sz="24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35" dirty="0">
                <a:solidFill>
                  <a:srgbClr val="FFFFFF"/>
                </a:solidFill>
                <a:latin typeface="Arial MT"/>
                <a:cs typeface="Arial MT"/>
              </a:rPr>
              <a:t>empresa.</a:t>
            </a:r>
            <a:endParaRPr sz="2400">
              <a:latin typeface="Arial MT"/>
              <a:cs typeface="Arial MT"/>
            </a:endParaRPr>
          </a:p>
        </p:txBody>
      </p:sp>
      <p:pic>
        <p:nvPicPr>
          <p:cNvPr id="13" name="object 1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08431" y="6199631"/>
            <a:ext cx="2029967" cy="707135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74141" y="7144104"/>
            <a:ext cx="104775" cy="104774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540345" y="6989195"/>
            <a:ext cx="13319125" cy="3905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400" spc="-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60" dirty="0">
                <a:solidFill>
                  <a:srgbClr val="FFFFFF"/>
                </a:solidFill>
                <a:latin typeface="Arial MT"/>
                <a:cs typeface="Arial MT"/>
              </a:rPr>
              <a:t>valor</a:t>
            </a:r>
            <a:r>
              <a:rPr sz="24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105" dirty="0">
                <a:solidFill>
                  <a:srgbClr val="FFFFFF"/>
                </a:solidFill>
                <a:latin typeface="Arial MT"/>
                <a:cs typeface="Arial MT"/>
              </a:rPr>
              <a:t>mínimo</a:t>
            </a:r>
            <a:r>
              <a:rPr sz="24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55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4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80" dirty="0">
                <a:solidFill>
                  <a:srgbClr val="FFFFFF"/>
                </a:solidFill>
                <a:latin typeface="Arial MT"/>
                <a:cs typeface="Arial MT"/>
              </a:rPr>
              <a:t>retirada</a:t>
            </a:r>
            <a:r>
              <a:rPr sz="24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é</a:t>
            </a:r>
            <a:r>
              <a:rPr sz="2400" spc="-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55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4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170" dirty="0">
                <a:solidFill>
                  <a:srgbClr val="FFFFFF"/>
                </a:solidFill>
                <a:latin typeface="Arial MT"/>
                <a:cs typeface="Arial MT"/>
              </a:rPr>
              <a:t>um</a:t>
            </a:r>
            <a:r>
              <a:rPr sz="24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salário</a:t>
            </a:r>
            <a:r>
              <a:rPr sz="24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105" dirty="0">
                <a:solidFill>
                  <a:srgbClr val="FFFFFF"/>
                </a:solidFill>
                <a:latin typeface="Arial MT"/>
                <a:cs typeface="Arial MT"/>
              </a:rPr>
              <a:t>mínimo</a:t>
            </a:r>
            <a:r>
              <a:rPr sz="24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-40" dirty="0">
                <a:solidFill>
                  <a:srgbClr val="FFFFFF"/>
                </a:solidFill>
                <a:latin typeface="Arial MT"/>
                <a:cs typeface="Arial MT"/>
              </a:rPr>
              <a:t>(R$1.320,00),</a:t>
            </a:r>
            <a:r>
              <a:rPr sz="24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70" dirty="0">
                <a:solidFill>
                  <a:srgbClr val="FFFFFF"/>
                </a:solidFill>
                <a:latin typeface="Arial MT"/>
                <a:cs typeface="Arial MT"/>
              </a:rPr>
              <a:t>não</a:t>
            </a:r>
            <a:r>
              <a:rPr sz="24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70" dirty="0">
                <a:solidFill>
                  <a:srgbClr val="FFFFFF"/>
                </a:solidFill>
                <a:latin typeface="Arial MT"/>
                <a:cs typeface="Arial MT"/>
              </a:rPr>
              <a:t>possuindo</a:t>
            </a:r>
            <a:r>
              <a:rPr sz="24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105" dirty="0">
                <a:solidFill>
                  <a:srgbClr val="FFFFFF"/>
                </a:solidFill>
                <a:latin typeface="Arial MT"/>
                <a:cs typeface="Arial MT"/>
              </a:rPr>
              <a:t>teto</a:t>
            </a:r>
            <a:r>
              <a:rPr sz="24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70" dirty="0">
                <a:solidFill>
                  <a:srgbClr val="FFFFFF"/>
                </a:solidFill>
                <a:latin typeface="Arial MT"/>
                <a:cs typeface="Arial MT"/>
              </a:rPr>
              <a:t>máximo.</a:t>
            </a:r>
            <a:endParaRPr sz="2400">
              <a:latin typeface="Arial MT"/>
              <a:cs typeface="Arial MT"/>
            </a:endParaRPr>
          </a:p>
        </p:txBody>
      </p:sp>
      <p:pic>
        <p:nvPicPr>
          <p:cNvPr id="16" name="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45007" y="7930895"/>
            <a:ext cx="1383791" cy="707135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74141" y="8903594"/>
            <a:ext cx="104775" cy="104774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5424061" y="9153902"/>
            <a:ext cx="2476499" cy="790574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521242" y="8748686"/>
            <a:ext cx="5168265" cy="8959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1750">
              <a:lnSpc>
                <a:spcPct val="100000"/>
              </a:lnSpc>
              <a:spcBef>
                <a:spcPts val="95"/>
              </a:spcBef>
            </a:pPr>
            <a:r>
              <a:rPr sz="2400" spc="-10" dirty="0">
                <a:solidFill>
                  <a:srgbClr val="FFFFFF"/>
                </a:solidFill>
                <a:latin typeface="Arial MT"/>
                <a:cs typeface="Arial MT"/>
              </a:rPr>
              <a:t>11%</a:t>
            </a:r>
            <a:r>
              <a:rPr sz="2400" spc="-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60" dirty="0">
                <a:solidFill>
                  <a:srgbClr val="FFFFFF"/>
                </a:solidFill>
                <a:latin typeface="Arial MT"/>
                <a:cs typeface="Arial MT"/>
              </a:rPr>
              <a:t>sobre</a:t>
            </a:r>
            <a:r>
              <a:rPr sz="2400" spc="-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105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400" spc="-5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60" dirty="0">
                <a:solidFill>
                  <a:srgbClr val="FFFFFF"/>
                </a:solidFill>
                <a:latin typeface="Arial MT"/>
                <a:cs typeface="Arial MT"/>
              </a:rPr>
              <a:t>valor</a:t>
            </a:r>
            <a:r>
              <a:rPr sz="2400" spc="-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135" dirty="0">
                <a:solidFill>
                  <a:srgbClr val="FFFFFF"/>
                </a:solidFill>
                <a:latin typeface="Arial MT"/>
                <a:cs typeface="Arial MT"/>
              </a:rPr>
              <a:t>bruto</a:t>
            </a:r>
            <a:r>
              <a:rPr sz="2400" spc="-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50" dirty="0">
                <a:solidFill>
                  <a:srgbClr val="FFFFFF"/>
                </a:solidFill>
                <a:latin typeface="Arial MT"/>
                <a:cs typeface="Arial MT"/>
              </a:rPr>
              <a:t>da</a:t>
            </a:r>
            <a:r>
              <a:rPr sz="2400" spc="-5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spc="55" dirty="0">
                <a:solidFill>
                  <a:srgbClr val="FFFFFF"/>
                </a:solidFill>
                <a:latin typeface="Arial MT"/>
                <a:cs typeface="Arial MT"/>
              </a:rPr>
              <a:t>retirada.</a:t>
            </a:r>
            <a:endParaRPr sz="24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580"/>
              </a:spcBef>
            </a:pPr>
            <a:r>
              <a:rPr sz="2000" spc="315" dirty="0">
                <a:solidFill>
                  <a:srgbClr val="FFFFFF"/>
                </a:solidFill>
                <a:latin typeface="Arial MT"/>
                <a:cs typeface="Arial MT"/>
              </a:rPr>
              <a:t>**</a:t>
            </a:r>
            <a:r>
              <a:rPr sz="200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200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spc="95" dirty="0">
                <a:solidFill>
                  <a:srgbClr val="FFFFFF"/>
                </a:solidFill>
                <a:latin typeface="Arial MT"/>
                <a:cs typeface="Arial MT"/>
              </a:rPr>
              <a:t>partir</a:t>
            </a:r>
            <a:r>
              <a:rPr sz="2000" spc="-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00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spc="-20" dirty="0">
                <a:solidFill>
                  <a:srgbClr val="FFFFFF"/>
                </a:solidFill>
                <a:latin typeface="Arial MT"/>
                <a:cs typeface="Arial MT"/>
              </a:rPr>
              <a:t>R$2.374,00</a:t>
            </a:r>
            <a:r>
              <a:rPr sz="2000" spc="-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spc="55" dirty="0">
                <a:solidFill>
                  <a:srgbClr val="FFFFFF"/>
                </a:solidFill>
                <a:latin typeface="Arial MT"/>
                <a:cs typeface="Arial MT"/>
              </a:rPr>
              <a:t>incidirá</a:t>
            </a:r>
            <a:r>
              <a:rPr sz="200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000" spc="-20" dirty="0">
                <a:solidFill>
                  <a:srgbClr val="FFFFFF"/>
                </a:solidFill>
                <a:latin typeface="Arial MT"/>
                <a:cs typeface="Arial MT"/>
              </a:rPr>
              <a:t>IRRF</a:t>
            </a:r>
            <a:endParaRPr sz="20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4DC73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266516" y="155744"/>
            <a:ext cx="1021481" cy="255988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6719" y="2740151"/>
            <a:ext cx="6318503" cy="746759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688847" y="3575303"/>
            <a:ext cx="14892655" cy="993775"/>
            <a:chOff x="688847" y="3575303"/>
            <a:chExt cx="14892655" cy="99377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6048" y="3748763"/>
              <a:ext cx="114300" cy="11429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8847" y="3575303"/>
              <a:ext cx="14892527" cy="993647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41959" y="5748527"/>
            <a:ext cx="7955279" cy="74675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96048" y="6810130"/>
            <a:ext cx="114300" cy="11429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96048" y="7267330"/>
            <a:ext cx="114300" cy="11429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96048" y="7724530"/>
            <a:ext cx="114300" cy="114299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96048" y="8181730"/>
            <a:ext cx="114300" cy="11429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96048" y="8638930"/>
            <a:ext cx="114300" cy="114299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688847" y="6638543"/>
            <a:ext cx="7004684" cy="2746375"/>
            <a:chOff x="688847" y="6638543"/>
            <a:chExt cx="7004684" cy="274637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6048" y="9096130"/>
              <a:ext cx="114300" cy="11429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88847" y="6638543"/>
              <a:ext cx="7004303" cy="2746247"/>
            </a:xfrm>
            <a:prstGeom prst="rect">
              <a:avLst/>
            </a:prstGeom>
          </p:spPr>
        </p:pic>
      </p:grpSp>
      <p:pic>
        <p:nvPicPr>
          <p:cNvPr id="17" name="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5424061" y="9153902"/>
            <a:ext cx="2476499" cy="790574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0" y="266045"/>
            <a:ext cx="8895080" cy="2030730"/>
            <a:chOff x="0" y="266045"/>
            <a:chExt cx="8895080" cy="2030730"/>
          </a:xfrm>
        </p:grpSpPr>
        <p:sp>
          <p:nvSpPr>
            <p:cNvPr id="19" name="object 19"/>
            <p:cNvSpPr/>
            <p:nvPr/>
          </p:nvSpPr>
          <p:spPr>
            <a:xfrm>
              <a:off x="0" y="266045"/>
              <a:ext cx="8895080" cy="2030730"/>
            </a:xfrm>
            <a:custGeom>
              <a:avLst/>
              <a:gdLst/>
              <a:ahLst/>
              <a:cxnLst/>
              <a:rect l="l" t="t" r="r" b="b"/>
              <a:pathLst>
                <a:path w="8895080" h="2030730">
                  <a:moveTo>
                    <a:pt x="8894639" y="2030318"/>
                  </a:moveTo>
                  <a:lnTo>
                    <a:pt x="0" y="2030318"/>
                  </a:lnTo>
                  <a:lnTo>
                    <a:pt x="0" y="0"/>
                  </a:lnTo>
                  <a:lnTo>
                    <a:pt x="7717908" y="0"/>
                  </a:lnTo>
                  <a:lnTo>
                    <a:pt x="8894639" y="2030318"/>
                  </a:lnTo>
                  <a:close/>
                </a:path>
              </a:pathLst>
            </a:custGeom>
            <a:solidFill>
              <a:srgbClr val="0F1B34">
                <a:alpha val="8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8495" y="423672"/>
              <a:ext cx="7586471" cy="163982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0F1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9147968" y="0"/>
            <a:ext cx="9140190" cy="10287000"/>
            <a:chOff x="9147968" y="0"/>
            <a:chExt cx="9140190" cy="10287000"/>
          </a:xfrm>
        </p:grpSpPr>
        <p:sp>
          <p:nvSpPr>
            <p:cNvPr id="4" name="object 4"/>
            <p:cNvSpPr/>
            <p:nvPr/>
          </p:nvSpPr>
          <p:spPr>
            <a:xfrm>
              <a:off x="9147968" y="858192"/>
              <a:ext cx="4135754" cy="3579495"/>
            </a:xfrm>
            <a:custGeom>
              <a:avLst/>
              <a:gdLst/>
              <a:ahLst/>
              <a:cxnLst/>
              <a:rect l="l" t="t" r="r" b="b"/>
              <a:pathLst>
                <a:path w="4135755" h="3579495">
                  <a:moveTo>
                    <a:pt x="3100844" y="3579416"/>
                  </a:moveTo>
                  <a:lnTo>
                    <a:pt x="1034967" y="3579416"/>
                  </a:lnTo>
                  <a:lnTo>
                    <a:pt x="0" y="1791585"/>
                  </a:lnTo>
                  <a:lnTo>
                    <a:pt x="1034967" y="0"/>
                  </a:lnTo>
                  <a:lnTo>
                    <a:pt x="3100844" y="0"/>
                  </a:lnTo>
                  <a:lnTo>
                    <a:pt x="4135660" y="1791585"/>
                  </a:lnTo>
                  <a:lnTo>
                    <a:pt x="3100844" y="3579416"/>
                  </a:lnTo>
                  <a:close/>
                </a:path>
              </a:pathLst>
            </a:custGeom>
            <a:solidFill>
              <a:srgbClr val="4DC738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751973" y="0"/>
              <a:ext cx="5663565" cy="4438015"/>
            </a:xfrm>
            <a:custGeom>
              <a:avLst/>
              <a:gdLst/>
              <a:ahLst/>
              <a:cxnLst/>
              <a:rect l="l" t="t" r="r" b="b"/>
              <a:pathLst>
                <a:path w="5663565" h="4438015">
                  <a:moveTo>
                    <a:pt x="4632499" y="4437608"/>
                  </a:moveTo>
                  <a:lnTo>
                    <a:pt x="2562715" y="4437608"/>
                  </a:lnTo>
                  <a:lnTo>
                    <a:pt x="877967" y="1519467"/>
                  </a:lnTo>
                  <a:lnTo>
                    <a:pt x="158261" y="273663"/>
                  </a:lnTo>
                  <a:lnTo>
                    <a:pt x="158412" y="273663"/>
                  </a:lnTo>
                  <a:lnTo>
                    <a:pt x="0" y="0"/>
                  </a:lnTo>
                  <a:lnTo>
                    <a:pt x="4134930" y="0"/>
                  </a:lnTo>
                  <a:lnTo>
                    <a:pt x="4630997" y="858192"/>
                  </a:lnTo>
                  <a:lnTo>
                    <a:pt x="4632499" y="858192"/>
                  </a:lnTo>
                  <a:lnTo>
                    <a:pt x="5013305" y="1519467"/>
                  </a:lnTo>
                  <a:lnTo>
                    <a:pt x="5013004" y="1519617"/>
                  </a:lnTo>
                  <a:lnTo>
                    <a:pt x="5663409" y="2649778"/>
                  </a:lnTo>
                  <a:lnTo>
                    <a:pt x="4632499" y="4437608"/>
                  </a:lnTo>
                  <a:close/>
                </a:path>
              </a:pathLst>
            </a:custGeom>
            <a:solidFill>
              <a:srgbClr val="1B2F57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887669" y="0"/>
              <a:ext cx="2400935" cy="4157345"/>
            </a:xfrm>
            <a:custGeom>
              <a:avLst/>
              <a:gdLst/>
              <a:ahLst/>
              <a:cxnLst/>
              <a:rect l="l" t="t" r="r" b="b"/>
              <a:pathLst>
                <a:path w="2400934" h="4157345">
                  <a:moveTo>
                    <a:pt x="2400328" y="4157157"/>
                  </a:moveTo>
                  <a:lnTo>
                    <a:pt x="1527713" y="2649778"/>
                  </a:lnTo>
                  <a:lnTo>
                    <a:pt x="1530869" y="2644521"/>
                  </a:lnTo>
                  <a:lnTo>
                    <a:pt x="497405" y="858192"/>
                  </a:lnTo>
                  <a:lnTo>
                    <a:pt x="496803" y="858192"/>
                  </a:lnTo>
                  <a:lnTo>
                    <a:pt x="0" y="0"/>
                  </a:lnTo>
                  <a:lnTo>
                    <a:pt x="2400328" y="0"/>
                  </a:lnTo>
                  <a:lnTo>
                    <a:pt x="2400328" y="4157157"/>
                  </a:lnTo>
                  <a:close/>
                </a:path>
              </a:pathLst>
            </a:custGeom>
            <a:solidFill>
              <a:srgbClr val="04F6F6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91521" y="2613212"/>
              <a:ext cx="7596478" cy="767378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0642537" y="2613212"/>
              <a:ext cx="7646034" cy="7673975"/>
            </a:xfrm>
            <a:custGeom>
              <a:avLst/>
              <a:gdLst/>
              <a:ahLst/>
              <a:cxnLst/>
              <a:rect l="l" t="t" r="r" b="b"/>
              <a:pathLst>
                <a:path w="7646034" h="7673975">
                  <a:moveTo>
                    <a:pt x="7645461" y="7673787"/>
                  </a:moveTo>
                  <a:lnTo>
                    <a:pt x="1832582" y="7673787"/>
                  </a:lnTo>
                  <a:lnTo>
                    <a:pt x="0" y="4529534"/>
                  </a:lnTo>
                  <a:lnTo>
                    <a:pt x="2639972" y="0"/>
                  </a:lnTo>
                  <a:lnTo>
                    <a:pt x="7645461" y="0"/>
                  </a:lnTo>
                  <a:lnTo>
                    <a:pt x="7645461" y="7673787"/>
                  </a:lnTo>
                  <a:close/>
                </a:path>
              </a:pathLst>
            </a:custGeom>
            <a:solidFill>
              <a:srgbClr val="0F1B34">
                <a:alpha val="41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9971" y="9258300"/>
            <a:ext cx="2476499" cy="790574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1077684" y="4841779"/>
            <a:ext cx="523875" cy="523875"/>
            <a:chOff x="1077684" y="4841779"/>
            <a:chExt cx="523875" cy="523875"/>
          </a:xfrm>
        </p:grpSpPr>
        <p:sp>
          <p:nvSpPr>
            <p:cNvPr id="11" name="object 11"/>
            <p:cNvSpPr/>
            <p:nvPr/>
          </p:nvSpPr>
          <p:spPr>
            <a:xfrm>
              <a:off x="1077684" y="484177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261937" y="523874"/>
                  </a:moveTo>
                  <a:lnTo>
                    <a:pt x="223503" y="521040"/>
                  </a:lnTo>
                  <a:lnTo>
                    <a:pt x="185901" y="512596"/>
                  </a:lnTo>
                  <a:lnTo>
                    <a:pt x="149944" y="498726"/>
                  </a:lnTo>
                  <a:lnTo>
                    <a:pt x="116412" y="479730"/>
                  </a:lnTo>
                  <a:lnTo>
                    <a:pt x="86030" y="456020"/>
                  </a:lnTo>
                  <a:lnTo>
                    <a:pt x="59457" y="428108"/>
                  </a:lnTo>
                  <a:lnTo>
                    <a:pt x="37266" y="396600"/>
                  </a:lnTo>
                  <a:lnTo>
                    <a:pt x="19938" y="362176"/>
                  </a:lnTo>
                  <a:lnTo>
                    <a:pt x="7849" y="325583"/>
                  </a:lnTo>
                  <a:lnTo>
                    <a:pt x="1261" y="287611"/>
                  </a:lnTo>
                  <a:lnTo>
                    <a:pt x="0" y="261937"/>
                  </a:lnTo>
                  <a:lnTo>
                    <a:pt x="78" y="255507"/>
                  </a:lnTo>
                  <a:lnTo>
                    <a:pt x="3855" y="217158"/>
                  </a:lnTo>
                  <a:lnTo>
                    <a:pt x="13220" y="179770"/>
                  </a:lnTo>
                  <a:lnTo>
                    <a:pt x="27967" y="144169"/>
                  </a:lnTo>
                  <a:lnTo>
                    <a:pt x="47782" y="111110"/>
                  </a:lnTo>
                  <a:lnTo>
                    <a:pt x="72228" y="81322"/>
                  </a:lnTo>
                  <a:lnTo>
                    <a:pt x="100786" y="55438"/>
                  </a:lnTo>
                  <a:lnTo>
                    <a:pt x="132827" y="34029"/>
                  </a:lnTo>
                  <a:lnTo>
                    <a:pt x="167669" y="17550"/>
                  </a:lnTo>
                  <a:lnTo>
                    <a:pt x="204544" y="6364"/>
                  </a:lnTo>
                  <a:lnTo>
                    <a:pt x="242670" y="709"/>
                  </a:lnTo>
                  <a:lnTo>
                    <a:pt x="261937" y="0"/>
                  </a:lnTo>
                  <a:lnTo>
                    <a:pt x="268367" y="78"/>
                  </a:lnTo>
                  <a:lnTo>
                    <a:pt x="306716" y="3855"/>
                  </a:lnTo>
                  <a:lnTo>
                    <a:pt x="344104" y="13220"/>
                  </a:lnTo>
                  <a:lnTo>
                    <a:pt x="379705" y="27967"/>
                  </a:lnTo>
                  <a:lnTo>
                    <a:pt x="412764" y="47782"/>
                  </a:lnTo>
                  <a:lnTo>
                    <a:pt x="442552" y="72228"/>
                  </a:lnTo>
                  <a:lnTo>
                    <a:pt x="468436" y="100786"/>
                  </a:lnTo>
                  <a:lnTo>
                    <a:pt x="489845" y="132827"/>
                  </a:lnTo>
                  <a:lnTo>
                    <a:pt x="506324" y="167669"/>
                  </a:lnTo>
                  <a:lnTo>
                    <a:pt x="517510" y="204544"/>
                  </a:lnTo>
                  <a:lnTo>
                    <a:pt x="523165" y="242670"/>
                  </a:lnTo>
                  <a:lnTo>
                    <a:pt x="523874" y="261937"/>
                  </a:lnTo>
                  <a:lnTo>
                    <a:pt x="523796" y="268367"/>
                  </a:lnTo>
                  <a:lnTo>
                    <a:pt x="520019" y="306716"/>
                  </a:lnTo>
                  <a:lnTo>
                    <a:pt x="510653" y="344104"/>
                  </a:lnTo>
                  <a:lnTo>
                    <a:pt x="495907" y="379705"/>
                  </a:lnTo>
                  <a:lnTo>
                    <a:pt x="476092" y="412764"/>
                  </a:lnTo>
                  <a:lnTo>
                    <a:pt x="451646" y="442552"/>
                  </a:lnTo>
                  <a:lnTo>
                    <a:pt x="423088" y="468436"/>
                  </a:lnTo>
                  <a:lnTo>
                    <a:pt x="391047" y="489845"/>
                  </a:lnTo>
                  <a:lnTo>
                    <a:pt x="356205" y="506324"/>
                  </a:lnTo>
                  <a:lnTo>
                    <a:pt x="319330" y="517510"/>
                  </a:lnTo>
                  <a:lnTo>
                    <a:pt x="281204" y="523165"/>
                  </a:lnTo>
                  <a:lnTo>
                    <a:pt x="261937" y="523874"/>
                  </a:lnTo>
                  <a:close/>
                </a:path>
              </a:pathLst>
            </a:custGeom>
            <a:solidFill>
              <a:srgbClr val="04F6F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31816" y="4954674"/>
              <a:ext cx="415925" cy="330200"/>
            </a:xfrm>
            <a:custGeom>
              <a:avLst/>
              <a:gdLst/>
              <a:ahLst/>
              <a:cxnLst/>
              <a:rect l="l" t="t" r="r" b="b"/>
              <a:pathLst>
                <a:path w="415925" h="330200">
                  <a:moveTo>
                    <a:pt x="142844" y="329674"/>
                  </a:moveTo>
                  <a:lnTo>
                    <a:pt x="0" y="186840"/>
                  </a:lnTo>
                  <a:lnTo>
                    <a:pt x="56913" y="129920"/>
                  </a:lnTo>
                  <a:lnTo>
                    <a:pt x="142844" y="215836"/>
                  </a:lnTo>
                  <a:lnTo>
                    <a:pt x="358660" y="0"/>
                  </a:lnTo>
                  <a:lnTo>
                    <a:pt x="415595" y="56908"/>
                  </a:lnTo>
                  <a:lnTo>
                    <a:pt x="142844" y="32967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739040" y="1324605"/>
            <a:ext cx="7324725" cy="2359025"/>
          </a:xfrm>
          <a:prstGeom prst="rect">
            <a:avLst/>
          </a:prstGeom>
        </p:spPr>
        <p:txBody>
          <a:bodyPr vert="horz" wrap="square" lIns="0" tIns="128905" rIns="0" bIns="0" rtlCol="0">
            <a:spAutoFit/>
          </a:bodyPr>
          <a:lstStyle/>
          <a:p>
            <a:pPr marL="12700" marR="5080">
              <a:lnSpc>
                <a:spcPts val="8780"/>
              </a:lnSpc>
              <a:spcBef>
                <a:spcPts val="1015"/>
              </a:spcBef>
            </a:pPr>
            <a:r>
              <a:rPr sz="8000" b="1" spc="-30" dirty="0">
                <a:solidFill>
                  <a:srgbClr val="FFFFFF"/>
                </a:solidFill>
                <a:latin typeface="Trebuchet MS"/>
                <a:cs typeface="Trebuchet MS"/>
              </a:rPr>
              <a:t>Neste</a:t>
            </a:r>
            <a:r>
              <a:rPr sz="8000" b="1" spc="-4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000" b="1" dirty="0">
                <a:solidFill>
                  <a:srgbClr val="FFFFFF"/>
                </a:solidFill>
                <a:latin typeface="Trebuchet MS"/>
                <a:cs typeface="Trebuchet MS"/>
              </a:rPr>
              <a:t>guia</a:t>
            </a:r>
            <a:r>
              <a:rPr sz="8000" b="1" spc="-459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000" b="1" spc="-80" dirty="0">
                <a:solidFill>
                  <a:srgbClr val="FFFFFF"/>
                </a:solidFill>
                <a:latin typeface="Trebuchet MS"/>
                <a:cs typeface="Trebuchet MS"/>
              </a:rPr>
              <a:t>você </a:t>
            </a:r>
            <a:r>
              <a:rPr sz="8000" b="1" spc="-30" dirty="0">
                <a:solidFill>
                  <a:srgbClr val="FFFFFF"/>
                </a:solidFill>
                <a:latin typeface="Trebuchet MS"/>
                <a:cs typeface="Trebuchet MS"/>
              </a:rPr>
              <a:t>conhecerá</a:t>
            </a:r>
            <a:endParaRPr sz="8000">
              <a:latin typeface="Trebuchet MS"/>
              <a:cs typeface="Trebuchet MS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077684" y="5785492"/>
            <a:ext cx="523875" cy="523875"/>
            <a:chOff x="1077684" y="5785492"/>
            <a:chExt cx="523875" cy="523875"/>
          </a:xfrm>
        </p:grpSpPr>
        <p:sp>
          <p:nvSpPr>
            <p:cNvPr id="15" name="object 15"/>
            <p:cNvSpPr/>
            <p:nvPr/>
          </p:nvSpPr>
          <p:spPr>
            <a:xfrm>
              <a:off x="1077684" y="5785492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261937" y="523874"/>
                  </a:moveTo>
                  <a:lnTo>
                    <a:pt x="223503" y="521040"/>
                  </a:lnTo>
                  <a:lnTo>
                    <a:pt x="185901" y="512596"/>
                  </a:lnTo>
                  <a:lnTo>
                    <a:pt x="149944" y="498726"/>
                  </a:lnTo>
                  <a:lnTo>
                    <a:pt x="116412" y="479730"/>
                  </a:lnTo>
                  <a:lnTo>
                    <a:pt x="86030" y="456020"/>
                  </a:lnTo>
                  <a:lnTo>
                    <a:pt x="59457" y="428108"/>
                  </a:lnTo>
                  <a:lnTo>
                    <a:pt x="37266" y="396600"/>
                  </a:lnTo>
                  <a:lnTo>
                    <a:pt x="19938" y="362176"/>
                  </a:lnTo>
                  <a:lnTo>
                    <a:pt x="7849" y="325583"/>
                  </a:lnTo>
                  <a:lnTo>
                    <a:pt x="1261" y="287611"/>
                  </a:lnTo>
                  <a:lnTo>
                    <a:pt x="0" y="261937"/>
                  </a:lnTo>
                  <a:lnTo>
                    <a:pt x="78" y="255507"/>
                  </a:lnTo>
                  <a:lnTo>
                    <a:pt x="3855" y="217158"/>
                  </a:lnTo>
                  <a:lnTo>
                    <a:pt x="13220" y="179770"/>
                  </a:lnTo>
                  <a:lnTo>
                    <a:pt x="27967" y="144169"/>
                  </a:lnTo>
                  <a:lnTo>
                    <a:pt x="47782" y="111110"/>
                  </a:lnTo>
                  <a:lnTo>
                    <a:pt x="72228" y="81322"/>
                  </a:lnTo>
                  <a:lnTo>
                    <a:pt x="100786" y="55438"/>
                  </a:lnTo>
                  <a:lnTo>
                    <a:pt x="132827" y="34029"/>
                  </a:lnTo>
                  <a:lnTo>
                    <a:pt x="167669" y="17550"/>
                  </a:lnTo>
                  <a:lnTo>
                    <a:pt x="204544" y="6364"/>
                  </a:lnTo>
                  <a:lnTo>
                    <a:pt x="242670" y="709"/>
                  </a:lnTo>
                  <a:lnTo>
                    <a:pt x="261937" y="0"/>
                  </a:lnTo>
                  <a:lnTo>
                    <a:pt x="268367" y="78"/>
                  </a:lnTo>
                  <a:lnTo>
                    <a:pt x="306716" y="3855"/>
                  </a:lnTo>
                  <a:lnTo>
                    <a:pt x="344104" y="13220"/>
                  </a:lnTo>
                  <a:lnTo>
                    <a:pt x="379705" y="27967"/>
                  </a:lnTo>
                  <a:lnTo>
                    <a:pt x="412764" y="47782"/>
                  </a:lnTo>
                  <a:lnTo>
                    <a:pt x="442552" y="72228"/>
                  </a:lnTo>
                  <a:lnTo>
                    <a:pt x="468436" y="100786"/>
                  </a:lnTo>
                  <a:lnTo>
                    <a:pt x="489845" y="132827"/>
                  </a:lnTo>
                  <a:lnTo>
                    <a:pt x="506324" y="167669"/>
                  </a:lnTo>
                  <a:lnTo>
                    <a:pt x="517510" y="204544"/>
                  </a:lnTo>
                  <a:lnTo>
                    <a:pt x="523165" y="242670"/>
                  </a:lnTo>
                  <a:lnTo>
                    <a:pt x="523874" y="261937"/>
                  </a:lnTo>
                  <a:lnTo>
                    <a:pt x="523796" y="268367"/>
                  </a:lnTo>
                  <a:lnTo>
                    <a:pt x="520019" y="306716"/>
                  </a:lnTo>
                  <a:lnTo>
                    <a:pt x="510653" y="344104"/>
                  </a:lnTo>
                  <a:lnTo>
                    <a:pt x="495907" y="379705"/>
                  </a:lnTo>
                  <a:lnTo>
                    <a:pt x="476092" y="412764"/>
                  </a:lnTo>
                  <a:lnTo>
                    <a:pt x="451646" y="442552"/>
                  </a:lnTo>
                  <a:lnTo>
                    <a:pt x="423088" y="468436"/>
                  </a:lnTo>
                  <a:lnTo>
                    <a:pt x="391047" y="489845"/>
                  </a:lnTo>
                  <a:lnTo>
                    <a:pt x="356205" y="506324"/>
                  </a:lnTo>
                  <a:lnTo>
                    <a:pt x="319330" y="517510"/>
                  </a:lnTo>
                  <a:lnTo>
                    <a:pt x="281204" y="523165"/>
                  </a:lnTo>
                  <a:lnTo>
                    <a:pt x="261937" y="523874"/>
                  </a:lnTo>
                  <a:close/>
                </a:path>
              </a:pathLst>
            </a:custGeom>
            <a:solidFill>
              <a:srgbClr val="04F6F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131816" y="5898387"/>
              <a:ext cx="415925" cy="330200"/>
            </a:xfrm>
            <a:custGeom>
              <a:avLst/>
              <a:gdLst/>
              <a:ahLst/>
              <a:cxnLst/>
              <a:rect l="l" t="t" r="r" b="b"/>
              <a:pathLst>
                <a:path w="415925" h="330200">
                  <a:moveTo>
                    <a:pt x="142844" y="329674"/>
                  </a:moveTo>
                  <a:lnTo>
                    <a:pt x="0" y="186840"/>
                  </a:lnTo>
                  <a:lnTo>
                    <a:pt x="56913" y="129920"/>
                  </a:lnTo>
                  <a:lnTo>
                    <a:pt x="142844" y="215836"/>
                  </a:lnTo>
                  <a:lnTo>
                    <a:pt x="358660" y="0"/>
                  </a:lnTo>
                  <a:lnTo>
                    <a:pt x="415595" y="56908"/>
                  </a:lnTo>
                  <a:lnTo>
                    <a:pt x="142844" y="32967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1077684" y="6724656"/>
            <a:ext cx="523875" cy="523875"/>
            <a:chOff x="1077684" y="6724656"/>
            <a:chExt cx="523875" cy="523875"/>
          </a:xfrm>
        </p:grpSpPr>
        <p:sp>
          <p:nvSpPr>
            <p:cNvPr id="18" name="object 18"/>
            <p:cNvSpPr/>
            <p:nvPr/>
          </p:nvSpPr>
          <p:spPr>
            <a:xfrm>
              <a:off x="1077684" y="6724656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261937" y="523874"/>
                  </a:moveTo>
                  <a:lnTo>
                    <a:pt x="223503" y="521040"/>
                  </a:lnTo>
                  <a:lnTo>
                    <a:pt x="185901" y="512596"/>
                  </a:lnTo>
                  <a:lnTo>
                    <a:pt x="149944" y="498726"/>
                  </a:lnTo>
                  <a:lnTo>
                    <a:pt x="116412" y="479730"/>
                  </a:lnTo>
                  <a:lnTo>
                    <a:pt x="86030" y="456020"/>
                  </a:lnTo>
                  <a:lnTo>
                    <a:pt x="59457" y="428108"/>
                  </a:lnTo>
                  <a:lnTo>
                    <a:pt x="37266" y="396600"/>
                  </a:lnTo>
                  <a:lnTo>
                    <a:pt x="19938" y="362176"/>
                  </a:lnTo>
                  <a:lnTo>
                    <a:pt x="7849" y="325583"/>
                  </a:lnTo>
                  <a:lnTo>
                    <a:pt x="1261" y="287611"/>
                  </a:lnTo>
                  <a:lnTo>
                    <a:pt x="0" y="261937"/>
                  </a:lnTo>
                  <a:lnTo>
                    <a:pt x="78" y="255507"/>
                  </a:lnTo>
                  <a:lnTo>
                    <a:pt x="3855" y="217158"/>
                  </a:lnTo>
                  <a:lnTo>
                    <a:pt x="13220" y="179770"/>
                  </a:lnTo>
                  <a:lnTo>
                    <a:pt x="27967" y="144169"/>
                  </a:lnTo>
                  <a:lnTo>
                    <a:pt x="47782" y="111110"/>
                  </a:lnTo>
                  <a:lnTo>
                    <a:pt x="72228" y="81322"/>
                  </a:lnTo>
                  <a:lnTo>
                    <a:pt x="100786" y="55438"/>
                  </a:lnTo>
                  <a:lnTo>
                    <a:pt x="132827" y="34029"/>
                  </a:lnTo>
                  <a:lnTo>
                    <a:pt x="167669" y="17550"/>
                  </a:lnTo>
                  <a:lnTo>
                    <a:pt x="204544" y="6364"/>
                  </a:lnTo>
                  <a:lnTo>
                    <a:pt x="242670" y="709"/>
                  </a:lnTo>
                  <a:lnTo>
                    <a:pt x="261937" y="0"/>
                  </a:lnTo>
                  <a:lnTo>
                    <a:pt x="268367" y="78"/>
                  </a:lnTo>
                  <a:lnTo>
                    <a:pt x="306716" y="3855"/>
                  </a:lnTo>
                  <a:lnTo>
                    <a:pt x="344104" y="13220"/>
                  </a:lnTo>
                  <a:lnTo>
                    <a:pt x="379705" y="27967"/>
                  </a:lnTo>
                  <a:lnTo>
                    <a:pt x="412764" y="47782"/>
                  </a:lnTo>
                  <a:lnTo>
                    <a:pt x="442552" y="72228"/>
                  </a:lnTo>
                  <a:lnTo>
                    <a:pt x="468436" y="100786"/>
                  </a:lnTo>
                  <a:lnTo>
                    <a:pt x="489845" y="132827"/>
                  </a:lnTo>
                  <a:lnTo>
                    <a:pt x="506324" y="167669"/>
                  </a:lnTo>
                  <a:lnTo>
                    <a:pt x="517510" y="204544"/>
                  </a:lnTo>
                  <a:lnTo>
                    <a:pt x="523165" y="242670"/>
                  </a:lnTo>
                  <a:lnTo>
                    <a:pt x="523874" y="261937"/>
                  </a:lnTo>
                  <a:lnTo>
                    <a:pt x="523796" y="268367"/>
                  </a:lnTo>
                  <a:lnTo>
                    <a:pt x="520019" y="306716"/>
                  </a:lnTo>
                  <a:lnTo>
                    <a:pt x="510653" y="344104"/>
                  </a:lnTo>
                  <a:lnTo>
                    <a:pt x="495907" y="379705"/>
                  </a:lnTo>
                  <a:lnTo>
                    <a:pt x="476092" y="412764"/>
                  </a:lnTo>
                  <a:lnTo>
                    <a:pt x="451646" y="442552"/>
                  </a:lnTo>
                  <a:lnTo>
                    <a:pt x="423088" y="468436"/>
                  </a:lnTo>
                  <a:lnTo>
                    <a:pt x="391047" y="489845"/>
                  </a:lnTo>
                  <a:lnTo>
                    <a:pt x="356205" y="506324"/>
                  </a:lnTo>
                  <a:lnTo>
                    <a:pt x="319330" y="517510"/>
                  </a:lnTo>
                  <a:lnTo>
                    <a:pt x="281204" y="523165"/>
                  </a:lnTo>
                  <a:lnTo>
                    <a:pt x="261937" y="523874"/>
                  </a:lnTo>
                  <a:close/>
                </a:path>
              </a:pathLst>
            </a:custGeom>
            <a:solidFill>
              <a:srgbClr val="04F6F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131816" y="6837552"/>
              <a:ext cx="415925" cy="330200"/>
            </a:xfrm>
            <a:custGeom>
              <a:avLst/>
              <a:gdLst/>
              <a:ahLst/>
              <a:cxnLst/>
              <a:rect l="l" t="t" r="r" b="b"/>
              <a:pathLst>
                <a:path w="415925" h="330200">
                  <a:moveTo>
                    <a:pt x="142844" y="329674"/>
                  </a:moveTo>
                  <a:lnTo>
                    <a:pt x="0" y="186840"/>
                  </a:lnTo>
                  <a:lnTo>
                    <a:pt x="56913" y="129920"/>
                  </a:lnTo>
                  <a:lnTo>
                    <a:pt x="142844" y="215836"/>
                  </a:lnTo>
                  <a:lnTo>
                    <a:pt x="358660" y="0"/>
                  </a:lnTo>
                  <a:lnTo>
                    <a:pt x="415595" y="56908"/>
                  </a:lnTo>
                  <a:lnTo>
                    <a:pt x="142844" y="32967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1028700" y="7692397"/>
            <a:ext cx="523875" cy="523875"/>
            <a:chOff x="1028700" y="7692397"/>
            <a:chExt cx="523875" cy="523875"/>
          </a:xfrm>
        </p:grpSpPr>
        <p:sp>
          <p:nvSpPr>
            <p:cNvPr id="21" name="object 21"/>
            <p:cNvSpPr/>
            <p:nvPr/>
          </p:nvSpPr>
          <p:spPr>
            <a:xfrm>
              <a:off x="1028700" y="7692397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261937" y="523874"/>
                  </a:moveTo>
                  <a:lnTo>
                    <a:pt x="223503" y="521040"/>
                  </a:lnTo>
                  <a:lnTo>
                    <a:pt x="185901" y="512596"/>
                  </a:lnTo>
                  <a:lnTo>
                    <a:pt x="149944" y="498726"/>
                  </a:lnTo>
                  <a:lnTo>
                    <a:pt x="116412" y="479730"/>
                  </a:lnTo>
                  <a:lnTo>
                    <a:pt x="86030" y="456020"/>
                  </a:lnTo>
                  <a:lnTo>
                    <a:pt x="59457" y="428108"/>
                  </a:lnTo>
                  <a:lnTo>
                    <a:pt x="37266" y="396600"/>
                  </a:lnTo>
                  <a:lnTo>
                    <a:pt x="19938" y="362176"/>
                  </a:lnTo>
                  <a:lnTo>
                    <a:pt x="7849" y="325583"/>
                  </a:lnTo>
                  <a:lnTo>
                    <a:pt x="1261" y="287611"/>
                  </a:lnTo>
                  <a:lnTo>
                    <a:pt x="0" y="261937"/>
                  </a:lnTo>
                  <a:lnTo>
                    <a:pt x="78" y="255507"/>
                  </a:lnTo>
                  <a:lnTo>
                    <a:pt x="3855" y="217158"/>
                  </a:lnTo>
                  <a:lnTo>
                    <a:pt x="13220" y="179770"/>
                  </a:lnTo>
                  <a:lnTo>
                    <a:pt x="27967" y="144169"/>
                  </a:lnTo>
                  <a:lnTo>
                    <a:pt x="47782" y="111110"/>
                  </a:lnTo>
                  <a:lnTo>
                    <a:pt x="72228" y="81322"/>
                  </a:lnTo>
                  <a:lnTo>
                    <a:pt x="100786" y="55438"/>
                  </a:lnTo>
                  <a:lnTo>
                    <a:pt x="132827" y="34029"/>
                  </a:lnTo>
                  <a:lnTo>
                    <a:pt x="167669" y="17550"/>
                  </a:lnTo>
                  <a:lnTo>
                    <a:pt x="204544" y="6364"/>
                  </a:lnTo>
                  <a:lnTo>
                    <a:pt x="242670" y="709"/>
                  </a:lnTo>
                  <a:lnTo>
                    <a:pt x="261937" y="0"/>
                  </a:lnTo>
                  <a:lnTo>
                    <a:pt x="268367" y="78"/>
                  </a:lnTo>
                  <a:lnTo>
                    <a:pt x="306716" y="3855"/>
                  </a:lnTo>
                  <a:lnTo>
                    <a:pt x="344104" y="13220"/>
                  </a:lnTo>
                  <a:lnTo>
                    <a:pt x="379705" y="27967"/>
                  </a:lnTo>
                  <a:lnTo>
                    <a:pt x="412764" y="47782"/>
                  </a:lnTo>
                  <a:lnTo>
                    <a:pt x="442552" y="72228"/>
                  </a:lnTo>
                  <a:lnTo>
                    <a:pt x="468436" y="100786"/>
                  </a:lnTo>
                  <a:lnTo>
                    <a:pt x="489845" y="132827"/>
                  </a:lnTo>
                  <a:lnTo>
                    <a:pt x="506324" y="167669"/>
                  </a:lnTo>
                  <a:lnTo>
                    <a:pt x="517510" y="204544"/>
                  </a:lnTo>
                  <a:lnTo>
                    <a:pt x="523165" y="242670"/>
                  </a:lnTo>
                  <a:lnTo>
                    <a:pt x="523874" y="261937"/>
                  </a:lnTo>
                  <a:lnTo>
                    <a:pt x="523796" y="268367"/>
                  </a:lnTo>
                  <a:lnTo>
                    <a:pt x="520019" y="306716"/>
                  </a:lnTo>
                  <a:lnTo>
                    <a:pt x="510653" y="344104"/>
                  </a:lnTo>
                  <a:lnTo>
                    <a:pt x="495907" y="379705"/>
                  </a:lnTo>
                  <a:lnTo>
                    <a:pt x="476092" y="412764"/>
                  </a:lnTo>
                  <a:lnTo>
                    <a:pt x="451646" y="442552"/>
                  </a:lnTo>
                  <a:lnTo>
                    <a:pt x="423088" y="468436"/>
                  </a:lnTo>
                  <a:lnTo>
                    <a:pt x="391047" y="489845"/>
                  </a:lnTo>
                  <a:lnTo>
                    <a:pt x="356205" y="506324"/>
                  </a:lnTo>
                  <a:lnTo>
                    <a:pt x="319330" y="517510"/>
                  </a:lnTo>
                  <a:lnTo>
                    <a:pt x="281204" y="523165"/>
                  </a:lnTo>
                  <a:lnTo>
                    <a:pt x="261937" y="523874"/>
                  </a:lnTo>
                  <a:close/>
                </a:path>
              </a:pathLst>
            </a:custGeom>
            <a:solidFill>
              <a:srgbClr val="04F6F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82832" y="7805292"/>
              <a:ext cx="415925" cy="330200"/>
            </a:xfrm>
            <a:custGeom>
              <a:avLst/>
              <a:gdLst/>
              <a:ahLst/>
              <a:cxnLst/>
              <a:rect l="l" t="t" r="r" b="b"/>
              <a:pathLst>
                <a:path w="415925" h="330200">
                  <a:moveTo>
                    <a:pt x="142844" y="329674"/>
                  </a:moveTo>
                  <a:lnTo>
                    <a:pt x="0" y="186840"/>
                  </a:lnTo>
                  <a:lnTo>
                    <a:pt x="56913" y="129920"/>
                  </a:lnTo>
                  <a:lnTo>
                    <a:pt x="142844" y="215836"/>
                  </a:lnTo>
                  <a:lnTo>
                    <a:pt x="358660" y="0"/>
                  </a:lnTo>
                  <a:lnTo>
                    <a:pt x="415595" y="56908"/>
                  </a:lnTo>
                  <a:lnTo>
                    <a:pt x="142844" y="32967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886844" y="4789169"/>
            <a:ext cx="7048500" cy="34245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95" dirty="0">
                <a:solidFill>
                  <a:srgbClr val="FFFFFF"/>
                </a:solidFill>
                <a:latin typeface="Trebuchet MS"/>
                <a:cs typeface="Trebuchet MS"/>
              </a:rPr>
              <a:t>Departamentos</a:t>
            </a:r>
            <a:r>
              <a:rPr sz="3600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4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3600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dirty="0">
                <a:solidFill>
                  <a:srgbClr val="FFFFFF"/>
                </a:solidFill>
                <a:latin typeface="Trebuchet MS"/>
                <a:cs typeface="Trebuchet MS"/>
              </a:rPr>
              <a:t>seus</a:t>
            </a:r>
            <a:r>
              <a:rPr sz="3600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75" dirty="0">
                <a:solidFill>
                  <a:srgbClr val="FFFFFF"/>
                </a:solidFill>
                <a:latin typeface="Trebuchet MS"/>
                <a:cs typeface="Trebuchet MS"/>
              </a:rPr>
              <a:t>responsáveis;</a:t>
            </a:r>
            <a:endParaRPr sz="3600">
              <a:latin typeface="Trebuchet MS"/>
              <a:cs typeface="Trebuchet MS"/>
            </a:endParaRPr>
          </a:p>
          <a:p>
            <a:pPr marL="12700" marR="459740">
              <a:lnSpc>
                <a:spcPts val="7550"/>
              </a:lnSpc>
              <a:spcBef>
                <a:spcPts val="509"/>
              </a:spcBef>
            </a:pPr>
            <a:r>
              <a:rPr sz="3600" spc="-70" dirty="0">
                <a:solidFill>
                  <a:srgbClr val="FFFFFF"/>
                </a:solidFill>
                <a:latin typeface="Trebuchet MS"/>
                <a:cs typeface="Trebuchet MS"/>
              </a:rPr>
              <a:t>Requisitos</a:t>
            </a:r>
            <a:r>
              <a:rPr sz="3600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70" dirty="0">
                <a:solidFill>
                  <a:srgbClr val="FFFFFF"/>
                </a:solidFill>
                <a:latin typeface="Trebuchet MS"/>
                <a:cs typeface="Trebuchet MS"/>
              </a:rPr>
              <a:t>para</a:t>
            </a:r>
            <a:r>
              <a:rPr sz="3600" spc="-25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25" dirty="0">
                <a:solidFill>
                  <a:srgbClr val="FFFFFF"/>
                </a:solidFill>
                <a:latin typeface="Trebuchet MS"/>
                <a:cs typeface="Trebuchet MS"/>
              </a:rPr>
              <a:t>emissão</a:t>
            </a:r>
            <a:r>
              <a:rPr sz="3600" spc="-25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3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600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114" dirty="0">
                <a:solidFill>
                  <a:srgbClr val="FFFFFF"/>
                </a:solidFill>
                <a:latin typeface="Trebuchet MS"/>
                <a:cs typeface="Trebuchet MS"/>
              </a:rPr>
              <a:t>notas; </a:t>
            </a:r>
            <a:r>
              <a:rPr sz="3600" spc="-85" dirty="0">
                <a:solidFill>
                  <a:srgbClr val="FFFFFF"/>
                </a:solidFill>
                <a:latin typeface="Trebuchet MS"/>
                <a:cs typeface="Trebuchet MS"/>
              </a:rPr>
              <a:t>Obrigações</a:t>
            </a:r>
            <a:r>
              <a:rPr sz="3600" spc="-2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25" dirty="0">
                <a:solidFill>
                  <a:srgbClr val="FFFFFF"/>
                </a:solidFill>
                <a:latin typeface="Trebuchet MS"/>
                <a:cs typeface="Trebuchet MS"/>
              </a:rPr>
              <a:t>mensais</a:t>
            </a:r>
            <a:r>
              <a:rPr sz="3600" spc="-2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4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3600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10" dirty="0">
                <a:solidFill>
                  <a:srgbClr val="FFFFFF"/>
                </a:solidFill>
                <a:latin typeface="Trebuchet MS"/>
                <a:cs typeface="Trebuchet MS"/>
              </a:rPr>
              <a:t>anuais;</a:t>
            </a:r>
            <a:endParaRPr sz="3600">
              <a:latin typeface="Trebuchet MS"/>
              <a:cs typeface="Trebuchet MS"/>
            </a:endParaRPr>
          </a:p>
          <a:p>
            <a:pPr marL="77470">
              <a:lnSpc>
                <a:spcPct val="100000"/>
              </a:lnSpc>
              <a:spcBef>
                <a:spcPts val="2515"/>
              </a:spcBef>
            </a:pPr>
            <a:r>
              <a:rPr sz="3600" spc="65" dirty="0">
                <a:solidFill>
                  <a:srgbClr val="FFFFFF"/>
                </a:solidFill>
                <a:latin typeface="Trebuchet MS"/>
                <a:cs typeface="Trebuchet MS"/>
              </a:rPr>
              <a:t>Nossos</a:t>
            </a:r>
            <a:r>
              <a:rPr sz="3600" spc="-2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40" dirty="0">
                <a:solidFill>
                  <a:srgbClr val="FFFFFF"/>
                </a:solidFill>
                <a:latin typeface="Trebuchet MS"/>
                <a:cs typeface="Trebuchet MS"/>
              </a:rPr>
              <a:t>contatos.</a:t>
            </a:r>
            <a:endParaRPr sz="3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39379" y="1539239"/>
            <a:ext cx="3797300" cy="1956435"/>
            <a:chOff x="939379" y="1539239"/>
            <a:chExt cx="3797300" cy="19564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42999" y="1539239"/>
              <a:ext cx="3593591" cy="176479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939368" y="2617151"/>
              <a:ext cx="365125" cy="878840"/>
            </a:xfrm>
            <a:custGeom>
              <a:avLst/>
              <a:gdLst/>
              <a:ahLst/>
              <a:cxnLst/>
              <a:rect l="l" t="t" r="r" b="b"/>
              <a:pathLst>
                <a:path w="365125" h="878839">
                  <a:moveTo>
                    <a:pt x="57073" y="423379"/>
                  </a:moveTo>
                  <a:lnTo>
                    <a:pt x="56819" y="422681"/>
                  </a:lnTo>
                  <a:lnTo>
                    <a:pt x="55359" y="422402"/>
                  </a:lnTo>
                  <a:lnTo>
                    <a:pt x="56134" y="424510"/>
                  </a:lnTo>
                  <a:lnTo>
                    <a:pt x="57073" y="423379"/>
                  </a:lnTo>
                  <a:close/>
                </a:path>
                <a:path w="365125" h="878839">
                  <a:moveTo>
                    <a:pt x="58801" y="428155"/>
                  </a:moveTo>
                  <a:lnTo>
                    <a:pt x="58077" y="426148"/>
                  </a:lnTo>
                  <a:lnTo>
                    <a:pt x="56134" y="424510"/>
                  </a:lnTo>
                  <a:lnTo>
                    <a:pt x="58254" y="430403"/>
                  </a:lnTo>
                  <a:lnTo>
                    <a:pt x="58801" y="428155"/>
                  </a:lnTo>
                  <a:close/>
                </a:path>
                <a:path w="365125" h="878839">
                  <a:moveTo>
                    <a:pt x="64008" y="446392"/>
                  </a:moveTo>
                  <a:lnTo>
                    <a:pt x="62814" y="443052"/>
                  </a:lnTo>
                  <a:lnTo>
                    <a:pt x="60401" y="440105"/>
                  </a:lnTo>
                  <a:lnTo>
                    <a:pt x="63982" y="450049"/>
                  </a:lnTo>
                  <a:lnTo>
                    <a:pt x="64008" y="446392"/>
                  </a:lnTo>
                  <a:close/>
                </a:path>
                <a:path w="365125" h="878839">
                  <a:moveTo>
                    <a:pt x="67703" y="456653"/>
                  </a:moveTo>
                  <a:lnTo>
                    <a:pt x="65252" y="453580"/>
                  </a:lnTo>
                  <a:lnTo>
                    <a:pt x="67119" y="458787"/>
                  </a:lnTo>
                  <a:lnTo>
                    <a:pt x="67703" y="456653"/>
                  </a:lnTo>
                  <a:close/>
                </a:path>
                <a:path w="365125" h="878839">
                  <a:moveTo>
                    <a:pt x="365112" y="836383"/>
                  </a:moveTo>
                  <a:lnTo>
                    <a:pt x="357111" y="814184"/>
                  </a:lnTo>
                  <a:lnTo>
                    <a:pt x="342163" y="780161"/>
                  </a:lnTo>
                  <a:lnTo>
                    <a:pt x="342773" y="778116"/>
                  </a:lnTo>
                  <a:lnTo>
                    <a:pt x="343382" y="776058"/>
                  </a:lnTo>
                  <a:lnTo>
                    <a:pt x="340969" y="773125"/>
                  </a:lnTo>
                  <a:lnTo>
                    <a:pt x="339750" y="769734"/>
                  </a:lnTo>
                  <a:lnTo>
                    <a:pt x="339801" y="766114"/>
                  </a:lnTo>
                  <a:lnTo>
                    <a:pt x="338569" y="762711"/>
                  </a:lnTo>
                  <a:lnTo>
                    <a:pt x="336169" y="759764"/>
                  </a:lnTo>
                  <a:lnTo>
                    <a:pt x="336994" y="758317"/>
                  </a:lnTo>
                  <a:lnTo>
                    <a:pt x="337820" y="756869"/>
                  </a:lnTo>
                  <a:lnTo>
                    <a:pt x="335711" y="754748"/>
                  </a:lnTo>
                  <a:lnTo>
                    <a:pt x="336067" y="751992"/>
                  </a:lnTo>
                  <a:lnTo>
                    <a:pt x="331203" y="727265"/>
                  </a:lnTo>
                  <a:lnTo>
                    <a:pt x="327685" y="702500"/>
                  </a:lnTo>
                  <a:lnTo>
                    <a:pt x="326720" y="677341"/>
                  </a:lnTo>
                  <a:lnTo>
                    <a:pt x="328320" y="651802"/>
                  </a:lnTo>
                  <a:lnTo>
                    <a:pt x="328726" y="649173"/>
                  </a:lnTo>
                  <a:lnTo>
                    <a:pt x="327914" y="646912"/>
                  </a:lnTo>
                  <a:lnTo>
                    <a:pt x="328549" y="641172"/>
                  </a:lnTo>
                  <a:lnTo>
                    <a:pt x="328663" y="637755"/>
                  </a:lnTo>
                  <a:lnTo>
                    <a:pt x="322554" y="635774"/>
                  </a:lnTo>
                  <a:lnTo>
                    <a:pt x="319125" y="637514"/>
                  </a:lnTo>
                  <a:lnTo>
                    <a:pt x="318439" y="639343"/>
                  </a:lnTo>
                  <a:lnTo>
                    <a:pt x="313829" y="645299"/>
                  </a:lnTo>
                  <a:lnTo>
                    <a:pt x="308851" y="650189"/>
                  </a:lnTo>
                  <a:lnTo>
                    <a:pt x="303809" y="654939"/>
                  </a:lnTo>
                  <a:lnTo>
                    <a:pt x="299034" y="660438"/>
                  </a:lnTo>
                  <a:lnTo>
                    <a:pt x="292798" y="721817"/>
                  </a:lnTo>
                  <a:lnTo>
                    <a:pt x="293662" y="746696"/>
                  </a:lnTo>
                  <a:lnTo>
                    <a:pt x="295897" y="771639"/>
                  </a:lnTo>
                  <a:lnTo>
                    <a:pt x="295681" y="774814"/>
                  </a:lnTo>
                  <a:lnTo>
                    <a:pt x="296735" y="777709"/>
                  </a:lnTo>
                  <a:lnTo>
                    <a:pt x="296303" y="784021"/>
                  </a:lnTo>
                  <a:lnTo>
                    <a:pt x="293611" y="784047"/>
                  </a:lnTo>
                  <a:lnTo>
                    <a:pt x="290703" y="783450"/>
                  </a:lnTo>
                  <a:lnTo>
                    <a:pt x="290741" y="779830"/>
                  </a:lnTo>
                  <a:lnTo>
                    <a:pt x="288734" y="778002"/>
                  </a:lnTo>
                  <a:lnTo>
                    <a:pt x="284619" y="777824"/>
                  </a:lnTo>
                  <a:lnTo>
                    <a:pt x="282524" y="771994"/>
                  </a:lnTo>
                  <a:lnTo>
                    <a:pt x="278396" y="771791"/>
                  </a:lnTo>
                  <a:lnTo>
                    <a:pt x="277888" y="770356"/>
                  </a:lnTo>
                  <a:lnTo>
                    <a:pt x="275666" y="767956"/>
                  </a:lnTo>
                  <a:lnTo>
                    <a:pt x="274726" y="765340"/>
                  </a:lnTo>
                  <a:lnTo>
                    <a:pt x="271792" y="764667"/>
                  </a:lnTo>
                  <a:lnTo>
                    <a:pt x="269900" y="763193"/>
                  </a:lnTo>
                  <a:lnTo>
                    <a:pt x="269176" y="761187"/>
                  </a:lnTo>
                  <a:lnTo>
                    <a:pt x="256082" y="747318"/>
                  </a:lnTo>
                  <a:lnTo>
                    <a:pt x="231190" y="723163"/>
                  </a:lnTo>
                  <a:lnTo>
                    <a:pt x="219913" y="710603"/>
                  </a:lnTo>
                  <a:lnTo>
                    <a:pt x="198272" y="687971"/>
                  </a:lnTo>
                  <a:lnTo>
                    <a:pt x="177774" y="664819"/>
                  </a:lnTo>
                  <a:lnTo>
                    <a:pt x="173583" y="660679"/>
                  </a:lnTo>
                  <a:lnTo>
                    <a:pt x="167614" y="651598"/>
                  </a:lnTo>
                  <a:lnTo>
                    <a:pt x="143865" y="619379"/>
                  </a:lnTo>
                  <a:lnTo>
                    <a:pt x="123532" y="585419"/>
                  </a:lnTo>
                  <a:lnTo>
                    <a:pt x="104228" y="550570"/>
                  </a:lnTo>
                  <a:lnTo>
                    <a:pt x="87147" y="514388"/>
                  </a:lnTo>
                  <a:lnTo>
                    <a:pt x="77444" y="487438"/>
                  </a:lnTo>
                  <a:lnTo>
                    <a:pt x="66548" y="460921"/>
                  </a:lnTo>
                  <a:lnTo>
                    <a:pt x="67119" y="458787"/>
                  </a:lnTo>
                  <a:lnTo>
                    <a:pt x="60401" y="440105"/>
                  </a:lnTo>
                  <a:lnTo>
                    <a:pt x="61061" y="438213"/>
                  </a:lnTo>
                  <a:lnTo>
                    <a:pt x="61734" y="436321"/>
                  </a:lnTo>
                  <a:lnTo>
                    <a:pt x="59385" y="433578"/>
                  </a:lnTo>
                  <a:lnTo>
                    <a:pt x="55359" y="422402"/>
                  </a:lnTo>
                  <a:lnTo>
                    <a:pt x="56184" y="420928"/>
                  </a:lnTo>
                  <a:lnTo>
                    <a:pt x="57023" y="419481"/>
                  </a:lnTo>
                  <a:lnTo>
                    <a:pt x="54914" y="417398"/>
                  </a:lnTo>
                  <a:lnTo>
                    <a:pt x="55283" y="414667"/>
                  </a:lnTo>
                  <a:lnTo>
                    <a:pt x="53403" y="405701"/>
                  </a:lnTo>
                  <a:lnTo>
                    <a:pt x="50317" y="397116"/>
                  </a:lnTo>
                  <a:lnTo>
                    <a:pt x="48437" y="388150"/>
                  </a:lnTo>
                  <a:lnTo>
                    <a:pt x="47790" y="378866"/>
                  </a:lnTo>
                  <a:lnTo>
                    <a:pt x="46240" y="378307"/>
                  </a:lnTo>
                  <a:lnTo>
                    <a:pt x="45059" y="375031"/>
                  </a:lnTo>
                  <a:lnTo>
                    <a:pt x="43878" y="383006"/>
                  </a:lnTo>
                  <a:lnTo>
                    <a:pt x="43942" y="383171"/>
                  </a:lnTo>
                  <a:lnTo>
                    <a:pt x="42252" y="382231"/>
                  </a:lnTo>
                  <a:lnTo>
                    <a:pt x="40589" y="381368"/>
                  </a:lnTo>
                  <a:lnTo>
                    <a:pt x="40246" y="380403"/>
                  </a:lnTo>
                  <a:lnTo>
                    <a:pt x="36677" y="351777"/>
                  </a:lnTo>
                  <a:lnTo>
                    <a:pt x="34480" y="323164"/>
                  </a:lnTo>
                  <a:lnTo>
                    <a:pt x="35229" y="265303"/>
                  </a:lnTo>
                  <a:lnTo>
                    <a:pt x="44894" y="190931"/>
                  </a:lnTo>
                  <a:lnTo>
                    <a:pt x="45961" y="190157"/>
                  </a:lnTo>
                  <a:lnTo>
                    <a:pt x="45783" y="189636"/>
                  </a:lnTo>
                  <a:lnTo>
                    <a:pt x="46583" y="188125"/>
                  </a:lnTo>
                  <a:lnTo>
                    <a:pt x="46215" y="187109"/>
                  </a:lnTo>
                  <a:lnTo>
                    <a:pt x="47205" y="186105"/>
                  </a:lnTo>
                  <a:lnTo>
                    <a:pt x="46367" y="183781"/>
                  </a:lnTo>
                  <a:lnTo>
                    <a:pt x="47371" y="182803"/>
                  </a:lnTo>
                  <a:lnTo>
                    <a:pt x="48209" y="181394"/>
                  </a:lnTo>
                  <a:lnTo>
                    <a:pt x="47713" y="180022"/>
                  </a:lnTo>
                  <a:lnTo>
                    <a:pt x="48729" y="179082"/>
                  </a:lnTo>
                  <a:lnTo>
                    <a:pt x="47866" y="176695"/>
                  </a:lnTo>
                  <a:lnTo>
                    <a:pt x="48882" y="175755"/>
                  </a:lnTo>
                  <a:lnTo>
                    <a:pt x="49733" y="174371"/>
                  </a:lnTo>
                  <a:lnTo>
                    <a:pt x="49225" y="172961"/>
                  </a:lnTo>
                  <a:lnTo>
                    <a:pt x="50241" y="172059"/>
                  </a:lnTo>
                  <a:lnTo>
                    <a:pt x="49390" y="169672"/>
                  </a:lnTo>
                  <a:lnTo>
                    <a:pt x="50419" y="168795"/>
                  </a:lnTo>
                  <a:lnTo>
                    <a:pt x="51269" y="167411"/>
                  </a:lnTo>
                  <a:lnTo>
                    <a:pt x="50609" y="165582"/>
                  </a:lnTo>
                  <a:lnTo>
                    <a:pt x="51231" y="165087"/>
                  </a:lnTo>
                  <a:lnTo>
                    <a:pt x="51498" y="163944"/>
                  </a:lnTo>
                  <a:lnTo>
                    <a:pt x="51371" y="163639"/>
                  </a:lnTo>
                  <a:lnTo>
                    <a:pt x="52120" y="162280"/>
                  </a:lnTo>
                  <a:lnTo>
                    <a:pt x="53162" y="161404"/>
                  </a:lnTo>
                  <a:lnTo>
                    <a:pt x="52298" y="159016"/>
                  </a:lnTo>
                  <a:lnTo>
                    <a:pt x="53327" y="158140"/>
                  </a:lnTo>
                  <a:lnTo>
                    <a:pt x="54203" y="156819"/>
                  </a:lnTo>
                  <a:lnTo>
                    <a:pt x="53670" y="155321"/>
                  </a:lnTo>
                  <a:lnTo>
                    <a:pt x="54711" y="154470"/>
                  </a:lnTo>
                  <a:lnTo>
                    <a:pt x="53848" y="152082"/>
                  </a:lnTo>
                  <a:lnTo>
                    <a:pt x="56095" y="150812"/>
                  </a:lnTo>
                  <a:lnTo>
                    <a:pt x="55245" y="148450"/>
                  </a:lnTo>
                  <a:lnTo>
                    <a:pt x="56273" y="147574"/>
                  </a:lnTo>
                  <a:lnTo>
                    <a:pt x="57137" y="146227"/>
                  </a:lnTo>
                  <a:lnTo>
                    <a:pt x="56629" y="144818"/>
                  </a:lnTo>
                  <a:lnTo>
                    <a:pt x="66954" y="113499"/>
                  </a:lnTo>
                  <a:lnTo>
                    <a:pt x="67424" y="107327"/>
                  </a:lnTo>
                  <a:lnTo>
                    <a:pt x="69697" y="102374"/>
                  </a:lnTo>
                  <a:lnTo>
                    <a:pt x="72986" y="96545"/>
                  </a:lnTo>
                  <a:lnTo>
                    <a:pt x="73152" y="96989"/>
                  </a:lnTo>
                  <a:lnTo>
                    <a:pt x="74663" y="97447"/>
                  </a:lnTo>
                  <a:lnTo>
                    <a:pt x="76111" y="97713"/>
                  </a:lnTo>
                  <a:lnTo>
                    <a:pt x="76454" y="98679"/>
                  </a:lnTo>
                  <a:lnTo>
                    <a:pt x="79032" y="94576"/>
                  </a:lnTo>
                  <a:lnTo>
                    <a:pt x="80492" y="91135"/>
                  </a:lnTo>
                  <a:lnTo>
                    <a:pt x="81432" y="86233"/>
                  </a:lnTo>
                  <a:lnTo>
                    <a:pt x="82372" y="85102"/>
                  </a:lnTo>
                  <a:lnTo>
                    <a:pt x="83273" y="83870"/>
                  </a:lnTo>
                  <a:lnTo>
                    <a:pt x="81546" y="82804"/>
                  </a:lnTo>
                  <a:lnTo>
                    <a:pt x="81737" y="83350"/>
                  </a:lnTo>
                  <a:lnTo>
                    <a:pt x="81813" y="83540"/>
                  </a:lnTo>
                  <a:lnTo>
                    <a:pt x="81013" y="85090"/>
                  </a:lnTo>
                  <a:lnTo>
                    <a:pt x="80975" y="84963"/>
                  </a:lnTo>
                  <a:lnTo>
                    <a:pt x="81737" y="83350"/>
                  </a:lnTo>
                  <a:lnTo>
                    <a:pt x="80416" y="79692"/>
                  </a:lnTo>
                  <a:lnTo>
                    <a:pt x="81584" y="79159"/>
                  </a:lnTo>
                  <a:lnTo>
                    <a:pt x="81851" y="79933"/>
                  </a:lnTo>
                  <a:lnTo>
                    <a:pt x="80581" y="80137"/>
                  </a:lnTo>
                  <a:lnTo>
                    <a:pt x="81546" y="82804"/>
                  </a:lnTo>
                  <a:lnTo>
                    <a:pt x="82664" y="82194"/>
                  </a:lnTo>
                  <a:lnTo>
                    <a:pt x="83794" y="81572"/>
                  </a:lnTo>
                  <a:lnTo>
                    <a:pt x="84518" y="79832"/>
                  </a:lnTo>
                  <a:lnTo>
                    <a:pt x="85026" y="77495"/>
                  </a:lnTo>
                  <a:lnTo>
                    <a:pt x="86144" y="76835"/>
                  </a:lnTo>
                  <a:lnTo>
                    <a:pt x="87083" y="75704"/>
                  </a:lnTo>
                  <a:lnTo>
                    <a:pt x="86563" y="74269"/>
                  </a:lnTo>
                  <a:lnTo>
                    <a:pt x="87553" y="73266"/>
                  </a:lnTo>
                  <a:lnTo>
                    <a:pt x="88480" y="72072"/>
                  </a:lnTo>
                  <a:lnTo>
                    <a:pt x="87871" y="70383"/>
                  </a:lnTo>
                  <a:lnTo>
                    <a:pt x="88938" y="69608"/>
                  </a:lnTo>
                  <a:lnTo>
                    <a:pt x="88684" y="68910"/>
                  </a:lnTo>
                  <a:lnTo>
                    <a:pt x="91478" y="65417"/>
                  </a:lnTo>
                  <a:lnTo>
                    <a:pt x="92862" y="61747"/>
                  </a:lnTo>
                  <a:lnTo>
                    <a:pt x="93980" y="57391"/>
                  </a:lnTo>
                  <a:lnTo>
                    <a:pt x="95770" y="54838"/>
                  </a:lnTo>
                  <a:lnTo>
                    <a:pt x="97574" y="52349"/>
                  </a:lnTo>
                  <a:lnTo>
                    <a:pt x="97764" y="49149"/>
                  </a:lnTo>
                  <a:lnTo>
                    <a:pt x="99974" y="47777"/>
                  </a:lnTo>
                  <a:lnTo>
                    <a:pt x="100609" y="45796"/>
                  </a:lnTo>
                  <a:lnTo>
                    <a:pt x="101282" y="43929"/>
                  </a:lnTo>
                  <a:lnTo>
                    <a:pt x="105384" y="36563"/>
                  </a:lnTo>
                  <a:lnTo>
                    <a:pt x="110617" y="28613"/>
                  </a:lnTo>
                  <a:lnTo>
                    <a:pt x="113284" y="24777"/>
                  </a:lnTo>
                  <a:lnTo>
                    <a:pt x="115951" y="20942"/>
                  </a:lnTo>
                  <a:lnTo>
                    <a:pt x="121564" y="14020"/>
                  </a:lnTo>
                  <a:lnTo>
                    <a:pt x="118173" y="12115"/>
                  </a:lnTo>
                  <a:lnTo>
                    <a:pt x="116497" y="7467"/>
                  </a:lnTo>
                  <a:lnTo>
                    <a:pt x="112661" y="8051"/>
                  </a:lnTo>
                  <a:lnTo>
                    <a:pt x="111302" y="8039"/>
                  </a:lnTo>
                  <a:lnTo>
                    <a:pt x="110197" y="8699"/>
                  </a:lnTo>
                  <a:lnTo>
                    <a:pt x="107188" y="7835"/>
                  </a:lnTo>
                  <a:lnTo>
                    <a:pt x="108153" y="3022"/>
                  </a:lnTo>
                  <a:lnTo>
                    <a:pt x="104330" y="3644"/>
                  </a:lnTo>
                  <a:lnTo>
                    <a:pt x="96266" y="0"/>
                  </a:lnTo>
                  <a:lnTo>
                    <a:pt x="91084" y="4356"/>
                  </a:lnTo>
                  <a:lnTo>
                    <a:pt x="86842" y="9359"/>
                  </a:lnTo>
                  <a:lnTo>
                    <a:pt x="86842" y="71297"/>
                  </a:lnTo>
                  <a:lnTo>
                    <a:pt x="85775" y="72072"/>
                  </a:lnTo>
                  <a:lnTo>
                    <a:pt x="86842" y="71297"/>
                  </a:lnTo>
                  <a:lnTo>
                    <a:pt x="86842" y="9359"/>
                  </a:lnTo>
                  <a:lnTo>
                    <a:pt x="61988" y="47256"/>
                  </a:lnTo>
                  <a:lnTo>
                    <a:pt x="50914" y="69303"/>
                  </a:lnTo>
                  <a:lnTo>
                    <a:pt x="50914" y="162687"/>
                  </a:lnTo>
                  <a:lnTo>
                    <a:pt x="46634" y="150799"/>
                  </a:lnTo>
                  <a:lnTo>
                    <a:pt x="47904" y="150558"/>
                  </a:lnTo>
                  <a:lnTo>
                    <a:pt x="46913" y="151561"/>
                  </a:lnTo>
                  <a:lnTo>
                    <a:pt x="50914" y="162687"/>
                  </a:lnTo>
                  <a:lnTo>
                    <a:pt x="50914" y="69303"/>
                  </a:lnTo>
                  <a:lnTo>
                    <a:pt x="33185" y="109702"/>
                  </a:lnTo>
                  <a:lnTo>
                    <a:pt x="17526" y="159918"/>
                  </a:lnTo>
                  <a:lnTo>
                    <a:pt x="6464" y="211670"/>
                  </a:lnTo>
                  <a:lnTo>
                    <a:pt x="1181" y="264464"/>
                  </a:lnTo>
                  <a:lnTo>
                    <a:pt x="0" y="317398"/>
                  </a:lnTo>
                  <a:lnTo>
                    <a:pt x="2552" y="369468"/>
                  </a:lnTo>
                  <a:lnTo>
                    <a:pt x="11226" y="419785"/>
                  </a:lnTo>
                  <a:lnTo>
                    <a:pt x="24828" y="468757"/>
                  </a:lnTo>
                  <a:lnTo>
                    <a:pt x="42138" y="516826"/>
                  </a:lnTo>
                  <a:lnTo>
                    <a:pt x="64363" y="563549"/>
                  </a:lnTo>
                  <a:lnTo>
                    <a:pt x="90297" y="609320"/>
                  </a:lnTo>
                  <a:lnTo>
                    <a:pt x="113982" y="645096"/>
                  </a:lnTo>
                  <a:lnTo>
                    <a:pt x="139725" y="679107"/>
                  </a:lnTo>
                  <a:lnTo>
                    <a:pt x="149021" y="689914"/>
                  </a:lnTo>
                  <a:lnTo>
                    <a:pt x="167601" y="711530"/>
                  </a:lnTo>
                  <a:lnTo>
                    <a:pt x="214998" y="760641"/>
                  </a:lnTo>
                  <a:lnTo>
                    <a:pt x="270217" y="812774"/>
                  </a:lnTo>
                  <a:lnTo>
                    <a:pt x="271691" y="813142"/>
                  </a:lnTo>
                  <a:lnTo>
                    <a:pt x="271970" y="813904"/>
                  </a:lnTo>
                  <a:lnTo>
                    <a:pt x="273456" y="814273"/>
                  </a:lnTo>
                  <a:lnTo>
                    <a:pt x="273951" y="815670"/>
                  </a:lnTo>
                  <a:lnTo>
                    <a:pt x="275717" y="816800"/>
                  </a:lnTo>
                  <a:lnTo>
                    <a:pt x="274929" y="818375"/>
                  </a:lnTo>
                  <a:lnTo>
                    <a:pt x="275259" y="819302"/>
                  </a:lnTo>
                  <a:lnTo>
                    <a:pt x="273850" y="819124"/>
                  </a:lnTo>
                  <a:lnTo>
                    <a:pt x="272288" y="818540"/>
                  </a:lnTo>
                  <a:lnTo>
                    <a:pt x="263499" y="816610"/>
                  </a:lnTo>
                  <a:lnTo>
                    <a:pt x="253263" y="814451"/>
                  </a:lnTo>
                  <a:lnTo>
                    <a:pt x="244055" y="811364"/>
                  </a:lnTo>
                  <a:lnTo>
                    <a:pt x="234721" y="807923"/>
                  </a:lnTo>
                  <a:lnTo>
                    <a:pt x="228473" y="805586"/>
                  </a:lnTo>
                  <a:lnTo>
                    <a:pt x="222364" y="803605"/>
                  </a:lnTo>
                  <a:lnTo>
                    <a:pt x="216433" y="802144"/>
                  </a:lnTo>
                  <a:lnTo>
                    <a:pt x="209550" y="801738"/>
                  </a:lnTo>
                  <a:lnTo>
                    <a:pt x="197485" y="798245"/>
                  </a:lnTo>
                  <a:lnTo>
                    <a:pt x="185813" y="799553"/>
                  </a:lnTo>
                  <a:lnTo>
                    <a:pt x="175679" y="805167"/>
                  </a:lnTo>
                  <a:lnTo>
                    <a:pt x="168287" y="814616"/>
                  </a:lnTo>
                  <a:lnTo>
                    <a:pt x="188544" y="833361"/>
                  </a:lnTo>
                  <a:lnTo>
                    <a:pt x="212166" y="846505"/>
                  </a:lnTo>
                  <a:lnTo>
                    <a:pt x="237172" y="855954"/>
                  </a:lnTo>
                  <a:lnTo>
                    <a:pt x="263931" y="862787"/>
                  </a:lnTo>
                  <a:lnTo>
                    <a:pt x="273024" y="865555"/>
                  </a:lnTo>
                  <a:lnTo>
                    <a:pt x="283375" y="868070"/>
                  </a:lnTo>
                  <a:lnTo>
                    <a:pt x="295440" y="871575"/>
                  </a:lnTo>
                  <a:lnTo>
                    <a:pt x="302983" y="873760"/>
                  </a:lnTo>
                  <a:lnTo>
                    <a:pt x="320789" y="878243"/>
                  </a:lnTo>
                  <a:lnTo>
                    <a:pt x="324815" y="878179"/>
                  </a:lnTo>
                  <a:lnTo>
                    <a:pt x="330187" y="878103"/>
                  </a:lnTo>
                  <a:lnTo>
                    <a:pt x="337705" y="872731"/>
                  </a:lnTo>
                  <a:lnTo>
                    <a:pt x="348640" y="861885"/>
                  </a:lnTo>
                  <a:lnTo>
                    <a:pt x="353822" y="857504"/>
                  </a:lnTo>
                  <a:lnTo>
                    <a:pt x="356184" y="852843"/>
                  </a:lnTo>
                  <a:lnTo>
                    <a:pt x="360273" y="845464"/>
                  </a:lnTo>
                  <a:lnTo>
                    <a:pt x="360959" y="843597"/>
                  </a:lnTo>
                  <a:lnTo>
                    <a:pt x="360172" y="841400"/>
                  </a:lnTo>
                  <a:lnTo>
                    <a:pt x="363131" y="838390"/>
                  </a:lnTo>
                  <a:lnTo>
                    <a:pt x="365112" y="836383"/>
                  </a:lnTo>
                  <a:close/>
                </a:path>
              </a:pathLst>
            </a:custGeom>
            <a:solidFill>
              <a:srgbClr val="0F1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99332" y="3631155"/>
            <a:ext cx="4531360" cy="10375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12215" marR="5080" indent="-1200150">
              <a:lnSpc>
                <a:spcPct val="114500"/>
              </a:lnSpc>
              <a:spcBef>
                <a:spcPts val="95"/>
              </a:spcBef>
            </a:pPr>
            <a:r>
              <a:rPr sz="2900" spc="-145" dirty="0">
                <a:solidFill>
                  <a:srgbClr val="0F1B34"/>
                </a:solidFill>
              </a:rPr>
              <a:t>Guias</a:t>
            </a:r>
            <a:r>
              <a:rPr sz="2900" spc="-190" dirty="0">
                <a:solidFill>
                  <a:srgbClr val="0F1B34"/>
                </a:solidFill>
              </a:rPr>
              <a:t> </a:t>
            </a:r>
            <a:r>
              <a:rPr sz="2900" spc="-75" dirty="0">
                <a:solidFill>
                  <a:srgbClr val="0F1B34"/>
                </a:solidFill>
              </a:rPr>
              <a:t>para</a:t>
            </a:r>
            <a:r>
              <a:rPr sz="2900" spc="-190" dirty="0">
                <a:solidFill>
                  <a:srgbClr val="0F1B34"/>
                </a:solidFill>
              </a:rPr>
              <a:t> </a:t>
            </a:r>
            <a:r>
              <a:rPr sz="2900" spc="-95" dirty="0">
                <a:solidFill>
                  <a:srgbClr val="0F1B34"/>
                </a:solidFill>
              </a:rPr>
              <a:t>pagamento</a:t>
            </a:r>
            <a:r>
              <a:rPr sz="2900" spc="-185" dirty="0">
                <a:solidFill>
                  <a:srgbClr val="0F1B34"/>
                </a:solidFill>
              </a:rPr>
              <a:t> </a:t>
            </a:r>
            <a:r>
              <a:rPr sz="2900" spc="-50" dirty="0">
                <a:solidFill>
                  <a:srgbClr val="0F1B34"/>
                </a:solidFill>
              </a:rPr>
              <a:t>- </a:t>
            </a:r>
            <a:r>
              <a:rPr sz="2900" spc="-254" dirty="0">
                <a:solidFill>
                  <a:srgbClr val="0F1B34"/>
                </a:solidFill>
              </a:rPr>
              <a:t>INSS</a:t>
            </a:r>
            <a:r>
              <a:rPr sz="2900" spc="-215" dirty="0">
                <a:solidFill>
                  <a:srgbClr val="0F1B34"/>
                </a:solidFill>
              </a:rPr>
              <a:t> </a:t>
            </a:r>
            <a:r>
              <a:rPr sz="2900" spc="-160" dirty="0">
                <a:solidFill>
                  <a:srgbClr val="0F1B34"/>
                </a:solidFill>
              </a:rPr>
              <a:t>e</a:t>
            </a:r>
            <a:r>
              <a:rPr sz="2900" spc="-210" dirty="0">
                <a:solidFill>
                  <a:srgbClr val="0F1B34"/>
                </a:solidFill>
              </a:rPr>
              <a:t> </a:t>
            </a:r>
            <a:r>
              <a:rPr sz="2900" spc="-300" dirty="0">
                <a:solidFill>
                  <a:srgbClr val="0F1B34"/>
                </a:solidFill>
              </a:rPr>
              <a:t>IRRF</a:t>
            </a:r>
            <a:endParaRPr sz="2900"/>
          </a:p>
        </p:txBody>
      </p:sp>
      <p:sp>
        <p:nvSpPr>
          <p:cNvPr id="6" name="object 6"/>
          <p:cNvSpPr txBox="1"/>
          <p:nvPr/>
        </p:nvSpPr>
        <p:spPr>
          <a:xfrm>
            <a:off x="6849302" y="3670249"/>
            <a:ext cx="4589780" cy="4559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800" spc="-125" dirty="0">
                <a:solidFill>
                  <a:srgbClr val="0F1B34"/>
                </a:solidFill>
                <a:latin typeface="Arial Black"/>
                <a:cs typeface="Arial Black"/>
              </a:rPr>
              <a:t>Guias</a:t>
            </a:r>
            <a:r>
              <a:rPr sz="280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00" spc="-65" dirty="0">
                <a:solidFill>
                  <a:srgbClr val="0F1B34"/>
                </a:solidFill>
                <a:latin typeface="Arial Black"/>
                <a:cs typeface="Arial Black"/>
              </a:rPr>
              <a:t>para</a:t>
            </a:r>
            <a:r>
              <a:rPr sz="2800" spc="-18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800" spc="-40" dirty="0">
                <a:solidFill>
                  <a:srgbClr val="0F1B34"/>
                </a:solidFill>
                <a:latin typeface="Arial Black"/>
                <a:cs typeface="Arial Black"/>
              </a:rPr>
              <a:t>recolhimento</a:t>
            </a:r>
            <a:endParaRPr sz="2800">
              <a:latin typeface="Arial Black"/>
              <a:cs typeface="Arial Blac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695326" y="3691297"/>
            <a:ext cx="5066030" cy="878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9690" marR="5080" indent="-47625">
              <a:lnSpc>
                <a:spcPct val="114199"/>
              </a:lnSpc>
              <a:spcBef>
                <a:spcPts val="100"/>
              </a:spcBef>
            </a:pPr>
            <a:r>
              <a:rPr sz="2450" spc="-70" dirty="0">
                <a:solidFill>
                  <a:srgbClr val="0F1B34"/>
                </a:solidFill>
                <a:latin typeface="Arial Black"/>
                <a:cs typeface="Arial Black"/>
              </a:rPr>
              <a:t>Plataforma</a:t>
            </a:r>
            <a:r>
              <a:rPr sz="2450" spc="-14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65" dirty="0">
                <a:solidFill>
                  <a:srgbClr val="0F1B34"/>
                </a:solidFill>
                <a:latin typeface="Arial Black"/>
                <a:cs typeface="Arial Black"/>
              </a:rPr>
              <a:t>para</a:t>
            </a:r>
            <a:r>
              <a:rPr sz="2450" spc="-14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35" dirty="0">
                <a:solidFill>
                  <a:srgbClr val="0F1B34"/>
                </a:solidFill>
                <a:latin typeface="Arial Black"/>
                <a:cs typeface="Arial Black"/>
              </a:rPr>
              <a:t>reportar</a:t>
            </a:r>
            <a:r>
              <a:rPr sz="2450" spc="-14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45" dirty="0">
                <a:solidFill>
                  <a:srgbClr val="0F1B34"/>
                </a:solidFill>
                <a:latin typeface="Arial Black"/>
                <a:cs typeface="Arial Black"/>
              </a:rPr>
              <a:t>todas </a:t>
            </a:r>
            <a:r>
              <a:rPr sz="2450" spc="-165" dirty="0">
                <a:solidFill>
                  <a:srgbClr val="0F1B34"/>
                </a:solidFill>
                <a:latin typeface="Arial Black"/>
                <a:cs typeface="Arial Black"/>
              </a:rPr>
              <a:t>as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90" dirty="0">
                <a:solidFill>
                  <a:srgbClr val="0F1B34"/>
                </a:solidFill>
                <a:latin typeface="Arial Black"/>
                <a:cs typeface="Arial Black"/>
              </a:rPr>
              <a:t>informações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85" dirty="0">
                <a:solidFill>
                  <a:srgbClr val="0F1B34"/>
                </a:solidFill>
                <a:latin typeface="Arial Black"/>
                <a:cs typeface="Arial Black"/>
              </a:rPr>
              <a:t>do</a:t>
            </a:r>
            <a:r>
              <a:rPr sz="2450" spc="-15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0" dirty="0">
                <a:solidFill>
                  <a:srgbClr val="0F1B34"/>
                </a:solidFill>
                <a:latin typeface="Arial Black"/>
                <a:cs typeface="Arial Black"/>
              </a:rPr>
              <a:t>funcionário</a:t>
            </a:r>
            <a:endParaRPr sz="2450">
              <a:latin typeface="Arial Black"/>
              <a:cs typeface="Arial Blac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573149" y="8525712"/>
            <a:ext cx="3611879" cy="8534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90880" marR="5080" indent="-678815">
              <a:lnSpc>
                <a:spcPct val="115599"/>
              </a:lnSpc>
              <a:spcBef>
                <a:spcPts val="90"/>
              </a:spcBef>
            </a:pPr>
            <a:r>
              <a:rPr sz="2350" spc="-100" dirty="0">
                <a:solidFill>
                  <a:srgbClr val="0F1B34"/>
                </a:solidFill>
                <a:latin typeface="Arial Black"/>
                <a:cs typeface="Arial Black"/>
              </a:rPr>
              <a:t>Sindicato</a:t>
            </a:r>
            <a:r>
              <a:rPr sz="2350" spc="-15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350" spc="-50" dirty="0">
                <a:solidFill>
                  <a:srgbClr val="0F1B34"/>
                </a:solidFill>
                <a:latin typeface="Arial Black"/>
                <a:cs typeface="Arial Black"/>
              </a:rPr>
              <a:t>Patronal</a:t>
            </a:r>
            <a:r>
              <a:rPr sz="2350" spc="-15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350" spc="-114" dirty="0">
                <a:solidFill>
                  <a:srgbClr val="0F1B34"/>
                </a:solidFill>
                <a:latin typeface="Arial Black"/>
                <a:cs typeface="Arial Black"/>
              </a:rPr>
              <a:t>e</a:t>
            </a:r>
            <a:r>
              <a:rPr sz="2350" spc="-14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350" spc="-25" dirty="0">
                <a:solidFill>
                  <a:srgbClr val="0F1B34"/>
                </a:solidFill>
                <a:latin typeface="Arial Black"/>
                <a:cs typeface="Arial Black"/>
              </a:rPr>
              <a:t>de </a:t>
            </a:r>
            <a:r>
              <a:rPr sz="2350" spc="-10" dirty="0">
                <a:solidFill>
                  <a:srgbClr val="0F1B34"/>
                </a:solidFill>
                <a:latin typeface="Arial Black"/>
                <a:cs typeface="Arial Black"/>
              </a:rPr>
              <a:t>colaboradores</a:t>
            </a:r>
            <a:endParaRPr sz="2350">
              <a:latin typeface="Arial Black"/>
              <a:cs typeface="Arial Blac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4695" y="8332316"/>
            <a:ext cx="4572635" cy="1356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174625" algn="ctr">
              <a:lnSpc>
                <a:spcPct val="114199"/>
              </a:lnSpc>
              <a:spcBef>
                <a:spcPts val="100"/>
              </a:spcBef>
            </a:pPr>
            <a:r>
              <a:rPr sz="2550" spc="-145" dirty="0">
                <a:solidFill>
                  <a:srgbClr val="0F1B34"/>
                </a:solidFill>
                <a:latin typeface="Arial Black"/>
                <a:cs typeface="Arial Black"/>
              </a:rPr>
              <a:t>Declaração</a:t>
            </a:r>
            <a:r>
              <a:rPr sz="2550" spc="-17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550" spc="-110" dirty="0">
                <a:solidFill>
                  <a:srgbClr val="0F1B34"/>
                </a:solidFill>
                <a:latin typeface="Arial Black"/>
                <a:cs typeface="Arial Black"/>
              </a:rPr>
              <a:t>de</a:t>
            </a:r>
            <a:r>
              <a:rPr sz="2550" spc="-16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550" spc="-85" dirty="0">
                <a:solidFill>
                  <a:srgbClr val="0F1B34"/>
                </a:solidFill>
                <a:latin typeface="Arial Black"/>
                <a:cs typeface="Arial Black"/>
              </a:rPr>
              <a:t>débitos</a:t>
            </a:r>
            <a:r>
              <a:rPr sz="2550" spc="-16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550" spc="-50" dirty="0">
                <a:solidFill>
                  <a:srgbClr val="0F1B34"/>
                </a:solidFill>
                <a:latin typeface="Arial Black"/>
                <a:cs typeface="Arial Black"/>
              </a:rPr>
              <a:t>e </a:t>
            </a:r>
            <a:r>
              <a:rPr sz="2550" spc="-70" dirty="0">
                <a:solidFill>
                  <a:srgbClr val="0F1B34"/>
                </a:solidFill>
                <a:latin typeface="Arial Black"/>
                <a:cs typeface="Arial Black"/>
              </a:rPr>
              <a:t>réditos</a:t>
            </a:r>
            <a:r>
              <a:rPr sz="25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550" spc="-40" dirty="0">
                <a:solidFill>
                  <a:srgbClr val="0F1B34"/>
                </a:solidFill>
                <a:latin typeface="Arial Black"/>
                <a:cs typeface="Arial Black"/>
              </a:rPr>
              <a:t>tributários</a:t>
            </a:r>
            <a:r>
              <a:rPr sz="2550" spc="-15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550" spc="-55" dirty="0">
                <a:solidFill>
                  <a:srgbClr val="0F1B34"/>
                </a:solidFill>
                <a:latin typeface="Arial Black"/>
                <a:cs typeface="Arial Black"/>
              </a:rPr>
              <a:t>federais </a:t>
            </a:r>
            <a:r>
              <a:rPr sz="2550" spc="-25" dirty="0">
                <a:solidFill>
                  <a:srgbClr val="0F1B34"/>
                </a:solidFill>
                <a:latin typeface="Arial Black"/>
                <a:cs typeface="Arial Black"/>
              </a:rPr>
              <a:t>previdenciários.</a:t>
            </a:r>
            <a:endParaRPr sz="255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60507" y="8385796"/>
            <a:ext cx="5043805" cy="1303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4100"/>
              </a:lnSpc>
              <a:spcBef>
                <a:spcPts val="100"/>
              </a:spcBef>
            </a:pPr>
            <a:r>
              <a:rPr sz="2450" spc="-105" dirty="0">
                <a:solidFill>
                  <a:srgbClr val="0F1B34"/>
                </a:solidFill>
                <a:latin typeface="Arial Black"/>
                <a:cs typeface="Arial Black"/>
              </a:rPr>
              <a:t>Realizar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05" dirty="0">
                <a:solidFill>
                  <a:srgbClr val="0F1B34"/>
                </a:solidFill>
                <a:latin typeface="Arial Black"/>
                <a:cs typeface="Arial Black"/>
              </a:rPr>
              <a:t>exame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90" dirty="0">
                <a:solidFill>
                  <a:srgbClr val="0F1B34"/>
                </a:solidFill>
                <a:latin typeface="Arial Black"/>
                <a:cs typeface="Arial Black"/>
              </a:rPr>
              <a:t>admissional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40" dirty="0">
                <a:solidFill>
                  <a:srgbClr val="0F1B34"/>
                </a:solidFill>
                <a:latin typeface="Arial Black"/>
                <a:cs typeface="Arial Black"/>
              </a:rPr>
              <a:t>e</a:t>
            </a:r>
            <a:r>
              <a:rPr sz="2450" spc="-15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50" dirty="0">
                <a:solidFill>
                  <a:srgbClr val="0F1B34"/>
                </a:solidFill>
                <a:latin typeface="Arial Black"/>
                <a:cs typeface="Arial Black"/>
              </a:rPr>
              <a:t>a </a:t>
            </a:r>
            <a:r>
              <a:rPr sz="2450" spc="-45" dirty="0">
                <a:solidFill>
                  <a:srgbClr val="0F1B34"/>
                </a:solidFill>
                <a:latin typeface="Arial Black"/>
                <a:cs typeface="Arial Black"/>
              </a:rPr>
              <a:t>própria</a:t>
            </a:r>
            <a:r>
              <a:rPr sz="2450" spc="-15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30" dirty="0">
                <a:solidFill>
                  <a:srgbClr val="0F1B34"/>
                </a:solidFill>
                <a:latin typeface="Arial Black"/>
                <a:cs typeface="Arial Black"/>
              </a:rPr>
              <a:t>clinica</a:t>
            </a:r>
            <a:r>
              <a:rPr sz="2450" spc="-14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25" dirty="0">
                <a:solidFill>
                  <a:srgbClr val="0F1B34"/>
                </a:solidFill>
                <a:latin typeface="Arial Black"/>
                <a:cs typeface="Arial Black"/>
              </a:rPr>
              <a:t>precisa</a:t>
            </a:r>
            <a:r>
              <a:rPr sz="2450" spc="-14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25" dirty="0">
                <a:solidFill>
                  <a:srgbClr val="0F1B34"/>
                </a:solidFill>
                <a:latin typeface="Arial Black"/>
                <a:cs typeface="Arial Black"/>
              </a:rPr>
              <a:t>ser </a:t>
            </a:r>
            <a:r>
              <a:rPr sz="2450" spc="-70" dirty="0">
                <a:solidFill>
                  <a:srgbClr val="0F1B34"/>
                </a:solidFill>
                <a:latin typeface="Arial Black"/>
                <a:cs typeface="Arial Black"/>
              </a:rPr>
              <a:t>enquadrada</a:t>
            </a:r>
            <a:r>
              <a:rPr sz="2450" spc="-15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50" dirty="0">
                <a:solidFill>
                  <a:srgbClr val="0F1B34"/>
                </a:solidFill>
                <a:latin typeface="Arial Black"/>
                <a:cs typeface="Arial Black"/>
              </a:rPr>
              <a:t>no</a:t>
            </a:r>
            <a:r>
              <a:rPr sz="2450" spc="-15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450" spc="-100" dirty="0">
                <a:solidFill>
                  <a:srgbClr val="0F1B34"/>
                </a:solidFill>
                <a:latin typeface="Arial Black"/>
                <a:cs typeface="Arial Black"/>
              </a:rPr>
              <a:t>e-</a:t>
            </a:r>
            <a:r>
              <a:rPr sz="2450" spc="-10" dirty="0">
                <a:solidFill>
                  <a:srgbClr val="0F1B34"/>
                </a:solidFill>
                <a:latin typeface="Arial Black"/>
                <a:cs typeface="Arial Black"/>
              </a:rPr>
              <a:t>social.</a:t>
            </a:r>
            <a:endParaRPr sz="245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510901" y="8422080"/>
            <a:ext cx="3345815" cy="909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37490">
              <a:lnSpc>
                <a:spcPct val="115999"/>
              </a:lnSpc>
              <a:spcBef>
                <a:spcPts val="95"/>
              </a:spcBef>
            </a:pPr>
            <a:r>
              <a:rPr sz="2500" spc="-140" dirty="0">
                <a:solidFill>
                  <a:srgbClr val="0F1B34"/>
                </a:solidFill>
                <a:latin typeface="Arial Black"/>
                <a:cs typeface="Arial Black"/>
              </a:rPr>
              <a:t>Relação</a:t>
            </a:r>
            <a:r>
              <a:rPr sz="2500" spc="-16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500" spc="-45" dirty="0">
                <a:solidFill>
                  <a:srgbClr val="0F1B34"/>
                </a:solidFill>
                <a:latin typeface="Arial Black"/>
                <a:cs typeface="Arial Black"/>
              </a:rPr>
              <a:t>Anual</a:t>
            </a:r>
            <a:r>
              <a:rPr sz="2500" spc="-16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500" spc="-25" dirty="0">
                <a:solidFill>
                  <a:srgbClr val="0F1B34"/>
                </a:solidFill>
                <a:latin typeface="Arial Black"/>
                <a:cs typeface="Arial Black"/>
              </a:rPr>
              <a:t>de </a:t>
            </a:r>
            <a:r>
              <a:rPr sz="2500" spc="-75" dirty="0">
                <a:solidFill>
                  <a:srgbClr val="0F1B34"/>
                </a:solidFill>
                <a:latin typeface="Arial Black"/>
                <a:cs typeface="Arial Black"/>
              </a:rPr>
              <a:t>Informações</a:t>
            </a:r>
            <a:r>
              <a:rPr sz="2500" spc="-13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2500" spc="-130" dirty="0">
                <a:solidFill>
                  <a:srgbClr val="0F1B34"/>
                </a:solidFill>
                <a:latin typeface="Arial Black"/>
                <a:cs typeface="Arial Black"/>
              </a:rPr>
              <a:t>Sociais</a:t>
            </a:r>
            <a:endParaRPr sz="2500">
              <a:latin typeface="Arial Black"/>
              <a:cs typeface="Arial Black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135162" y="1514855"/>
            <a:ext cx="3463290" cy="1956435"/>
            <a:chOff x="7135162" y="1514855"/>
            <a:chExt cx="3463290" cy="1956435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56703" y="1514855"/>
              <a:ext cx="3441191" cy="1743455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135152" y="2592437"/>
              <a:ext cx="365125" cy="878840"/>
            </a:xfrm>
            <a:custGeom>
              <a:avLst/>
              <a:gdLst/>
              <a:ahLst/>
              <a:cxnLst/>
              <a:rect l="l" t="t" r="r" b="b"/>
              <a:pathLst>
                <a:path w="365125" h="878839">
                  <a:moveTo>
                    <a:pt x="58788" y="428155"/>
                  </a:moveTo>
                  <a:lnTo>
                    <a:pt x="58077" y="426148"/>
                  </a:lnTo>
                  <a:lnTo>
                    <a:pt x="56134" y="424510"/>
                  </a:lnTo>
                  <a:lnTo>
                    <a:pt x="58254" y="430403"/>
                  </a:lnTo>
                  <a:lnTo>
                    <a:pt x="58788" y="428155"/>
                  </a:lnTo>
                  <a:close/>
                </a:path>
                <a:path w="365125" h="878839">
                  <a:moveTo>
                    <a:pt x="67703" y="456641"/>
                  </a:moveTo>
                  <a:lnTo>
                    <a:pt x="65252" y="453567"/>
                  </a:lnTo>
                  <a:lnTo>
                    <a:pt x="67119" y="458774"/>
                  </a:lnTo>
                  <a:lnTo>
                    <a:pt x="67703" y="456641"/>
                  </a:lnTo>
                  <a:close/>
                </a:path>
                <a:path w="365125" h="878839">
                  <a:moveTo>
                    <a:pt x="83273" y="83870"/>
                  </a:moveTo>
                  <a:lnTo>
                    <a:pt x="81546" y="82804"/>
                  </a:lnTo>
                  <a:lnTo>
                    <a:pt x="81737" y="83350"/>
                  </a:lnTo>
                  <a:lnTo>
                    <a:pt x="81813" y="83540"/>
                  </a:lnTo>
                  <a:lnTo>
                    <a:pt x="81013" y="85077"/>
                  </a:lnTo>
                  <a:lnTo>
                    <a:pt x="81432" y="86233"/>
                  </a:lnTo>
                  <a:lnTo>
                    <a:pt x="82372" y="85102"/>
                  </a:lnTo>
                  <a:lnTo>
                    <a:pt x="83273" y="83870"/>
                  </a:lnTo>
                  <a:close/>
                </a:path>
                <a:path w="365125" h="878839">
                  <a:moveTo>
                    <a:pt x="343382" y="776046"/>
                  </a:moveTo>
                  <a:lnTo>
                    <a:pt x="340969" y="773099"/>
                  </a:lnTo>
                  <a:lnTo>
                    <a:pt x="342773" y="778103"/>
                  </a:lnTo>
                  <a:lnTo>
                    <a:pt x="343382" y="776046"/>
                  </a:lnTo>
                  <a:close/>
                </a:path>
                <a:path w="365125" h="878839">
                  <a:moveTo>
                    <a:pt x="365112" y="836371"/>
                  </a:moveTo>
                  <a:lnTo>
                    <a:pt x="357111" y="814171"/>
                  </a:lnTo>
                  <a:lnTo>
                    <a:pt x="342163" y="780161"/>
                  </a:lnTo>
                  <a:lnTo>
                    <a:pt x="342773" y="778103"/>
                  </a:lnTo>
                  <a:lnTo>
                    <a:pt x="339750" y="769734"/>
                  </a:lnTo>
                  <a:lnTo>
                    <a:pt x="339801" y="766114"/>
                  </a:lnTo>
                  <a:lnTo>
                    <a:pt x="338569" y="762711"/>
                  </a:lnTo>
                  <a:lnTo>
                    <a:pt x="336156" y="759764"/>
                  </a:lnTo>
                  <a:lnTo>
                    <a:pt x="336994" y="758304"/>
                  </a:lnTo>
                  <a:lnTo>
                    <a:pt x="337820" y="756856"/>
                  </a:lnTo>
                  <a:lnTo>
                    <a:pt x="335699" y="754748"/>
                  </a:lnTo>
                  <a:lnTo>
                    <a:pt x="336067" y="751992"/>
                  </a:lnTo>
                  <a:lnTo>
                    <a:pt x="331203" y="727252"/>
                  </a:lnTo>
                  <a:lnTo>
                    <a:pt x="327685" y="702500"/>
                  </a:lnTo>
                  <a:lnTo>
                    <a:pt x="326720" y="677329"/>
                  </a:lnTo>
                  <a:lnTo>
                    <a:pt x="328320" y="651789"/>
                  </a:lnTo>
                  <a:lnTo>
                    <a:pt x="328726" y="649160"/>
                  </a:lnTo>
                  <a:lnTo>
                    <a:pt x="327914" y="646899"/>
                  </a:lnTo>
                  <a:lnTo>
                    <a:pt x="328549" y="641172"/>
                  </a:lnTo>
                  <a:lnTo>
                    <a:pt x="328663" y="637743"/>
                  </a:lnTo>
                  <a:lnTo>
                    <a:pt x="322554" y="635774"/>
                  </a:lnTo>
                  <a:lnTo>
                    <a:pt x="319125" y="637501"/>
                  </a:lnTo>
                  <a:lnTo>
                    <a:pt x="318439" y="639343"/>
                  </a:lnTo>
                  <a:lnTo>
                    <a:pt x="313829" y="645287"/>
                  </a:lnTo>
                  <a:lnTo>
                    <a:pt x="308851" y="650189"/>
                  </a:lnTo>
                  <a:lnTo>
                    <a:pt x="303809" y="654926"/>
                  </a:lnTo>
                  <a:lnTo>
                    <a:pt x="299034" y="660438"/>
                  </a:lnTo>
                  <a:lnTo>
                    <a:pt x="292798" y="721804"/>
                  </a:lnTo>
                  <a:lnTo>
                    <a:pt x="293662" y="746696"/>
                  </a:lnTo>
                  <a:lnTo>
                    <a:pt x="295897" y="771639"/>
                  </a:lnTo>
                  <a:lnTo>
                    <a:pt x="295681" y="774801"/>
                  </a:lnTo>
                  <a:lnTo>
                    <a:pt x="296735" y="777709"/>
                  </a:lnTo>
                  <a:lnTo>
                    <a:pt x="296303" y="784009"/>
                  </a:lnTo>
                  <a:lnTo>
                    <a:pt x="293611" y="784047"/>
                  </a:lnTo>
                  <a:lnTo>
                    <a:pt x="290690" y="783437"/>
                  </a:lnTo>
                  <a:lnTo>
                    <a:pt x="290741" y="779818"/>
                  </a:lnTo>
                  <a:lnTo>
                    <a:pt x="288734" y="777989"/>
                  </a:lnTo>
                  <a:lnTo>
                    <a:pt x="284619" y="777824"/>
                  </a:lnTo>
                  <a:lnTo>
                    <a:pt x="282524" y="771994"/>
                  </a:lnTo>
                  <a:lnTo>
                    <a:pt x="278396" y="771779"/>
                  </a:lnTo>
                  <a:lnTo>
                    <a:pt x="277888" y="770356"/>
                  </a:lnTo>
                  <a:lnTo>
                    <a:pt x="275666" y="767943"/>
                  </a:lnTo>
                  <a:lnTo>
                    <a:pt x="274726" y="765340"/>
                  </a:lnTo>
                  <a:lnTo>
                    <a:pt x="271780" y="764667"/>
                  </a:lnTo>
                  <a:lnTo>
                    <a:pt x="269900" y="763181"/>
                  </a:lnTo>
                  <a:lnTo>
                    <a:pt x="269176" y="761174"/>
                  </a:lnTo>
                  <a:lnTo>
                    <a:pt x="256082" y="747306"/>
                  </a:lnTo>
                  <a:lnTo>
                    <a:pt x="231190" y="723163"/>
                  </a:lnTo>
                  <a:lnTo>
                    <a:pt x="219913" y="710590"/>
                  </a:lnTo>
                  <a:lnTo>
                    <a:pt x="198259" y="687971"/>
                  </a:lnTo>
                  <a:lnTo>
                    <a:pt x="177774" y="664819"/>
                  </a:lnTo>
                  <a:lnTo>
                    <a:pt x="173583" y="660679"/>
                  </a:lnTo>
                  <a:lnTo>
                    <a:pt x="167614" y="651598"/>
                  </a:lnTo>
                  <a:lnTo>
                    <a:pt x="143865" y="619379"/>
                  </a:lnTo>
                  <a:lnTo>
                    <a:pt x="123532" y="585406"/>
                  </a:lnTo>
                  <a:lnTo>
                    <a:pt x="104228" y="550557"/>
                  </a:lnTo>
                  <a:lnTo>
                    <a:pt x="87147" y="514375"/>
                  </a:lnTo>
                  <a:lnTo>
                    <a:pt x="77444" y="487426"/>
                  </a:lnTo>
                  <a:lnTo>
                    <a:pt x="66548" y="460921"/>
                  </a:lnTo>
                  <a:lnTo>
                    <a:pt x="67119" y="458774"/>
                  </a:lnTo>
                  <a:lnTo>
                    <a:pt x="63969" y="450037"/>
                  </a:lnTo>
                  <a:lnTo>
                    <a:pt x="64008" y="446392"/>
                  </a:lnTo>
                  <a:lnTo>
                    <a:pt x="62801" y="443052"/>
                  </a:lnTo>
                  <a:lnTo>
                    <a:pt x="60401" y="440105"/>
                  </a:lnTo>
                  <a:lnTo>
                    <a:pt x="61061" y="438200"/>
                  </a:lnTo>
                  <a:lnTo>
                    <a:pt x="61734" y="436308"/>
                  </a:lnTo>
                  <a:lnTo>
                    <a:pt x="59385" y="433565"/>
                  </a:lnTo>
                  <a:lnTo>
                    <a:pt x="55905" y="423900"/>
                  </a:lnTo>
                  <a:lnTo>
                    <a:pt x="56134" y="424510"/>
                  </a:lnTo>
                  <a:lnTo>
                    <a:pt x="57073" y="423379"/>
                  </a:lnTo>
                  <a:lnTo>
                    <a:pt x="56819" y="422681"/>
                  </a:lnTo>
                  <a:lnTo>
                    <a:pt x="55359" y="422389"/>
                  </a:lnTo>
                  <a:lnTo>
                    <a:pt x="56184" y="420928"/>
                  </a:lnTo>
                  <a:lnTo>
                    <a:pt x="57023" y="419481"/>
                  </a:lnTo>
                  <a:lnTo>
                    <a:pt x="54914" y="417385"/>
                  </a:lnTo>
                  <a:lnTo>
                    <a:pt x="55283" y="414667"/>
                  </a:lnTo>
                  <a:lnTo>
                    <a:pt x="53403" y="405688"/>
                  </a:lnTo>
                  <a:lnTo>
                    <a:pt x="50317" y="397116"/>
                  </a:lnTo>
                  <a:lnTo>
                    <a:pt x="48437" y="388150"/>
                  </a:lnTo>
                  <a:lnTo>
                    <a:pt x="47790" y="378866"/>
                  </a:lnTo>
                  <a:lnTo>
                    <a:pt x="46240" y="378307"/>
                  </a:lnTo>
                  <a:lnTo>
                    <a:pt x="45059" y="375031"/>
                  </a:lnTo>
                  <a:lnTo>
                    <a:pt x="43878" y="383006"/>
                  </a:lnTo>
                  <a:lnTo>
                    <a:pt x="43942" y="383171"/>
                  </a:lnTo>
                  <a:lnTo>
                    <a:pt x="42252" y="382231"/>
                  </a:lnTo>
                  <a:lnTo>
                    <a:pt x="40589" y="381368"/>
                  </a:lnTo>
                  <a:lnTo>
                    <a:pt x="40246" y="380390"/>
                  </a:lnTo>
                  <a:lnTo>
                    <a:pt x="36677" y="351777"/>
                  </a:lnTo>
                  <a:lnTo>
                    <a:pt x="34480" y="323151"/>
                  </a:lnTo>
                  <a:lnTo>
                    <a:pt x="35229" y="265290"/>
                  </a:lnTo>
                  <a:lnTo>
                    <a:pt x="44894" y="190931"/>
                  </a:lnTo>
                  <a:lnTo>
                    <a:pt x="45961" y="190144"/>
                  </a:lnTo>
                  <a:lnTo>
                    <a:pt x="45783" y="189636"/>
                  </a:lnTo>
                  <a:lnTo>
                    <a:pt x="46583" y="188125"/>
                  </a:lnTo>
                  <a:lnTo>
                    <a:pt x="46215" y="187109"/>
                  </a:lnTo>
                  <a:lnTo>
                    <a:pt x="47205" y="186105"/>
                  </a:lnTo>
                  <a:lnTo>
                    <a:pt x="46367" y="183769"/>
                  </a:lnTo>
                  <a:lnTo>
                    <a:pt x="47371" y="182803"/>
                  </a:lnTo>
                  <a:lnTo>
                    <a:pt x="48209" y="181381"/>
                  </a:lnTo>
                  <a:lnTo>
                    <a:pt x="47713" y="180009"/>
                  </a:lnTo>
                  <a:lnTo>
                    <a:pt x="48729" y="179070"/>
                  </a:lnTo>
                  <a:lnTo>
                    <a:pt x="47866" y="176682"/>
                  </a:lnTo>
                  <a:lnTo>
                    <a:pt x="48869" y="175742"/>
                  </a:lnTo>
                  <a:lnTo>
                    <a:pt x="49720" y="174358"/>
                  </a:lnTo>
                  <a:lnTo>
                    <a:pt x="49225" y="172961"/>
                  </a:lnTo>
                  <a:lnTo>
                    <a:pt x="50241" y="172046"/>
                  </a:lnTo>
                  <a:lnTo>
                    <a:pt x="49390" y="169659"/>
                  </a:lnTo>
                  <a:lnTo>
                    <a:pt x="50419" y="168783"/>
                  </a:lnTo>
                  <a:lnTo>
                    <a:pt x="51269" y="167398"/>
                  </a:lnTo>
                  <a:lnTo>
                    <a:pt x="50596" y="165569"/>
                  </a:lnTo>
                  <a:lnTo>
                    <a:pt x="51231" y="165074"/>
                  </a:lnTo>
                  <a:lnTo>
                    <a:pt x="51498" y="163931"/>
                  </a:lnTo>
                  <a:lnTo>
                    <a:pt x="51371" y="163639"/>
                  </a:lnTo>
                  <a:lnTo>
                    <a:pt x="52120" y="162267"/>
                  </a:lnTo>
                  <a:lnTo>
                    <a:pt x="53149" y="161391"/>
                  </a:lnTo>
                  <a:lnTo>
                    <a:pt x="52298" y="159004"/>
                  </a:lnTo>
                  <a:lnTo>
                    <a:pt x="53327" y="158127"/>
                  </a:lnTo>
                  <a:lnTo>
                    <a:pt x="54203" y="156806"/>
                  </a:lnTo>
                  <a:lnTo>
                    <a:pt x="53670" y="155308"/>
                  </a:lnTo>
                  <a:lnTo>
                    <a:pt x="54711" y="154470"/>
                  </a:lnTo>
                  <a:lnTo>
                    <a:pt x="53848" y="152082"/>
                  </a:lnTo>
                  <a:lnTo>
                    <a:pt x="56095" y="150799"/>
                  </a:lnTo>
                  <a:lnTo>
                    <a:pt x="55245" y="148450"/>
                  </a:lnTo>
                  <a:lnTo>
                    <a:pt x="56273" y="147574"/>
                  </a:lnTo>
                  <a:lnTo>
                    <a:pt x="57137" y="146215"/>
                  </a:lnTo>
                  <a:lnTo>
                    <a:pt x="56629" y="144818"/>
                  </a:lnTo>
                  <a:lnTo>
                    <a:pt x="66954" y="113499"/>
                  </a:lnTo>
                  <a:lnTo>
                    <a:pt x="67424" y="107315"/>
                  </a:lnTo>
                  <a:lnTo>
                    <a:pt x="69684" y="102362"/>
                  </a:lnTo>
                  <a:lnTo>
                    <a:pt x="72986" y="96532"/>
                  </a:lnTo>
                  <a:lnTo>
                    <a:pt x="73152" y="96977"/>
                  </a:lnTo>
                  <a:lnTo>
                    <a:pt x="74663" y="97447"/>
                  </a:lnTo>
                  <a:lnTo>
                    <a:pt x="76111" y="97713"/>
                  </a:lnTo>
                  <a:lnTo>
                    <a:pt x="76454" y="98666"/>
                  </a:lnTo>
                  <a:lnTo>
                    <a:pt x="79032" y="94576"/>
                  </a:lnTo>
                  <a:lnTo>
                    <a:pt x="80492" y="91135"/>
                  </a:lnTo>
                  <a:lnTo>
                    <a:pt x="81432" y="86233"/>
                  </a:lnTo>
                  <a:lnTo>
                    <a:pt x="80962" y="84950"/>
                  </a:lnTo>
                  <a:lnTo>
                    <a:pt x="81737" y="83350"/>
                  </a:lnTo>
                  <a:lnTo>
                    <a:pt x="80416" y="79679"/>
                  </a:lnTo>
                  <a:lnTo>
                    <a:pt x="81584" y="79159"/>
                  </a:lnTo>
                  <a:lnTo>
                    <a:pt x="81851" y="79921"/>
                  </a:lnTo>
                  <a:lnTo>
                    <a:pt x="80581" y="80124"/>
                  </a:lnTo>
                  <a:lnTo>
                    <a:pt x="81546" y="82804"/>
                  </a:lnTo>
                  <a:lnTo>
                    <a:pt x="82664" y="82181"/>
                  </a:lnTo>
                  <a:lnTo>
                    <a:pt x="83794" y="81559"/>
                  </a:lnTo>
                  <a:lnTo>
                    <a:pt x="84518" y="79819"/>
                  </a:lnTo>
                  <a:lnTo>
                    <a:pt x="85026" y="77482"/>
                  </a:lnTo>
                  <a:lnTo>
                    <a:pt x="86144" y="76835"/>
                  </a:lnTo>
                  <a:lnTo>
                    <a:pt x="87083" y="75704"/>
                  </a:lnTo>
                  <a:lnTo>
                    <a:pt x="86563" y="74269"/>
                  </a:lnTo>
                  <a:lnTo>
                    <a:pt x="87553" y="73266"/>
                  </a:lnTo>
                  <a:lnTo>
                    <a:pt x="88480" y="72072"/>
                  </a:lnTo>
                  <a:lnTo>
                    <a:pt x="87871" y="70383"/>
                  </a:lnTo>
                  <a:lnTo>
                    <a:pt x="88938" y="69596"/>
                  </a:lnTo>
                  <a:lnTo>
                    <a:pt x="88684" y="68897"/>
                  </a:lnTo>
                  <a:lnTo>
                    <a:pt x="91478" y="65405"/>
                  </a:lnTo>
                  <a:lnTo>
                    <a:pt x="92862" y="61747"/>
                  </a:lnTo>
                  <a:lnTo>
                    <a:pt x="93980" y="57378"/>
                  </a:lnTo>
                  <a:lnTo>
                    <a:pt x="95770" y="54838"/>
                  </a:lnTo>
                  <a:lnTo>
                    <a:pt x="97574" y="52349"/>
                  </a:lnTo>
                  <a:lnTo>
                    <a:pt x="97764" y="49149"/>
                  </a:lnTo>
                  <a:lnTo>
                    <a:pt x="99974" y="47777"/>
                  </a:lnTo>
                  <a:lnTo>
                    <a:pt x="113284" y="24765"/>
                  </a:lnTo>
                  <a:lnTo>
                    <a:pt x="115951" y="20929"/>
                  </a:lnTo>
                  <a:lnTo>
                    <a:pt x="121564" y="14020"/>
                  </a:lnTo>
                  <a:lnTo>
                    <a:pt x="118173" y="12115"/>
                  </a:lnTo>
                  <a:lnTo>
                    <a:pt x="116497" y="7454"/>
                  </a:lnTo>
                  <a:lnTo>
                    <a:pt x="112661" y="8051"/>
                  </a:lnTo>
                  <a:lnTo>
                    <a:pt x="111302" y="8039"/>
                  </a:lnTo>
                  <a:lnTo>
                    <a:pt x="110197" y="8686"/>
                  </a:lnTo>
                  <a:lnTo>
                    <a:pt x="107188" y="7823"/>
                  </a:lnTo>
                  <a:lnTo>
                    <a:pt x="108153" y="3022"/>
                  </a:lnTo>
                  <a:lnTo>
                    <a:pt x="104330" y="3644"/>
                  </a:lnTo>
                  <a:lnTo>
                    <a:pt x="96266" y="0"/>
                  </a:lnTo>
                  <a:lnTo>
                    <a:pt x="91084" y="4343"/>
                  </a:lnTo>
                  <a:lnTo>
                    <a:pt x="86855" y="9334"/>
                  </a:lnTo>
                  <a:lnTo>
                    <a:pt x="86855" y="71323"/>
                  </a:lnTo>
                  <a:lnTo>
                    <a:pt x="85775" y="72072"/>
                  </a:lnTo>
                  <a:lnTo>
                    <a:pt x="86842" y="71285"/>
                  </a:lnTo>
                  <a:lnTo>
                    <a:pt x="86855" y="9334"/>
                  </a:lnTo>
                  <a:lnTo>
                    <a:pt x="61988" y="47256"/>
                  </a:lnTo>
                  <a:lnTo>
                    <a:pt x="50914" y="69303"/>
                  </a:lnTo>
                  <a:lnTo>
                    <a:pt x="50914" y="162674"/>
                  </a:lnTo>
                  <a:lnTo>
                    <a:pt x="46634" y="150787"/>
                  </a:lnTo>
                  <a:lnTo>
                    <a:pt x="47904" y="150545"/>
                  </a:lnTo>
                  <a:lnTo>
                    <a:pt x="46913" y="151549"/>
                  </a:lnTo>
                  <a:lnTo>
                    <a:pt x="50914" y="162674"/>
                  </a:lnTo>
                  <a:lnTo>
                    <a:pt x="50914" y="69303"/>
                  </a:lnTo>
                  <a:lnTo>
                    <a:pt x="33185" y="109702"/>
                  </a:lnTo>
                  <a:lnTo>
                    <a:pt x="17526" y="159905"/>
                  </a:lnTo>
                  <a:lnTo>
                    <a:pt x="6464" y="211670"/>
                  </a:lnTo>
                  <a:lnTo>
                    <a:pt x="1181" y="264452"/>
                  </a:lnTo>
                  <a:lnTo>
                    <a:pt x="0" y="317398"/>
                  </a:lnTo>
                  <a:lnTo>
                    <a:pt x="2552" y="369455"/>
                  </a:lnTo>
                  <a:lnTo>
                    <a:pt x="11226" y="419773"/>
                  </a:lnTo>
                  <a:lnTo>
                    <a:pt x="24815" y="468757"/>
                  </a:lnTo>
                  <a:lnTo>
                    <a:pt x="42138" y="516826"/>
                  </a:lnTo>
                  <a:lnTo>
                    <a:pt x="64363" y="563537"/>
                  </a:lnTo>
                  <a:lnTo>
                    <a:pt x="90297" y="609320"/>
                  </a:lnTo>
                  <a:lnTo>
                    <a:pt x="113982" y="645083"/>
                  </a:lnTo>
                  <a:lnTo>
                    <a:pt x="139725" y="679094"/>
                  </a:lnTo>
                  <a:lnTo>
                    <a:pt x="149021" y="689902"/>
                  </a:lnTo>
                  <a:lnTo>
                    <a:pt x="167601" y="711530"/>
                  </a:lnTo>
                  <a:lnTo>
                    <a:pt x="214985" y="760641"/>
                  </a:lnTo>
                  <a:lnTo>
                    <a:pt x="270217" y="812761"/>
                  </a:lnTo>
                  <a:lnTo>
                    <a:pt x="271691" y="813130"/>
                  </a:lnTo>
                  <a:lnTo>
                    <a:pt x="271970" y="813892"/>
                  </a:lnTo>
                  <a:lnTo>
                    <a:pt x="273456" y="814260"/>
                  </a:lnTo>
                  <a:lnTo>
                    <a:pt x="273951" y="815670"/>
                  </a:lnTo>
                  <a:lnTo>
                    <a:pt x="275717" y="816800"/>
                  </a:lnTo>
                  <a:lnTo>
                    <a:pt x="274929" y="818375"/>
                  </a:lnTo>
                  <a:lnTo>
                    <a:pt x="275259" y="819289"/>
                  </a:lnTo>
                  <a:lnTo>
                    <a:pt x="273850" y="819124"/>
                  </a:lnTo>
                  <a:lnTo>
                    <a:pt x="272288" y="818527"/>
                  </a:lnTo>
                  <a:lnTo>
                    <a:pt x="263499" y="816597"/>
                  </a:lnTo>
                  <a:lnTo>
                    <a:pt x="253263" y="814438"/>
                  </a:lnTo>
                  <a:lnTo>
                    <a:pt x="244055" y="811352"/>
                  </a:lnTo>
                  <a:lnTo>
                    <a:pt x="234721" y="807923"/>
                  </a:lnTo>
                  <a:lnTo>
                    <a:pt x="228473" y="805573"/>
                  </a:lnTo>
                  <a:lnTo>
                    <a:pt x="222364" y="803605"/>
                  </a:lnTo>
                  <a:lnTo>
                    <a:pt x="216433" y="802132"/>
                  </a:lnTo>
                  <a:lnTo>
                    <a:pt x="209537" y="801725"/>
                  </a:lnTo>
                  <a:lnTo>
                    <a:pt x="197485" y="798245"/>
                  </a:lnTo>
                  <a:lnTo>
                    <a:pt x="185813" y="799541"/>
                  </a:lnTo>
                  <a:lnTo>
                    <a:pt x="175679" y="805167"/>
                  </a:lnTo>
                  <a:lnTo>
                    <a:pt x="168287" y="814603"/>
                  </a:lnTo>
                  <a:lnTo>
                    <a:pt x="188531" y="833361"/>
                  </a:lnTo>
                  <a:lnTo>
                    <a:pt x="212166" y="846493"/>
                  </a:lnTo>
                  <a:lnTo>
                    <a:pt x="237172" y="855954"/>
                  </a:lnTo>
                  <a:lnTo>
                    <a:pt x="263931" y="862774"/>
                  </a:lnTo>
                  <a:lnTo>
                    <a:pt x="273024" y="865543"/>
                  </a:lnTo>
                  <a:lnTo>
                    <a:pt x="283375" y="868070"/>
                  </a:lnTo>
                  <a:lnTo>
                    <a:pt x="295440" y="871562"/>
                  </a:lnTo>
                  <a:lnTo>
                    <a:pt x="302983" y="873760"/>
                  </a:lnTo>
                  <a:lnTo>
                    <a:pt x="320789" y="878230"/>
                  </a:lnTo>
                  <a:lnTo>
                    <a:pt x="324815" y="878179"/>
                  </a:lnTo>
                  <a:lnTo>
                    <a:pt x="330187" y="878103"/>
                  </a:lnTo>
                  <a:lnTo>
                    <a:pt x="337705" y="872718"/>
                  </a:lnTo>
                  <a:lnTo>
                    <a:pt x="348640" y="861885"/>
                  </a:lnTo>
                  <a:lnTo>
                    <a:pt x="353822" y="857504"/>
                  </a:lnTo>
                  <a:lnTo>
                    <a:pt x="356184" y="852830"/>
                  </a:lnTo>
                  <a:lnTo>
                    <a:pt x="360273" y="845451"/>
                  </a:lnTo>
                  <a:lnTo>
                    <a:pt x="360959" y="843597"/>
                  </a:lnTo>
                  <a:lnTo>
                    <a:pt x="360159" y="841400"/>
                  </a:lnTo>
                  <a:lnTo>
                    <a:pt x="363131" y="838377"/>
                  </a:lnTo>
                  <a:lnTo>
                    <a:pt x="365112" y="836371"/>
                  </a:lnTo>
                  <a:close/>
                </a:path>
              </a:pathLst>
            </a:custGeom>
            <a:solidFill>
              <a:srgbClr val="0F1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13121848" y="1545336"/>
            <a:ext cx="3215640" cy="1925955"/>
            <a:chOff x="13121848" y="1545336"/>
            <a:chExt cx="3215640" cy="1925955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34999" y="1545336"/>
              <a:ext cx="3002279" cy="176479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3121843" y="2592437"/>
              <a:ext cx="365125" cy="878840"/>
            </a:xfrm>
            <a:custGeom>
              <a:avLst/>
              <a:gdLst/>
              <a:ahLst/>
              <a:cxnLst/>
              <a:rect l="l" t="t" r="r" b="b"/>
              <a:pathLst>
                <a:path w="365125" h="878839">
                  <a:moveTo>
                    <a:pt x="64008" y="446392"/>
                  </a:moveTo>
                  <a:lnTo>
                    <a:pt x="62801" y="443052"/>
                  </a:lnTo>
                  <a:lnTo>
                    <a:pt x="60388" y="440105"/>
                  </a:lnTo>
                  <a:lnTo>
                    <a:pt x="63969" y="450037"/>
                  </a:lnTo>
                  <a:lnTo>
                    <a:pt x="64008" y="446392"/>
                  </a:lnTo>
                  <a:close/>
                </a:path>
                <a:path w="365125" h="878839">
                  <a:moveTo>
                    <a:pt x="339801" y="766114"/>
                  </a:moveTo>
                  <a:lnTo>
                    <a:pt x="338569" y="762711"/>
                  </a:lnTo>
                  <a:lnTo>
                    <a:pt x="336156" y="759764"/>
                  </a:lnTo>
                  <a:lnTo>
                    <a:pt x="339750" y="769734"/>
                  </a:lnTo>
                  <a:lnTo>
                    <a:pt x="339801" y="766114"/>
                  </a:lnTo>
                  <a:close/>
                </a:path>
                <a:path w="365125" h="878839">
                  <a:moveTo>
                    <a:pt x="343369" y="776046"/>
                  </a:moveTo>
                  <a:lnTo>
                    <a:pt x="340969" y="773099"/>
                  </a:lnTo>
                  <a:lnTo>
                    <a:pt x="342760" y="778103"/>
                  </a:lnTo>
                  <a:lnTo>
                    <a:pt x="343369" y="776046"/>
                  </a:lnTo>
                  <a:close/>
                </a:path>
                <a:path w="365125" h="878839">
                  <a:moveTo>
                    <a:pt x="365099" y="836371"/>
                  </a:moveTo>
                  <a:lnTo>
                    <a:pt x="357098" y="814171"/>
                  </a:lnTo>
                  <a:lnTo>
                    <a:pt x="342150" y="780161"/>
                  </a:lnTo>
                  <a:lnTo>
                    <a:pt x="342760" y="778103"/>
                  </a:lnTo>
                  <a:lnTo>
                    <a:pt x="336156" y="759764"/>
                  </a:lnTo>
                  <a:lnTo>
                    <a:pt x="336981" y="758304"/>
                  </a:lnTo>
                  <a:lnTo>
                    <a:pt x="337807" y="756856"/>
                  </a:lnTo>
                  <a:lnTo>
                    <a:pt x="335699" y="754748"/>
                  </a:lnTo>
                  <a:lnTo>
                    <a:pt x="336054" y="751992"/>
                  </a:lnTo>
                  <a:lnTo>
                    <a:pt x="331203" y="727252"/>
                  </a:lnTo>
                  <a:lnTo>
                    <a:pt x="327685" y="702500"/>
                  </a:lnTo>
                  <a:lnTo>
                    <a:pt x="326720" y="677329"/>
                  </a:lnTo>
                  <a:lnTo>
                    <a:pt x="328320" y="651789"/>
                  </a:lnTo>
                  <a:lnTo>
                    <a:pt x="328714" y="649160"/>
                  </a:lnTo>
                  <a:lnTo>
                    <a:pt x="327901" y="646899"/>
                  </a:lnTo>
                  <a:lnTo>
                    <a:pt x="328536" y="641172"/>
                  </a:lnTo>
                  <a:lnTo>
                    <a:pt x="328650" y="637743"/>
                  </a:lnTo>
                  <a:lnTo>
                    <a:pt x="322541" y="635774"/>
                  </a:lnTo>
                  <a:lnTo>
                    <a:pt x="319125" y="637501"/>
                  </a:lnTo>
                  <a:lnTo>
                    <a:pt x="318427" y="639343"/>
                  </a:lnTo>
                  <a:lnTo>
                    <a:pt x="313829" y="645287"/>
                  </a:lnTo>
                  <a:lnTo>
                    <a:pt x="308838" y="650189"/>
                  </a:lnTo>
                  <a:lnTo>
                    <a:pt x="303796" y="654926"/>
                  </a:lnTo>
                  <a:lnTo>
                    <a:pt x="299034" y="660438"/>
                  </a:lnTo>
                  <a:lnTo>
                    <a:pt x="292785" y="721804"/>
                  </a:lnTo>
                  <a:lnTo>
                    <a:pt x="293649" y="746696"/>
                  </a:lnTo>
                  <a:lnTo>
                    <a:pt x="295884" y="771639"/>
                  </a:lnTo>
                  <a:lnTo>
                    <a:pt x="295681" y="774801"/>
                  </a:lnTo>
                  <a:lnTo>
                    <a:pt x="296722" y="777709"/>
                  </a:lnTo>
                  <a:lnTo>
                    <a:pt x="296291" y="784009"/>
                  </a:lnTo>
                  <a:lnTo>
                    <a:pt x="293611" y="784047"/>
                  </a:lnTo>
                  <a:lnTo>
                    <a:pt x="290690" y="783437"/>
                  </a:lnTo>
                  <a:lnTo>
                    <a:pt x="290741" y="779818"/>
                  </a:lnTo>
                  <a:lnTo>
                    <a:pt x="288734" y="777989"/>
                  </a:lnTo>
                  <a:lnTo>
                    <a:pt x="284619" y="777824"/>
                  </a:lnTo>
                  <a:lnTo>
                    <a:pt x="282511" y="771994"/>
                  </a:lnTo>
                  <a:lnTo>
                    <a:pt x="278396" y="771779"/>
                  </a:lnTo>
                  <a:lnTo>
                    <a:pt x="277876" y="770356"/>
                  </a:lnTo>
                  <a:lnTo>
                    <a:pt x="275666" y="767943"/>
                  </a:lnTo>
                  <a:lnTo>
                    <a:pt x="274726" y="765340"/>
                  </a:lnTo>
                  <a:lnTo>
                    <a:pt x="271780" y="764667"/>
                  </a:lnTo>
                  <a:lnTo>
                    <a:pt x="269900" y="763181"/>
                  </a:lnTo>
                  <a:lnTo>
                    <a:pt x="269176" y="761174"/>
                  </a:lnTo>
                  <a:lnTo>
                    <a:pt x="256082" y="747306"/>
                  </a:lnTo>
                  <a:lnTo>
                    <a:pt x="231190" y="723163"/>
                  </a:lnTo>
                  <a:lnTo>
                    <a:pt x="219913" y="710590"/>
                  </a:lnTo>
                  <a:lnTo>
                    <a:pt x="198259" y="687971"/>
                  </a:lnTo>
                  <a:lnTo>
                    <a:pt x="177774" y="664819"/>
                  </a:lnTo>
                  <a:lnTo>
                    <a:pt x="173583" y="660679"/>
                  </a:lnTo>
                  <a:lnTo>
                    <a:pt x="167614" y="651598"/>
                  </a:lnTo>
                  <a:lnTo>
                    <a:pt x="143852" y="619379"/>
                  </a:lnTo>
                  <a:lnTo>
                    <a:pt x="123532" y="585406"/>
                  </a:lnTo>
                  <a:lnTo>
                    <a:pt x="104228" y="550557"/>
                  </a:lnTo>
                  <a:lnTo>
                    <a:pt x="87147" y="514375"/>
                  </a:lnTo>
                  <a:lnTo>
                    <a:pt x="77431" y="487426"/>
                  </a:lnTo>
                  <a:lnTo>
                    <a:pt x="66535" y="460921"/>
                  </a:lnTo>
                  <a:lnTo>
                    <a:pt x="67119" y="458774"/>
                  </a:lnTo>
                  <a:lnTo>
                    <a:pt x="67703" y="456641"/>
                  </a:lnTo>
                  <a:lnTo>
                    <a:pt x="65239" y="453580"/>
                  </a:lnTo>
                  <a:lnTo>
                    <a:pt x="60388" y="440105"/>
                  </a:lnTo>
                  <a:lnTo>
                    <a:pt x="61061" y="438200"/>
                  </a:lnTo>
                  <a:lnTo>
                    <a:pt x="61722" y="436308"/>
                  </a:lnTo>
                  <a:lnTo>
                    <a:pt x="59385" y="433565"/>
                  </a:lnTo>
                  <a:lnTo>
                    <a:pt x="58242" y="430403"/>
                  </a:lnTo>
                  <a:lnTo>
                    <a:pt x="58788" y="428155"/>
                  </a:lnTo>
                  <a:lnTo>
                    <a:pt x="58064" y="426148"/>
                  </a:lnTo>
                  <a:lnTo>
                    <a:pt x="56121" y="424522"/>
                  </a:lnTo>
                  <a:lnTo>
                    <a:pt x="57073" y="423379"/>
                  </a:lnTo>
                  <a:lnTo>
                    <a:pt x="56819" y="422681"/>
                  </a:lnTo>
                  <a:lnTo>
                    <a:pt x="55359" y="422389"/>
                  </a:lnTo>
                  <a:lnTo>
                    <a:pt x="56184" y="420928"/>
                  </a:lnTo>
                  <a:lnTo>
                    <a:pt x="57010" y="419481"/>
                  </a:lnTo>
                  <a:lnTo>
                    <a:pt x="54914" y="417385"/>
                  </a:lnTo>
                  <a:lnTo>
                    <a:pt x="55283" y="414667"/>
                  </a:lnTo>
                  <a:lnTo>
                    <a:pt x="53390" y="405688"/>
                  </a:lnTo>
                  <a:lnTo>
                    <a:pt x="50304" y="397116"/>
                  </a:lnTo>
                  <a:lnTo>
                    <a:pt x="48425" y="388150"/>
                  </a:lnTo>
                  <a:lnTo>
                    <a:pt x="47790" y="378866"/>
                  </a:lnTo>
                  <a:lnTo>
                    <a:pt x="46228" y="378307"/>
                  </a:lnTo>
                  <a:lnTo>
                    <a:pt x="45046" y="375031"/>
                  </a:lnTo>
                  <a:lnTo>
                    <a:pt x="43878" y="383006"/>
                  </a:lnTo>
                  <a:lnTo>
                    <a:pt x="43929" y="383171"/>
                  </a:lnTo>
                  <a:lnTo>
                    <a:pt x="42240" y="382231"/>
                  </a:lnTo>
                  <a:lnTo>
                    <a:pt x="40576" y="381368"/>
                  </a:lnTo>
                  <a:lnTo>
                    <a:pt x="40233" y="380390"/>
                  </a:lnTo>
                  <a:lnTo>
                    <a:pt x="36677" y="351777"/>
                  </a:lnTo>
                  <a:lnTo>
                    <a:pt x="34467" y="323151"/>
                  </a:lnTo>
                  <a:lnTo>
                    <a:pt x="35229" y="265290"/>
                  </a:lnTo>
                  <a:lnTo>
                    <a:pt x="44894" y="190931"/>
                  </a:lnTo>
                  <a:lnTo>
                    <a:pt x="45961" y="190144"/>
                  </a:lnTo>
                  <a:lnTo>
                    <a:pt x="45770" y="189636"/>
                  </a:lnTo>
                  <a:lnTo>
                    <a:pt x="46583" y="188125"/>
                  </a:lnTo>
                  <a:lnTo>
                    <a:pt x="46215" y="187109"/>
                  </a:lnTo>
                  <a:lnTo>
                    <a:pt x="47205" y="186105"/>
                  </a:lnTo>
                  <a:lnTo>
                    <a:pt x="46367" y="183769"/>
                  </a:lnTo>
                  <a:lnTo>
                    <a:pt x="47358" y="182803"/>
                  </a:lnTo>
                  <a:lnTo>
                    <a:pt x="48196" y="181381"/>
                  </a:lnTo>
                  <a:lnTo>
                    <a:pt x="47713" y="180009"/>
                  </a:lnTo>
                  <a:lnTo>
                    <a:pt x="48717" y="179070"/>
                  </a:lnTo>
                  <a:lnTo>
                    <a:pt x="47853" y="176682"/>
                  </a:lnTo>
                  <a:lnTo>
                    <a:pt x="48869" y="175742"/>
                  </a:lnTo>
                  <a:lnTo>
                    <a:pt x="49720" y="174358"/>
                  </a:lnTo>
                  <a:lnTo>
                    <a:pt x="49212" y="172961"/>
                  </a:lnTo>
                  <a:lnTo>
                    <a:pt x="50241" y="172046"/>
                  </a:lnTo>
                  <a:lnTo>
                    <a:pt x="49377" y="169659"/>
                  </a:lnTo>
                  <a:lnTo>
                    <a:pt x="50419" y="168783"/>
                  </a:lnTo>
                  <a:lnTo>
                    <a:pt x="51257" y="167398"/>
                  </a:lnTo>
                  <a:lnTo>
                    <a:pt x="50584" y="165569"/>
                  </a:lnTo>
                  <a:lnTo>
                    <a:pt x="51219" y="165074"/>
                  </a:lnTo>
                  <a:lnTo>
                    <a:pt x="51485" y="163931"/>
                  </a:lnTo>
                  <a:lnTo>
                    <a:pt x="51358" y="163639"/>
                  </a:lnTo>
                  <a:lnTo>
                    <a:pt x="52120" y="162267"/>
                  </a:lnTo>
                  <a:lnTo>
                    <a:pt x="53149" y="161391"/>
                  </a:lnTo>
                  <a:lnTo>
                    <a:pt x="52285" y="159004"/>
                  </a:lnTo>
                  <a:lnTo>
                    <a:pt x="53327" y="158127"/>
                  </a:lnTo>
                  <a:lnTo>
                    <a:pt x="54203" y="156806"/>
                  </a:lnTo>
                  <a:lnTo>
                    <a:pt x="53657" y="155308"/>
                  </a:lnTo>
                  <a:lnTo>
                    <a:pt x="54698" y="154470"/>
                  </a:lnTo>
                  <a:lnTo>
                    <a:pt x="53848" y="152082"/>
                  </a:lnTo>
                  <a:lnTo>
                    <a:pt x="56083" y="150799"/>
                  </a:lnTo>
                  <a:lnTo>
                    <a:pt x="55232" y="148450"/>
                  </a:lnTo>
                  <a:lnTo>
                    <a:pt x="56273" y="147574"/>
                  </a:lnTo>
                  <a:lnTo>
                    <a:pt x="57137" y="146215"/>
                  </a:lnTo>
                  <a:lnTo>
                    <a:pt x="56629" y="144818"/>
                  </a:lnTo>
                  <a:lnTo>
                    <a:pt x="66941" y="113499"/>
                  </a:lnTo>
                  <a:lnTo>
                    <a:pt x="67424" y="107315"/>
                  </a:lnTo>
                  <a:lnTo>
                    <a:pt x="69684" y="102362"/>
                  </a:lnTo>
                  <a:lnTo>
                    <a:pt x="72986" y="96532"/>
                  </a:lnTo>
                  <a:lnTo>
                    <a:pt x="73152" y="96977"/>
                  </a:lnTo>
                  <a:lnTo>
                    <a:pt x="74663" y="97447"/>
                  </a:lnTo>
                  <a:lnTo>
                    <a:pt x="76111" y="97713"/>
                  </a:lnTo>
                  <a:lnTo>
                    <a:pt x="76454" y="98666"/>
                  </a:lnTo>
                  <a:lnTo>
                    <a:pt x="79032" y="94576"/>
                  </a:lnTo>
                  <a:lnTo>
                    <a:pt x="80492" y="91135"/>
                  </a:lnTo>
                  <a:lnTo>
                    <a:pt x="81419" y="86233"/>
                  </a:lnTo>
                  <a:lnTo>
                    <a:pt x="80962" y="84950"/>
                  </a:lnTo>
                  <a:lnTo>
                    <a:pt x="81724" y="83362"/>
                  </a:lnTo>
                  <a:lnTo>
                    <a:pt x="81800" y="83540"/>
                  </a:lnTo>
                  <a:lnTo>
                    <a:pt x="81013" y="85077"/>
                  </a:lnTo>
                  <a:lnTo>
                    <a:pt x="81419" y="86233"/>
                  </a:lnTo>
                  <a:lnTo>
                    <a:pt x="82359" y="85102"/>
                  </a:lnTo>
                  <a:lnTo>
                    <a:pt x="83273" y="83870"/>
                  </a:lnTo>
                  <a:lnTo>
                    <a:pt x="81534" y="82816"/>
                  </a:lnTo>
                  <a:lnTo>
                    <a:pt x="82664" y="82181"/>
                  </a:lnTo>
                  <a:lnTo>
                    <a:pt x="83794" y="81559"/>
                  </a:lnTo>
                  <a:lnTo>
                    <a:pt x="84518" y="79819"/>
                  </a:lnTo>
                  <a:lnTo>
                    <a:pt x="85026" y="77482"/>
                  </a:lnTo>
                  <a:lnTo>
                    <a:pt x="86131" y="76835"/>
                  </a:lnTo>
                  <a:lnTo>
                    <a:pt x="87083" y="75704"/>
                  </a:lnTo>
                  <a:lnTo>
                    <a:pt x="86563" y="74269"/>
                  </a:lnTo>
                  <a:lnTo>
                    <a:pt x="87553" y="73266"/>
                  </a:lnTo>
                  <a:lnTo>
                    <a:pt x="88468" y="72072"/>
                  </a:lnTo>
                  <a:lnTo>
                    <a:pt x="87858" y="70383"/>
                  </a:lnTo>
                  <a:lnTo>
                    <a:pt x="88925" y="69596"/>
                  </a:lnTo>
                  <a:lnTo>
                    <a:pt x="88684" y="68897"/>
                  </a:lnTo>
                  <a:lnTo>
                    <a:pt x="91465" y="65405"/>
                  </a:lnTo>
                  <a:lnTo>
                    <a:pt x="92849" y="61747"/>
                  </a:lnTo>
                  <a:lnTo>
                    <a:pt x="93980" y="57378"/>
                  </a:lnTo>
                  <a:lnTo>
                    <a:pt x="95758" y="54838"/>
                  </a:lnTo>
                  <a:lnTo>
                    <a:pt x="97561" y="52349"/>
                  </a:lnTo>
                  <a:lnTo>
                    <a:pt x="97764" y="49149"/>
                  </a:lnTo>
                  <a:lnTo>
                    <a:pt x="99974" y="47777"/>
                  </a:lnTo>
                  <a:lnTo>
                    <a:pt x="113284" y="24765"/>
                  </a:lnTo>
                  <a:lnTo>
                    <a:pt x="115951" y="20929"/>
                  </a:lnTo>
                  <a:lnTo>
                    <a:pt x="121551" y="14020"/>
                  </a:lnTo>
                  <a:lnTo>
                    <a:pt x="118173" y="12115"/>
                  </a:lnTo>
                  <a:lnTo>
                    <a:pt x="116497" y="7454"/>
                  </a:lnTo>
                  <a:lnTo>
                    <a:pt x="112661" y="8051"/>
                  </a:lnTo>
                  <a:lnTo>
                    <a:pt x="111302" y="8039"/>
                  </a:lnTo>
                  <a:lnTo>
                    <a:pt x="110185" y="8686"/>
                  </a:lnTo>
                  <a:lnTo>
                    <a:pt x="107175" y="7823"/>
                  </a:lnTo>
                  <a:lnTo>
                    <a:pt x="108140" y="3022"/>
                  </a:lnTo>
                  <a:lnTo>
                    <a:pt x="104317" y="3644"/>
                  </a:lnTo>
                  <a:lnTo>
                    <a:pt x="96253" y="0"/>
                  </a:lnTo>
                  <a:lnTo>
                    <a:pt x="91071" y="4343"/>
                  </a:lnTo>
                  <a:lnTo>
                    <a:pt x="86855" y="9321"/>
                  </a:lnTo>
                  <a:lnTo>
                    <a:pt x="86855" y="71323"/>
                  </a:lnTo>
                  <a:lnTo>
                    <a:pt x="85775" y="72072"/>
                  </a:lnTo>
                  <a:lnTo>
                    <a:pt x="86842" y="71285"/>
                  </a:lnTo>
                  <a:lnTo>
                    <a:pt x="86855" y="9321"/>
                  </a:lnTo>
                  <a:lnTo>
                    <a:pt x="86334" y="9931"/>
                  </a:lnTo>
                  <a:lnTo>
                    <a:pt x="81838" y="15824"/>
                  </a:lnTo>
                  <a:lnTo>
                    <a:pt x="81838" y="79933"/>
                  </a:lnTo>
                  <a:lnTo>
                    <a:pt x="80568" y="80124"/>
                  </a:lnTo>
                  <a:lnTo>
                    <a:pt x="80416" y="79679"/>
                  </a:lnTo>
                  <a:lnTo>
                    <a:pt x="81572" y="79159"/>
                  </a:lnTo>
                  <a:lnTo>
                    <a:pt x="81838" y="79933"/>
                  </a:lnTo>
                  <a:lnTo>
                    <a:pt x="81838" y="15824"/>
                  </a:lnTo>
                  <a:lnTo>
                    <a:pt x="54686" y="60706"/>
                  </a:lnTo>
                  <a:lnTo>
                    <a:pt x="47891" y="76200"/>
                  </a:lnTo>
                  <a:lnTo>
                    <a:pt x="47891" y="150545"/>
                  </a:lnTo>
                  <a:lnTo>
                    <a:pt x="46901" y="151549"/>
                  </a:lnTo>
                  <a:lnTo>
                    <a:pt x="46634" y="150787"/>
                  </a:lnTo>
                  <a:lnTo>
                    <a:pt x="47891" y="150545"/>
                  </a:lnTo>
                  <a:lnTo>
                    <a:pt x="47891" y="76200"/>
                  </a:lnTo>
                  <a:lnTo>
                    <a:pt x="17513" y="159905"/>
                  </a:lnTo>
                  <a:lnTo>
                    <a:pt x="6464" y="211670"/>
                  </a:lnTo>
                  <a:lnTo>
                    <a:pt x="1181" y="264452"/>
                  </a:lnTo>
                  <a:lnTo>
                    <a:pt x="0" y="317398"/>
                  </a:lnTo>
                  <a:lnTo>
                    <a:pt x="2552" y="369455"/>
                  </a:lnTo>
                  <a:lnTo>
                    <a:pt x="11226" y="419773"/>
                  </a:lnTo>
                  <a:lnTo>
                    <a:pt x="24815" y="468757"/>
                  </a:lnTo>
                  <a:lnTo>
                    <a:pt x="42125" y="516826"/>
                  </a:lnTo>
                  <a:lnTo>
                    <a:pt x="64350" y="563537"/>
                  </a:lnTo>
                  <a:lnTo>
                    <a:pt x="90297" y="609320"/>
                  </a:lnTo>
                  <a:lnTo>
                    <a:pt x="113969" y="645083"/>
                  </a:lnTo>
                  <a:lnTo>
                    <a:pt x="139725" y="679094"/>
                  </a:lnTo>
                  <a:lnTo>
                    <a:pt x="167601" y="711530"/>
                  </a:lnTo>
                  <a:lnTo>
                    <a:pt x="214985" y="760641"/>
                  </a:lnTo>
                  <a:lnTo>
                    <a:pt x="270205" y="812761"/>
                  </a:lnTo>
                  <a:lnTo>
                    <a:pt x="271691" y="813130"/>
                  </a:lnTo>
                  <a:lnTo>
                    <a:pt x="271957" y="813892"/>
                  </a:lnTo>
                  <a:lnTo>
                    <a:pt x="273443" y="814260"/>
                  </a:lnTo>
                  <a:lnTo>
                    <a:pt x="273951" y="815670"/>
                  </a:lnTo>
                  <a:lnTo>
                    <a:pt x="275704" y="816800"/>
                  </a:lnTo>
                  <a:lnTo>
                    <a:pt x="274929" y="818375"/>
                  </a:lnTo>
                  <a:lnTo>
                    <a:pt x="275259" y="819289"/>
                  </a:lnTo>
                  <a:lnTo>
                    <a:pt x="273850" y="819124"/>
                  </a:lnTo>
                  <a:lnTo>
                    <a:pt x="272288" y="818527"/>
                  </a:lnTo>
                  <a:lnTo>
                    <a:pt x="263486" y="816597"/>
                  </a:lnTo>
                  <a:lnTo>
                    <a:pt x="253263" y="814438"/>
                  </a:lnTo>
                  <a:lnTo>
                    <a:pt x="244055" y="811352"/>
                  </a:lnTo>
                  <a:lnTo>
                    <a:pt x="234708" y="807923"/>
                  </a:lnTo>
                  <a:lnTo>
                    <a:pt x="228473" y="805573"/>
                  </a:lnTo>
                  <a:lnTo>
                    <a:pt x="222364" y="803605"/>
                  </a:lnTo>
                  <a:lnTo>
                    <a:pt x="216433" y="802132"/>
                  </a:lnTo>
                  <a:lnTo>
                    <a:pt x="209537" y="801725"/>
                  </a:lnTo>
                  <a:lnTo>
                    <a:pt x="197485" y="798245"/>
                  </a:lnTo>
                  <a:lnTo>
                    <a:pt x="185801" y="799541"/>
                  </a:lnTo>
                  <a:lnTo>
                    <a:pt x="175679" y="805167"/>
                  </a:lnTo>
                  <a:lnTo>
                    <a:pt x="168287" y="814603"/>
                  </a:lnTo>
                  <a:lnTo>
                    <a:pt x="188531" y="833361"/>
                  </a:lnTo>
                  <a:lnTo>
                    <a:pt x="212166" y="846493"/>
                  </a:lnTo>
                  <a:lnTo>
                    <a:pt x="237159" y="855954"/>
                  </a:lnTo>
                  <a:lnTo>
                    <a:pt x="263918" y="862774"/>
                  </a:lnTo>
                  <a:lnTo>
                    <a:pt x="273024" y="865543"/>
                  </a:lnTo>
                  <a:lnTo>
                    <a:pt x="283375" y="868070"/>
                  </a:lnTo>
                  <a:lnTo>
                    <a:pt x="295440" y="871562"/>
                  </a:lnTo>
                  <a:lnTo>
                    <a:pt x="302971" y="873760"/>
                  </a:lnTo>
                  <a:lnTo>
                    <a:pt x="320789" y="878230"/>
                  </a:lnTo>
                  <a:lnTo>
                    <a:pt x="324815" y="878179"/>
                  </a:lnTo>
                  <a:lnTo>
                    <a:pt x="330187" y="878103"/>
                  </a:lnTo>
                  <a:lnTo>
                    <a:pt x="337693" y="872718"/>
                  </a:lnTo>
                  <a:lnTo>
                    <a:pt x="348640" y="861885"/>
                  </a:lnTo>
                  <a:lnTo>
                    <a:pt x="353809" y="857504"/>
                  </a:lnTo>
                  <a:lnTo>
                    <a:pt x="356184" y="852830"/>
                  </a:lnTo>
                  <a:lnTo>
                    <a:pt x="360273" y="845451"/>
                  </a:lnTo>
                  <a:lnTo>
                    <a:pt x="360946" y="843597"/>
                  </a:lnTo>
                  <a:lnTo>
                    <a:pt x="360159" y="841400"/>
                  </a:lnTo>
                  <a:lnTo>
                    <a:pt x="363131" y="838377"/>
                  </a:lnTo>
                  <a:lnTo>
                    <a:pt x="365099" y="836371"/>
                  </a:lnTo>
                  <a:close/>
                </a:path>
              </a:pathLst>
            </a:custGeom>
            <a:solidFill>
              <a:srgbClr val="0F1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604830" y="6071615"/>
            <a:ext cx="3138170" cy="1910714"/>
            <a:chOff x="604830" y="6071615"/>
            <a:chExt cx="3138170" cy="1910714"/>
          </a:xfrm>
        </p:grpSpPr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7719" y="6071615"/>
              <a:ext cx="2935223" cy="164287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04824" y="7103731"/>
              <a:ext cx="365125" cy="878840"/>
            </a:xfrm>
            <a:custGeom>
              <a:avLst/>
              <a:gdLst/>
              <a:ahLst/>
              <a:cxnLst/>
              <a:rect l="l" t="t" r="r" b="b"/>
              <a:pathLst>
                <a:path w="365125" h="878840">
                  <a:moveTo>
                    <a:pt x="64008" y="446392"/>
                  </a:moveTo>
                  <a:lnTo>
                    <a:pt x="62801" y="443039"/>
                  </a:lnTo>
                  <a:lnTo>
                    <a:pt x="60388" y="440105"/>
                  </a:lnTo>
                  <a:lnTo>
                    <a:pt x="63969" y="450037"/>
                  </a:lnTo>
                  <a:lnTo>
                    <a:pt x="64008" y="446392"/>
                  </a:lnTo>
                  <a:close/>
                </a:path>
                <a:path w="365125" h="878840">
                  <a:moveTo>
                    <a:pt x="339801" y="766114"/>
                  </a:moveTo>
                  <a:lnTo>
                    <a:pt x="338569" y="762698"/>
                  </a:lnTo>
                  <a:lnTo>
                    <a:pt x="336156" y="759764"/>
                  </a:lnTo>
                  <a:lnTo>
                    <a:pt x="339750" y="769721"/>
                  </a:lnTo>
                  <a:lnTo>
                    <a:pt x="339801" y="766114"/>
                  </a:lnTo>
                  <a:close/>
                </a:path>
                <a:path w="365125" h="878840">
                  <a:moveTo>
                    <a:pt x="343369" y="776046"/>
                  </a:moveTo>
                  <a:lnTo>
                    <a:pt x="340969" y="773099"/>
                  </a:lnTo>
                  <a:lnTo>
                    <a:pt x="342760" y="778103"/>
                  </a:lnTo>
                  <a:lnTo>
                    <a:pt x="343369" y="776046"/>
                  </a:lnTo>
                  <a:close/>
                </a:path>
                <a:path w="365125" h="878840">
                  <a:moveTo>
                    <a:pt x="365099" y="836371"/>
                  </a:moveTo>
                  <a:lnTo>
                    <a:pt x="357111" y="814171"/>
                  </a:lnTo>
                  <a:lnTo>
                    <a:pt x="342150" y="780161"/>
                  </a:lnTo>
                  <a:lnTo>
                    <a:pt x="342760" y="778103"/>
                  </a:lnTo>
                  <a:lnTo>
                    <a:pt x="336156" y="759764"/>
                  </a:lnTo>
                  <a:lnTo>
                    <a:pt x="336981" y="758304"/>
                  </a:lnTo>
                  <a:lnTo>
                    <a:pt x="337807" y="756856"/>
                  </a:lnTo>
                  <a:lnTo>
                    <a:pt x="335699" y="754735"/>
                  </a:lnTo>
                  <a:lnTo>
                    <a:pt x="336054" y="751992"/>
                  </a:lnTo>
                  <a:lnTo>
                    <a:pt x="331203" y="727252"/>
                  </a:lnTo>
                  <a:lnTo>
                    <a:pt x="327685" y="702500"/>
                  </a:lnTo>
                  <a:lnTo>
                    <a:pt x="326720" y="677329"/>
                  </a:lnTo>
                  <a:lnTo>
                    <a:pt x="328320" y="651789"/>
                  </a:lnTo>
                  <a:lnTo>
                    <a:pt x="328726" y="649160"/>
                  </a:lnTo>
                  <a:lnTo>
                    <a:pt x="327901" y="646899"/>
                  </a:lnTo>
                  <a:lnTo>
                    <a:pt x="328536" y="641172"/>
                  </a:lnTo>
                  <a:lnTo>
                    <a:pt x="328663" y="637743"/>
                  </a:lnTo>
                  <a:lnTo>
                    <a:pt x="322541" y="635774"/>
                  </a:lnTo>
                  <a:lnTo>
                    <a:pt x="319125" y="637501"/>
                  </a:lnTo>
                  <a:lnTo>
                    <a:pt x="318427" y="639343"/>
                  </a:lnTo>
                  <a:lnTo>
                    <a:pt x="313829" y="645287"/>
                  </a:lnTo>
                  <a:lnTo>
                    <a:pt x="308838" y="650189"/>
                  </a:lnTo>
                  <a:lnTo>
                    <a:pt x="303796" y="654926"/>
                  </a:lnTo>
                  <a:lnTo>
                    <a:pt x="299034" y="660438"/>
                  </a:lnTo>
                  <a:lnTo>
                    <a:pt x="292785" y="721804"/>
                  </a:lnTo>
                  <a:lnTo>
                    <a:pt x="293662" y="746696"/>
                  </a:lnTo>
                  <a:lnTo>
                    <a:pt x="295884" y="771639"/>
                  </a:lnTo>
                  <a:lnTo>
                    <a:pt x="295681" y="774801"/>
                  </a:lnTo>
                  <a:lnTo>
                    <a:pt x="296722" y="777697"/>
                  </a:lnTo>
                  <a:lnTo>
                    <a:pt x="296291" y="784009"/>
                  </a:lnTo>
                  <a:lnTo>
                    <a:pt x="293611" y="784047"/>
                  </a:lnTo>
                  <a:lnTo>
                    <a:pt x="290690" y="783437"/>
                  </a:lnTo>
                  <a:lnTo>
                    <a:pt x="290741" y="779818"/>
                  </a:lnTo>
                  <a:lnTo>
                    <a:pt x="288734" y="777989"/>
                  </a:lnTo>
                  <a:lnTo>
                    <a:pt x="284619" y="777824"/>
                  </a:lnTo>
                  <a:lnTo>
                    <a:pt x="282524" y="771994"/>
                  </a:lnTo>
                  <a:lnTo>
                    <a:pt x="278396" y="771779"/>
                  </a:lnTo>
                  <a:lnTo>
                    <a:pt x="277876" y="770343"/>
                  </a:lnTo>
                  <a:lnTo>
                    <a:pt x="275666" y="767943"/>
                  </a:lnTo>
                  <a:lnTo>
                    <a:pt x="274726" y="765340"/>
                  </a:lnTo>
                  <a:lnTo>
                    <a:pt x="271780" y="764667"/>
                  </a:lnTo>
                  <a:lnTo>
                    <a:pt x="269900" y="763181"/>
                  </a:lnTo>
                  <a:lnTo>
                    <a:pt x="269176" y="761174"/>
                  </a:lnTo>
                  <a:lnTo>
                    <a:pt x="256082" y="747306"/>
                  </a:lnTo>
                  <a:lnTo>
                    <a:pt x="231190" y="723163"/>
                  </a:lnTo>
                  <a:lnTo>
                    <a:pt x="219913" y="710590"/>
                  </a:lnTo>
                  <a:lnTo>
                    <a:pt x="198259" y="687971"/>
                  </a:lnTo>
                  <a:lnTo>
                    <a:pt x="177774" y="664806"/>
                  </a:lnTo>
                  <a:lnTo>
                    <a:pt x="173583" y="660679"/>
                  </a:lnTo>
                  <a:lnTo>
                    <a:pt x="167614" y="651598"/>
                  </a:lnTo>
                  <a:lnTo>
                    <a:pt x="143852" y="619366"/>
                  </a:lnTo>
                  <a:lnTo>
                    <a:pt x="123532" y="585406"/>
                  </a:lnTo>
                  <a:lnTo>
                    <a:pt x="104228" y="550557"/>
                  </a:lnTo>
                  <a:lnTo>
                    <a:pt x="87147" y="514375"/>
                  </a:lnTo>
                  <a:lnTo>
                    <a:pt x="77444" y="487426"/>
                  </a:lnTo>
                  <a:lnTo>
                    <a:pt x="66535" y="460908"/>
                  </a:lnTo>
                  <a:lnTo>
                    <a:pt x="67119" y="458774"/>
                  </a:lnTo>
                  <a:lnTo>
                    <a:pt x="67703" y="456641"/>
                  </a:lnTo>
                  <a:lnTo>
                    <a:pt x="65239" y="453580"/>
                  </a:lnTo>
                  <a:lnTo>
                    <a:pt x="60388" y="440105"/>
                  </a:lnTo>
                  <a:lnTo>
                    <a:pt x="61061" y="438200"/>
                  </a:lnTo>
                  <a:lnTo>
                    <a:pt x="61722" y="436308"/>
                  </a:lnTo>
                  <a:lnTo>
                    <a:pt x="59385" y="433565"/>
                  </a:lnTo>
                  <a:lnTo>
                    <a:pt x="58242" y="430403"/>
                  </a:lnTo>
                  <a:lnTo>
                    <a:pt x="58788" y="428155"/>
                  </a:lnTo>
                  <a:lnTo>
                    <a:pt x="58064" y="426148"/>
                  </a:lnTo>
                  <a:lnTo>
                    <a:pt x="56121" y="424522"/>
                  </a:lnTo>
                  <a:lnTo>
                    <a:pt x="57073" y="423379"/>
                  </a:lnTo>
                  <a:lnTo>
                    <a:pt x="56819" y="422681"/>
                  </a:lnTo>
                  <a:lnTo>
                    <a:pt x="55359" y="422389"/>
                  </a:lnTo>
                  <a:lnTo>
                    <a:pt x="56184" y="420928"/>
                  </a:lnTo>
                  <a:lnTo>
                    <a:pt x="57010" y="419481"/>
                  </a:lnTo>
                  <a:lnTo>
                    <a:pt x="54914" y="417385"/>
                  </a:lnTo>
                  <a:lnTo>
                    <a:pt x="55283" y="414667"/>
                  </a:lnTo>
                  <a:lnTo>
                    <a:pt x="53403" y="405688"/>
                  </a:lnTo>
                  <a:lnTo>
                    <a:pt x="50304" y="397116"/>
                  </a:lnTo>
                  <a:lnTo>
                    <a:pt x="48425" y="388150"/>
                  </a:lnTo>
                  <a:lnTo>
                    <a:pt x="47790" y="378866"/>
                  </a:lnTo>
                  <a:lnTo>
                    <a:pt x="46240" y="378307"/>
                  </a:lnTo>
                  <a:lnTo>
                    <a:pt x="45046" y="375031"/>
                  </a:lnTo>
                  <a:lnTo>
                    <a:pt x="43878" y="383006"/>
                  </a:lnTo>
                  <a:lnTo>
                    <a:pt x="43929" y="383159"/>
                  </a:lnTo>
                  <a:lnTo>
                    <a:pt x="42252" y="382231"/>
                  </a:lnTo>
                  <a:lnTo>
                    <a:pt x="40576" y="381368"/>
                  </a:lnTo>
                  <a:lnTo>
                    <a:pt x="40233" y="380390"/>
                  </a:lnTo>
                  <a:lnTo>
                    <a:pt x="36677" y="351777"/>
                  </a:lnTo>
                  <a:lnTo>
                    <a:pt x="34467" y="323151"/>
                  </a:lnTo>
                  <a:lnTo>
                    <a:pt x="35229" y="265290"/>
                  </a:lnTo>
                  <a:lnTo>
                    <a:pt x="44894" y="190931"/>
                  </a:lnTo>
                  <a:lnTo>
                    <a:pt x="45961" y="190144"/>
                  </a:lnTo>
                  <a:lnTo>
                    <a:pt x="45770" y="189636"/>
                  </a:lnTo>
                  <a:lnTo>
                    <a:pt x="46583" y="188125"/>
                  </a:lnTo>
                  <a:lnTo>
                    <a:pt x="46215" y="187109"/>
                  </a:lnTo>
                  <a:lnTo>
                    <a:pt x="47205" y="186105"/>
                  </a:lnTo>
                  <a:lnTo>
                    <a:pt x="46367" y="183769"/>
                  </a:lnTo>
                  <a:lnTo>
                    <a:pt x="47358" y="182803"/>
                  </a:lnTo>
                  <a:lnTo>
                    <a:pt x="48196" y="181381"/>
                  </a:lnTo>
                  <a:lnTo>
                    <a:pt x="47713" y="180009"/>
                  </a:lnTo>
                  <a:lnTo>
                    <a:pt x="48717" y="179070"/>
                  </a:lnTo>
                  <a:lnTo>
                    <a:pt x="47853" y="176682"/>
                  </a:lnTo>
                  <a:lnTo>
                    <a:pt x="48869" y="175742"/>
                  </a:lnTo>
                  <a:lnTo>
                    <a:pt x="49720" y="174358"/>
                  </a:lnTo>
                  <a:lnTo>
                    <a:pt x="49212" y="172961"/>
                  </a:lnTo>
                  <a:lnTo>
                    <a:pt x="50241" y="172046"/>
                  </a:lnTo>
                  <a:lnTo>
                    <a:pt x="49377" y="169659"/>
                  </a:lnTo>
                  <a:lnTo>
                    <a:pt x="50419" y="168783"/>
                  </a:lnTo>
                  <a:lnTo>
                    <a:pt x="51269" y="167398"/>
                  </a:lnTo>
                  <a:lnTo>
                    <a:pt x="50596" y="165569"/>
                  </a:lnTo>
                  <a:lnTo>
                    <a:pt x="51219" y="165074"/>
                  </a:lnTo>
                  <a:lnTo>
                    <a:pt x="51485" y="163931"/>
                  </a:lnTo>
                  <a:lnTo>
                    <a:pt x="51358" y="163639"/>
                  </a:lnTo>
                  <a:lnTo>
                    <a:pt x="52120" y="162267"/>
                  </a:lnTo>
                  <a:lnTo>
                    <a:pt x="53149" y="161391"/>
                  </a:lnTo>
                  <a:lnTo>
                    <a:pt x="52285" y="159004"/>
                  </a:lnTo>
                  <a:lnTo>
                    <a:pt x="53327" y="158127"/>
                  </a:lnTo>
                  <a:lnTo>
                    <a:pt x="54203" y="156806"/>
                  </a:lnTo>
                  <a:lnTo>
                    <a:pt x="53657" y="155308"/>
                  </a:lnTo>
                  <a:lnTo>
                    <a:pt x="54698" y="154470"/>
                  </a:lnTo>
                  <a:lnTo>
                    <a:pt x="53848" y="152082"/>
                  </a:lnTo>
                  <a:lnTo>
                    <a:pt x="56083" y="150799"/>
                  </a:lnTo>
                  <a:lnTo>
                    <a:pt x="55232" y="148450"/>
                  </a:lnTo>
                  <a:lnTo>
                    <a:pt x="56273" y="147574"/>
                  </a:lnTo>
                  <a:lnTo>
                    <a:pt x="57137" y="146215"/>
                  </a:lnTo>
                  <a:lnTo>
                    <a:pt x="56629" y="144818"/>
                  </a:lnTo>
                  <a:lnTo>
                    <a:pt x="66941" y="113499"/>
                  </a:lnTo>
                  <a:lnTo>
                    <a:pt x="67424" y="107315"/>
                  </a:lnTo>
                  <a:lnTo>
                    <a:pt x="69684" y="102362"/>
                  </a:lnTo>
                  <a:lnTo>
                    <a:pt x="72986" y="96532"/>
                  </a:lnTo>
                  <a:lnTo>
                    <a:pt x="73152" y="96977"/>
                  </a:lnTo>
                  <a:lnTo>
                    <a:pt x="74663" y="97447"/>
                  </a:lnTo>
                  <a:lnTo>
                    <a:pt x="76111" y="97713"/>
                  </a:lnTo>
                  <a:lnTo>
                    <a:pt x="76454" y="98666"/>
                  </a:lnTo>
                  <a:lnTo>
                    <a:pt x="79032" y="94576"/>
                  </a:lnTo>
                  <a:lnTo>
                    <a:pt x="80492" y="91135"/>
                  </a:lnTo>
                  <a:lnTo>
                    <a:pt x="81419" y="86233"/>
                  </a:lnTo>
                  <a:lnTo>
                    <a:pt x="80962" y="84950"/>
                  </a:lnTo>
                  <a:lnTo>
                    <a:pt x="81724" y="83362"/>
                  </a:lnTo>
                  <a:lnTo>
                    <a:pt x="81800" y="83540"/>
                  </a:lnTo>
                  <a:lnTo>
                    <a:pt x="81013" y="85077"/>
                  </a:lnTo>
                  <a:lnTo>
                    <a:pt x="81419" y="86233"/>
                  </a:lnTo>
                  <a:lnTo>
                    <a:pt x="82359" y="85102"/>
                  </a:lnTo>
                  <a:lnTo>
                    <a:pt x="83273" y="83870"/>
                  </a:lnTo>
                  <a:lnTo>
                    <a:pt x="81534" y="82816"/>
                  </a:lnTo>
                  <a:lnTo>
                    <a:pt x="82664" y="82181"/>
                  </a:lnTo>
                  <a:lnTo>
                    <a:pt x="83794" y="81559"/>
                  </a:lnTo>
                  <a:lnTo>
                    <a:pt x="84518" y="79819"/>
                  </a:lnTo>
                  <a:lnTo>
                    <a:pt x="85026" y="77482"/>
                  </a:lnTo>
                  <a:lnTo>
                    <a:pt x="86131" y="76835"/>
                  </a:lnTo>
                  <a:lnTo>
                    <a:pt x="87083" y="75704"/>
                  </a:lnTo>
                  <a:lnTo>
                    <a:pt x="86563" y="74269"/>
                  </a:lnTo>
                  <a:lnTo>
                    <a:pt x="87553" y="73266"/>
                  </a:lnTo>
                  <a:lnTo>
                    <a:pt x="88468" y="72072"/>
                  </a:lnTo>
                  <a:lnTo>
                    <a:pt x="87858" y="70383"/>
                  </a:lnTo>
                  <a:lnTo>
                    <a:pt x="88925" y="69596"/>
                  </a:lnTo>
                  <a:lnTo>
                    <a:pt x="88684" y="68897"/>
                  </a:lnTo>
                  <a:lnTo>
                    <a:pt x="91478" y="65405"/>
                  </a:lnTo>
                  <a:lnTo>
                    <a:pt x="92849" y="61747"/>
                  </a:lnTo>
                  <a:lnTo>
                    <a:pt x="93980" y="57378"/>
                  </a:lnTo>
                  <a:lnTo>
                    <a:pt x="95758" y="54825"/>
                  </a:lnTo>
                  <a:lnTo>
                    <a:pt x="97561" y="52349"/>
                  </a:lnTo>
                  <a:lnTo>
                    <a:pt x="97764" y="49149"/>
                  </a:lnTo>
                  <a:lnTo>
                    <a:pt x="99974" y="47777"/>
                  </a:lnTo>
                  <a:lnTo>
                    <a:pt x="113284" y="24765"/>
                  </a:lnTo>
                  <a:lnTo>
                    <a:pt x="115951" y="20929"/>
                  </a:lnTo>
                  <a:lnTo>
                    <a:pt x="121564" y="14020"/>
                  </a:lnTo>
                  <a:lnTo>
                    <a:pt x="118173" y="12115"/>
                  </a:lnTo>
                  <a:lnTo>
                    <a:pt x="116497" y="7454"/>
                  </a:lnTo>
                  <a:lnTo>
                    <a:pt x="112661" y="8051"/>
                  </a:lnTo>
                  <a:lnTo>
                    <a:pt x="111302" y="8039"/>
                  </a:lnTo>
                  <a:lnTo>
                    <a:pt x="110185" y="8686"/>
                  </a:lnTo>
                  <a:lnTo>
                    <a:pt x="107175" y="7823"/>
                  </a:lnTo>
                  <a:lnTo>
                    <a:pt x="108140" y="3022"/>
                  </a:lnTo>
                  <a:lnTo>
                    <a:pt x="104317" y="3644"/>
                  </a:lnTo>
                  <a:lnTo>
                    <a:pt x="96253" y="0"/>
                  </a:lnTo>
                  <a:lnTo>
                    <a:pt x="91071" y="4343"/>
                  </a:lnTo>
                  <a:lnTo>
                    <a:pt x="86855" y="9321"/>
                  </a:lnTo>
                  <a:lnTo>
                    <a:pt x="86855" y="71323"/>
                  </a:lnTo>
                  <a:lnTo>
                    <a:pt x="85775" y="72072"/>
                  </a:lnTo>
                  <a:lnTo>
                    <a:pt x="86842" y="71285"/>
                  </a:lnTo>
                  <a:lnTo>
                    <a:pt x="86855" y="9321"/>
                  </a:lnTo>
                  <a:lnTo>
                    <a:pt x="86334" y="9931"/>
                  </a:lnTo>
                  <a:lnTo>
                    <a:pt x="81838" y="15824"/>
                  </a:lnTo>
                  <a:lnTo>
                    <a:pt x="81838" y="79933"/>
                  </a:lnTo>
                  <a:lnTo>
                    <a:pt x="80568" y="80124"/>
                  </a:lnTo>
                  <a:lnTo>
                    <a:pt x="80416" y="79679"/>
                  </a:lnTo>
                  <a:lnTo>
                    <a:pt x="81572" y="79159"/>
                  </a:lnTo>
                  <a:lnTo>
                    <a:pt x="81838" y="79933"/>
                  </a:lnTo>
                  <a:lnTo>
                    <a:pt x="81838" y="15824"/>
                  </a:lnTo>
                  <a:lnTo>
                    <a:pt x="54686" y="60706"/>
                  </a:lnTo>
                  <a:lnTo>
                    <a:pt x="47891" y="76200"/>
                  </a:lnTo>
                  <a:lnTo>
                    <a:pt x="47891" y="150545"/>
                  </a:lnTo>
                  <a:lnTo>
                    <a:pt x="46901" y="151549"/>
                  </a:lnTo>
                  <a:lnTo>
                    <a:pt x="46634" y="150787"/>
                  </a:lnTo>
                  <a:lnTo>
                    <a:pt x="47891" y="150545"/>
                  </a:lnTo>
                  <a:lnTo>
                    <a:pt x="47891" y="76200"/>
                  </a:lnTo>
                  <a:lnTo>
                    <a:pt x="17513" y="159905"/>
                  </a:lnTo>
                  <a:lnTo>
                    <a:pt x="6464" y="211670"/>
                  </a:lnTo>
                  <a:lnTo>
                    <a:pt x="1181" y="264452"/>
                  </a:lnTo>
                  <a:lnTo>
                    <a:pt x="0" y="317398"/>
                  </a:lnTo>
                  <a:lnTo>
                    <a:pt x="2552" y="369455"/>
                  </a:lnTo>
                  <a:lnTo>
                    <a:pt x="11226" y="419773"/>
                  </a:lnTo>
                  <a:lnTo>
                    <a:pt x="24815" y="468757"/>
                  </a:lnTo>
                  <a:lnTo>
                    <a:pt x="42125" y="516826"/>
                  </a:lnTo>
                  <a:lnTo>
                    <a:pt x="64350" y="563537"/>
                  </a:lnTo>
                  <a:lnTo>
                    <a:pt x="90297" y="609320"/>
                  </a:lnTo>
                  <a:lnTo>
                    <a:pt x="113969" y="645083"/>
                  </a:lnTo>
                  <a:lnTo>
                    <a:pt x="139725" y="679094"/>
                  </a:lnTo>
                  <a:lnTo>
                    <a:pt x="167601" y="711530"/>
                  </a:lnTo>
                  <a:lnTo>
                    <a:pt x="214985" y="760641"/>
                  </a:lnTo>
                  <a:lnTo>
                    <a:pt x="270205" y="812761"/>
                  </a:lnTo>
                  <a:lnTo>
                    <a:pt x="271691" y="813130"/>
                  </a:lnTo>
                  <a:lnTo>
                    <a:pt x="271970" y="813892"/>
                  </a:lnTo>
                  <a:lnTo>
                    <a:pt x="273443" y="814260"/>
                  </a:lnTo>
                  <a:lnTo>
                    <a:pt x="273951" y="815657"/>
                  </a:lnTo>
                  <a:lnTo>
                    <a:pt x="275704" y="816787"/>
                  </a:lnTo>
                  <a:lnTo>
                    <a:pt x="274929" y="818375"/>
                  </a:lnTo>
                  <a:lnTo>
                    <a:pt x="275259" y="819289"/>
                  </a:lnTo>
                  <a:lnTo>
                    <a:pt x="273850" y="819124"/>
                  </a:lnTo>
                  <a:lnTo>
                    <a:pt x="272288" y="818527"/>
                  </a:lnTo>
                  <a:lnTo>
                    <a:pt x="263486" y="816597"/>
                  </a:lnTo>
                  <a:lnTo>
                    <a:pt x="253263" y="814438"/>
                  </a:lnTo>
                  <a:lnTo>
                    <a:pt x="244055" y="811352"/>
                  </a:lnTo>
                  <a:lnTo>
                    <a:pt x="234708" y="807923"/>
                  </a:lnTo>
                  <a:lnTo>
                    <a:pt x="228473" y="805573"/>
                  </a:lnTo>
                  <a:lnTo>
                    <a:pt x="222364" y="803605"/>
                  </a:lnTo>
                  <a:lnTo>
                    <a:pt x="216433" y="802132"/>
                  </a:lnTo>
                  <a:lnTo>
                    <a:pt x="209537" y="801725"/>
                  </a:lnTo>
                  <a:lnTo>
                    <a:pt x="197485" y="798245"/>
                  </a:lnTo>
                  <a:lnTo>
                    <a:pt x="185801" y="799541"/>
                  </a:lnTo>
                  <a:lnTo>
                    <a:pt x="175679" y="805154"/>
                  </a:lnTo>
                  <a:lnTo>
                    <a:pt x="168287" y="814603"/>
                  </a:lnTo>
                  <a:lnTo>
                    <a:pt x="188531" y="833361"/>
                  </a:lnTo>
                  <a:lnTo>
                    <a:pt x="212166" y="846493"/>
                  </a:lnTo>
                  <a:lnTo>
                    <a:pt x="237159" y="855954"/>
                  </a:lnTo>
                  <a:lnTo>
                    <a:pt x="263918" y="862774"/>
                  </a:lnTo>
                  <a:lnTo>
                    <a:pt x="273024" y="865543"/>
                  </a:lnTo>
                  <a:lnTo>
                    <a:pt x="283375" y="868070"/>
                  </a:lnTo>
                  <a:lnTo>
                    <a:pt x="295440" y="871562"/>
                  </a:lnTo>
                  <a:lnTo>
                    <a:pt x="302971" y="873760"/>
                  </a:lnTo>
                  <a:lnTo>
                    <a:pt x="320789" y="878230"/>
                  </a:lnTo>
                  <a:lnTo>
                    <a:pt x="324815" y="878179"/>
                  </a:lnTo>
                  <a:lnTo>
                    <a:pt x="330187" y="878103"/>
                  </a:lnTo>
                  <a:lnTo>
                    <a:pt x="337693" y="872718"/>
                  </a:lnTo>
                  <a:lnTo>
                    <a:pt x="348640" y="861872"/>
                  </a:lnTo>
                  <a:lnTo>
                    <a:pt x="353809" y="857491"/>
                  </a:lnTo>
                  <a:lnTo>
                    <a:pt x="356184" y="852830"/>
                  </a:lnTo>
                  <a:lnTo>
                    <a:pt x="360273" y="845451"/>
                  </a:lnTo>
                  <a:lnTo>
                    <a:pt x="360946" y="843597"/>
                  </a:lnTo>
                  <a:lnTo>
                    <a:pt x="360159" y="841387"/>
                  </a:lnTo>
                  <a:lnTo>
                    <a:pt x="363131" y="838377"/>
                  </a:lnTo>
                  <a:lnTo>
                    <a:pt x="365099" y="836371"/>
                  </a:lnTo>
                  <a:close/>
                </a:path>
              </a:pathLst>
            </a:custGeom>
            <a:solidFill>
              <a:srgbClr val="0F1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5659595" y="6099047"/>
            <a:ext cx="3061335" cy="1990089"/>
            <a:chOff x="5659595" y="6099047"/>
            <a:chExt cx="3061335" cy="1990089"/>
          </a:xfrm>
        </p:grpSpPr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66815" y="6099047"/>
              <a:ext cx="2953511" cy="181051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5659590" y="7210564"/>
              <a:ext cx="365125" cy="878840"/>
            </a:xfrm>
            <a:custGeom>
              <a:avLst/>
              <a:gdLst/>
              <a:ahLst/>
              <a:cxnLst/>
              <a:rect l="l" t="t" r="r" b="b"/>
              <a:pathLst>
                <a:path w="365125" h="878840">
                  <a:moveTo>
                    <a:pt x="339801" y="766114"/>
                  </a:moveTo>
                  <a:lnTo>
                    <a:pt x="338569" y="762711"/>
                  </a:lnTo>
                  <a:lnTo>
                    <a:pt x="336156" y="759764"/>
                  </a:lnTo>
                  <a:lnTo>
                    <a:pt x="339750" y="769734"/>
                  </a:lnTo>
                  <a:lnTo>
                    <a:pt x="339801" y="766114"/>
                  </a:lnTo>
                  <a:close/>
                </a:path>
                <a:path w="365125" h="878840">
                  <a:moveTo>
                    <a:pt x="365099" y="836383"/>
                  </a:moveTo>
                  <a:lnTo>
                    <a:pt x="357098" y="814184"/>
                  </a:lnTo>
                  <a:lnTo>
                    <a:pt x="342150" y="780173"/>
                  </a:lnTo>
                  <a:lnTo>
                    <a:pt x="342760" y="778116"/>
                  </a:lnTo>
                  <a:lnTo>
                    <a:pt x="343369" y="776058"/>
                  </a:lnTo>
                  <a:lnTo>
                    <a:pt x="340956" y="773125"/>
                  </a:lnTo>
                  <a:lnTo>
                    <a:pt x="336156" y="759764"/>
                  </a:lnTo>
                  <a:lnTo>
                    <a:pt x="336981" y="758317"/>
                  </a:lnTo>
                  <a:lnTo>
                    <a:pt x="337807" y="756869"/>
                  </a:lnTo>
                  <a:lnTo>
                    <a:pt x="335699" y="754748"/>
                  </a:lnTo>
                  <a:lnTo>
                    <a:pt x="336054" y="751992"/>
                  </a:lnTo>
                  <a:lnTo>
                    <a:pt x="331203" y="727265"/>
                  </a:lnTo>
                  <a:lnTo>
                    <a:pt x="327685" y="702513"/>
                  </a:lnTo>
                  <a:lnTo>
                    <a:pt x="326720" y="677341"/>
                  </a:lnTo>
                  <a:lnTo>
                    <a:pt x="328320" y="651802"/>
                  </a:lnTo>
                  <a:lnTo>
                    <a:pt x="328714" y="649173"/>
                  </a:lnTo>
                  <a:lnTo>
                    <a:pt x="327901" y="646912"/>
                  </a:lnTo>
                  <a:lnTo>
                    <a:pt x="328536" y="641172"/>
                  </a:lnTo>
                  <a:lnTo>
                    <a:pt x="328650" y="637755"/>
                  </a:lnTo>
                  <a:lnTo>
                    <a:pt x="322541" y="635774"/>
                  </a:lnTo>
                  <a:lnTo>
                    <a:pt x="319125" y="637514"/>
                  </a:lnTo>
                  <a:lnTo>
                    <a:pt x="318427" y="639343"/>
                  </a:lnTo>
                  <a:lnTo>
                    <a:pt x="313829" y="645299"/>
                  </a:lnTo>
                  <a:lnTo>
                    <a:pt x="308838" y="650189"/>
                  </a:lnTo>
                  <a:lnTo>
                    <a:pt x="303796" y="654939"/>
                  </a:lnTo>
                  <a:lnTo>
                    <a:pt x="299034" y="660438"/>
                  </a:lnTo>
                  <a:lnTo>
                    <a:pt x="292785" y="721817"/>
                  </a:lnTo>
                  <a:lnTo>
                    <a:pt x="293649" y="746709"/>
                  </a:lnTo>
                  <a:lnTo>
                    <a:pt x="295884" y="771639"/>
                  </a:lnTo>
                  <a:lnTo>
                    <a:pt x="295681" y="774814"/>
                  </a:lnTo>
                  <a:lnTo>
                    <a:pt x="296722" y="777709"/>
                  </a:lnTo>
                  <a:lnTo>
                    <a:pt x="296291" y="784021"/>
                  </a:lnTo>
                  <a:lnTo>
                    <a:pt x="293611" y="784047"/>
                  </a:lnTo>
                  <a:lnTo>
                    <a:pt x="290690" y="783450"/>
                  </a:lnTo>
                  <a:lnTo>
                    <a:pt x="290741" y="779830"/>
                  </a:lnTo>
                  <a:lnTo>
                    <a:pt x="288734" y="778002"/>
                  </a:lnTo>
                  <a:lnTo>
                    <a:pt x="284619" y="777824"/>
                  </a:lnTo>
                  <a:lnTo>
                    <a:pt x="282511" y="771994"/>
                  </a:lnTo>
                  <a:lnTo>
                    <a:pt x="278396" y="771791"/>
                  </a:lnTo>
                  <a:lnTo>
                    <a:pt x="277876" y="770356"/>
                  </a:lnTo>
                  <a:lnTo>
                    <a:pt x="275666" y="767956"/>
                  </a:lnTo>
                  <a:lnTo>
                    <a:pt x="274726" y="765340"/>
                  </a:lnTo>
                  <a:lnTo>
                    <a:pt x="271780" y="764679"/>
                  </a:lnTo>
                  <a:lnTo>
                    <a:pt x="269900" y="763193"/>
                  </a:lnTo>
                  <a:lnTo>
                    <a:pt x="269176" y="761187"/>
                  </a:lnTo>
                  <a:lnTo>
                    <a:pt x="256082" y="747318"/>
                  </a:lnTo>
                  <a:lnTo>
                    <a:pt x="231190" y="723176"/>
                  </a:lnTo>
                  <a:lnTo>
                    <a:pt x="219913" y="710603"/>
                  </a:lnTo>
                  <a:lnTo>
                    <a:pt x="198259" y="687971"/>
                  </a:lnTo>
                  <a:lnTo>
                    <a:pt x="177774" y="664819"/>
                  </a:lnTo>
                  <a:lnTo>
                    <a:pt x="173583" y="660679"/>
                  </a:lnTo>
                  <a:lnTo>
                    <a:pt x="167614" y="651598"/>
                  </a:lnTo>
                  <a:lnTo>
                    <a:pt x="143852" y="619379"/>
                  </a:lnTo>
                  <a:lnTo>
                    <a:pt x="123532" y="585419"/>
                  </a:lnTo>
                  <a:lnTo>
                    <a:pt x="104228" y="550570"/>
                  </a:lnTo>
                  <a:lnTo>
                    <a:pt x="87147" y="514388"/>
                  </a:lnTo>
                  <a:lnTo>
                    <a:pt x="77431" y="487438"/>
                  </a:lnTo>
                  <a:lnTo>
                    <a:pt x="66535" y="460921"/>
                  </a:lnTo>
                  <a:lnTo>
                    <a:pt x="67119" y="458787"/>
                  </a:lnTo>
                  <a:lnTo>
                    <a:pt x="67703" y="456653"/>
                  </a:lnTo>
                  <a:lnTo>
                    <a:pt x="65239" y="453593"/>
                  </a:lnTo>
                  <a:lnTo>
                    <a:pt x="63969" y="450049"/>
                  </a:lnTo>
                  <a:lnTo>
                    <a:pt x="64008" y="446392"/>
                  </a:lnTo>
                  <a:lnTo>
                    <a:pt x="62801" y="443052"/>
                  </a:lnTo>
                  <a:lnTo>
                    <a:pt x="60388" y="440105"/>
                  </a:lnTo>
                  <a:lnTo>
                    <a:pt x="61061" y="438213"/>
                  </a:lnTo>
                  <a:lnTo>
                    <a:pt x="61722" y="436321"/>
                  </a:lnTo>
                  <a:lnTo>
                    <a:pt x="59385" y="433578"/>
                  </a:lnTo>
                  <a:lnTo>
                    <a:pt x="58242" y="430403"/>
                  </a:lnTo>
                  <a:lnTo>
                    <a:pt x="58788" y="428167"/>
                  </a:lnTo>
                  <a:lnTo>
                    <a:pt x="58064" y="426161"/>
                  </a:lnTo>
                  <a:lnTo>
                    <a:pt x="56121" y="424522"/>
                  </a:lnTo>
                  <a:lnTo>
                    <a:pt x="57073" y="423379"/>
                  </a:lnTo>
                  <a:lnTo>
                    <a:pt x="56819" y="422681"/>
                  </a:lnTo>
                  <a:lnTo>
                    <a:pt x="55359" y="422376"/>
                  </a:lnTo>
                  <a:lnTo>
                    <a:pt x="55740" y="423481"/>
                  </a:lnTo>
                  <a:lnTo>
                    <a:pt x="41643" y="384327"/>
                  </a:lnTo>
                  <a:lnTo>
                    <a:pt x="55359" y="422376"/>
                  </a:lnTo>
                  <a:lnTo>
                    <a:pt x="56184" y="420928"/>
                  </a:lnTo>
                  <a:lnTo>
                    <a:pt x="57010" y="419481"/>
                  </a:lnTo>
                  <a:lnTo>
                    <a:pt x="54914" y="417398"/>
                  </a:lnTo>
                  <a:lnTo>
                    <a:pt x="55283" y="414667"/>
                  </a:lnTo>
                  <a:lnTo>
                    <a:pt x="53390" y="405701"/>
                  </a:lnTo>
                  <a:lnTo>
                    <a:pt x="50304" y="397116"/>
                  </a:lnTo>
                  <a:lnTo>
                    <a:pt x="48425" y="388150"/>
                  </a:lnTo>
                  <a:lnTo>
                    <a:pt x="47790" y="378866"/>
                  </a:lnTo>
                  <a:lnTo>
                    <a:pt x="46228" y="378320"/>
                  </a:lnTo>
                  <a:lnTo>
                    <a:pt x="45046" y="375031"/>
                  </a:lnTo>
                  <a:lnTo>
                    <a:pt x="43878" y="383019"/>
                  </a:lnTo>
                  <a:lnTo>
                    <a:pt x="43929" y="383171"/>
                  </a:lnTo>
                  <a:lnTo>
                    <a:pt x="42240" y="382231"/>
                  </a:lnTo>
                  <a:lnTo>
                    <a:pt x="40576" y="381368"/>
                  </a:lnTo>
                  <a:lnTo>
                    <a:pt x="40233" y="380403"/>
                  </a:lnTo>
                  <a:lnTo>
                    <a:pt x="36677" y="351777"/>
                  </a:lnTo>
                  <a:lnTo>
                    <a:pt x="34467" y="323164"/>
                  </a:lnTo>
                  <a:lnTo>
                    <a:pt x="35229" y="265303"/>
                  </a:lnTo>
                  <a:lnTo>
                    <a:pt x="44894" y="190931"/>
                  </a:lnTo>
                  <a:lnTo>
                    <a:pt x="45961" y="190157"/>
                  </a:lnTo>
                  <a:lnTo>
                    <a:pt x="45770" y="189649"/>
                  </a:lnTo>
                  <a:lnTo>
                    <a:pt x="46583" y="188125"/>
                  </a:lnTo>
                  <a:lnTo>
                    <a:pt x="46215" y="187109"/>
                  </a:lnTo>
                  <a:lnTo>
                    <a:pt x="47193" y="186105"/>
                  </a:lnTo>
                  <a:lnTo>
                    <a:pt x="46367" y="183781"/>
                  </a:lnTo>
                  <a:lnTo>
                    <a:pt x="47358" y="182816"/>
                  </a:lnTo>
                  <a:lnTo>
                    <a:pt x="48196" y="181394"/>
                  </a:lnTo>
                  <a:lnTo>
                    <a:pt x="47713" y="180022"/>
                  </a:lnTo>
                  <a:lnTo>
                    <a:pt x="48717" y="179082"/>
                  </a:lnTo>
                  <a:lnTo>
                    <a:pt x="47853" y="176695"/>
                  </a:lnTo>
                  <a:lnTo>
                    <a:pt x="48869" y="175755"/>
                  </a:lnTo>
                  <a:lnTo>
                    <a:pt x="49720" y="174371"/>
                  </a:lnTo>
                  <a:lnTo>
                    <a:pt x="49212" y="172961"/>
                  </a:lnTo>
                  <a:lnTo>
                    <a:pt x="50241" y="172059"/>
                  </a:lnTo>
                  <a:lnTo>
                    <a:pt x="49377" y="169672"/>
                  </a:lnTo>
                  <a:lnTo>
                    <a:pt x="50406" y="168795"/>
                  </a:lnTo>
                  <a:lnTo>
                    <a:pt x="51257" y="167411"/>
                  </a:lnTo>
                  <a:lnTo>
                    <a:pt x="50596" y="165582"/>
                  </a:lnTo>
                  <a:lnTo>
                    <a:pt x="51219" y="165087"/>
                  </a:lnTo>
                  <a:lnTo>
                    <a:pt x="51485" y="163944"/>
                  </a:lnTo>
                  <a:lnTo>
                    <a:pt x="51358" y="163652"/>
                  </a:lnTo>
                  <a:lnTo>
                    <a:pt x="52120" y="162280"/>
                  </a:lnTo>
                  <a:lnTo>
                    <a:pt x="53149" y="161404"/>
                  </a:lnTo>
                  <a:lnTo>
                    <a:pt x="52285" y="159016"/>
                  </a:lnTo>
                  <a:lnTo>
                    <a:pt x="53327" y="158140"/>
                  </a:lnTo>
                  <a:lnTo>
                    <a:pt x="54203" y="156819"/>
                  </a:lnTo>
                  <a:lnTo>
                    <a:pt x="53657" y="155321"/>
                  </a:lnTo>
                  <a:lnTo>
                    <a:pt x="54698" y="154470"/>
                  </a:lnTo>
                  <a:lnTo>
                    <a:pt x="53848" y="152082"/>
                  </a:lnTo>
                  <a:lnTo>
                    <a:pt x="56083" y="150812"/>
                  </a:lnTo>
                  <a:lnTo>
                    <a:pt x="55232" y="148450"/>
                  </a:lnTo>
                  <a:lnTo>
                    <a:pt x="56273" y="147574"/>
                  </a:lnTo>
                  <a:lnTo>
                    <a:pt x="57137" y="146227"/>
                  </a:lnTo>
                  <a:lnTo>
                    <a:pt x="56629" y="144818"/>
                  </a:lnTo>
                  <a:lnTo>
                    <a:pt x="66941" y="113512"/>
                  </a:lnTo>
                  <a:lnTo>
                    <a:pt x="67424" y="107327"/>
                  </a:lnTo>
                  <a:lnTo>
                    <a:pt x="69684" y="102374"/>
                  </a:lnTo>
                  <a:lnTo>
                    <a:pt x="72986" y="96545"/>
                  </a:lnTo>
                  <a:lnTo>
                    <a:pt x="73139" y="96989"/>
                  </a:lnTo>
                  <a:lnTo>
                    <a:pt x="74663" y="97447"/>
                  </a:lnTo>
                  <a:lnTo>
                    <a:pt x="76111" y="97726"/>
                  </a:lnTo>
                  <a:lnTo>
                    <a:pt x="76454" y="98679"/>
                  </a:lnTo>
                  <a:lnTo>
                    <a:pt x="79032" y="94576"/>
                  </a:lnTo>
                  <a:lnTo>
                    <a:pt x="80492" y="91147"/>
                  </a:lnTo>
                  <a:lnTo>
                    <a:pt x="81419" y="86233"/>
                  </a:lnTo>
                  <a:lnTo>
                    <a:pt x="80962" y="84963"/>
                  </a:lnTo>
                  <a:lnTo>
                    <a:pt x="81724" y="83362"/>
                  </a:lnTo>
                  <a:lnTo>
                    <a:pt x="81800" y="83540"/>
                  </a:lnTo>
                  <a:lnTo>
                    <a:pt x="81013" y="85090"/>
                  </a:lnTo>
                  <a:lnTo>
                    <a:pt x="81419" y="86233"/>
                  </a:lnTo>
                  <a:lnTo>
                    <a:pt x="82359" y="85102"/>
                  </a:lnTo>
                  <a:lnTo>
                    <a:pt x="83273" y="83883"/>
                  </a:lnTo>
                  <a:lnTo>
                    <a:pt x="81546" y="82829"/>
                  </a:lnTo>
                  <a:lnTo>
                    <a:pt x="82664" y="82194"/>
                  </a:lnTo>
                  <a:lnTo>
                    <a:pt x="83794" y="81572"/>
                  </a:lnTo>
                  <a:lnTo>
                    <a:pt x="84518" y="79832"/>
                  </a:lnTo>
                  <a:lnTo>
                    <a:pt x="85026" y="77495"/>
                  </a:lnTo>
                  <a:lnTo>
                    <a:pt x="86131" y="76835"/>
                  </a:lnTo>
                  <a:lnTo>
                    <a:pt x="87083" y="75704"/>
                  </a:lnTo>
                  <a:lnTo>
                    <a:pt x="86563" y="74269"/>
                  </a:lnTo>
                  <a:lnTo>
                    <a:pt x="87553" y="73266"/>
                  </a:lnTo>
                  <a:lnTo>
                    <a:pt x="88468" y="72072"/>
                  </a:lnTo>
                  <a:lnTo>
                    <a:pt x="87858" y="70383"/>
                  </a:lnTo>
                  <a:lnTo>
                    <a:pt x="88925" y="69608"/>
                  </a:lnTo>
                  <a:lnTo>
                    <a:pt x="88684" y="68910"/>
                  </a:lnTo>
                  <a:lnTo>
                    <a:pt x="91465" y="65417"/>
                  </a:lnTo>
                  <a:lnTo>
                    <a:pt x="92849" y="61747"/>
                  </a:lnTo>
                  <a:lnTo>
                    <a:pt x="93980" y="57391"/>
                  </a:lnTo>
                  <a:lnTo>
                    <a:pt x="95758" y="54838"/>
                  </a:lnTo>
                  <a:lnTo>
                    <a:pt x="97561" y="52349"/>
                  </a:lnTo>
                  <a:lnTo>
                    <a:pt x="97764" y="49149"/>
                  </a:lnTo>
                  <a:lnTo>
                    <a:pt x="99974" y="47777"/>
                  </a:lnTo>
                  <a:lnTo>
                    <a:pt x="113284" y="24777"/>
                  </a:lnTo>
                  <a:lnTo>
                    <a:pt x="115951" y="20942"/>
                  </a:lnTo>
                  <a:lnTo>
                    <a:pt x="121551" y="14033"/>
                  </a:lnTo>
                  <a:lnTo>
                    <a:pt x="118173" y="12115"/>
                  </a:lnTo>
                  <a:lnTo>
                    <a:pt x="116497" y="7467"/>
                  </a:lnTo>
                  <a:lnTo>
                    <a:pt x="112661" y="8051"/>
                  </a:lnTo>
                  <a:lnTo>
                    <a:pt x="111302" y="8039"/>
                  </a:lnTo>
                  <a:lnTo>
                    <a:pt x="110185" y="8699"/>
                  </a:lnTo>
                  <a:lnTo>
                    <a:pt x="107175" y="7835"/>
                  </a:lnTo>
                  <a:lnTo>
                    <a:pt x="108140" y="3022"/>
                  </a:lnTo>
                  <a:lnTo>
                    <a:pt x="104317" y="3644"/>
                  </a:lnTo>
                  <a:lnTo>
                    <a:pt x="96253" y="0"/>
                  </a:lnTo>
                  <a:lnTo>
                    <a:pt x="91071" y="4356"/>
                  </a:lnTo>
                  <a:lnTo>
                    <a:pt x="86842" y="9347"/>
                  </a:lnTo>
                  <a:lnTo>
                    <a:pt x="86842" y="71297"/>
                  </a:lnTo>
                  <a:lnTo>
                    <a:pt x="85775" y="72072"/>
                  </a:lnTo>
                  <a:lnTo>
                    <a:pt x="86842" y="71297"/>
                  </a:lnTo>
                  <a:lnTo>
                    <a:pt x="86842" y="9347"/>
                  </a:lnTo>
                  <a:lnTo>
                    <a:pt x="86334" y="9944"/>
                  </a:lnTo>
                  <a:lnTo>
                    <a:pt x="81838" y="15836"/>
                  </a:lnTo>
                  <a:lnTo>
                    <a:pt x="81838" y="79946"/>
                  </a:lnTo>
                  <a:lnTo>
                    <a:pt x="80568" y="80137"/>
                  </a:lnTo>
                  <a:lnTo>
                    <a:pt x="80416" y="79692"/>
                  </a:lnTo>
                  <a:lnTo>
                    <a:pt x="81572" y="79159"/>
                  </a:lnTo>
                  <a:lnTo>
                    <a:pt x="81838" y="79946"/>
                  </a:lnTo>
                  <a:lnTo>
                    <a:pt x="81838" y="15836"/>
                  </a:lnTo>
                  <a:lnTo>
                    <a:pt x="54686" y="60718"/>
                  </a:lnTo>
                  <a:lnTo>
                    <a:pt x="47891" y="76200"/>
                  </a:lnTo>
                  <a:lnTo>
                    <a:pt x="47891" y="150558"/>
                  </a:lnTo>
                  <a:lnTo>
                    <a:pt x="46901" y="151561"/>
                  </a:lnTo>
                  <a:lnTo>
                    <a:pt x="46634" y="150799"/>
                  </a:lnTo>
                  <a:lnTo>
                    <a:pt x="47891" y="150558"/>
                  </a:lnTo>
                  <a:lnTo>
                    <a:pt x="47891" y="76200"/>
                  </a:lnTo>
                  <a:lnTo>
                    <a:pt x="17513" y="159918"/>
                  </a:lnTo>
                  <a:lnTo>
                    <a:pt x="6464" y="211670"/>
                  </a:lnTo>
                  <a:lnTo>
                    <a:pt x="1181" y="264464"/>
                  </a:lnTo>
                  <a:lnTo>
                    <a:pt x="0" y="317411"/>
                  </a:lnTo>
                  <a:lnTo>
                    <a:pt x="2552" y="369468"/>
                  </a:lnTo>
                  <a:lnTo>
                    <a:pt x="11226" y="419785"/>
                  </a:lnTo>
                  <a:lnTo>
                    <a:pt x="24815" y="468769"/>
                  </a:lnTo>
                  <a:lnTo>
                    <a:pt x="42125" y="516826"/>
                  </a:lnTo>
                  <a:lnTo>
                    <a:pt x="64350" y="563549"/>
                  </a:lnTo>
                  <a:lnTo>
                    <a:pt x="90297" y="609320"/>
                  </a:lnTo>
                  <a:lnTo>
                    <a:pt x="113969" y="645096"/>
                  </a:lnTo>
                  <a:lnTo>
                    <a:pt x="139725" y="679107"/>
                  </a:lnTo>
                  <a:lnTo>
                    <a:pt x="167601" y="711530"/>
                  </a:lnTo>
                  <a:lnTo>
                    <a:pt x="214985" y="760653"/>
                  </a:lnTo>
                  <a:lnTo>
                    <a:pt x="270205" y="812774"/>
                  </a:lnTo>
                  <a:lnTo>
                    <a:pt x="271691" y="813142"/>
                  </a:lnTo>
                  <a:lnTo>
                    <a:pt x="271957" y="813904"/>
                  </a:lnTo>
                  <a:lnTo>
                    <a:pt x="273443" y="814273"/>
                  </a:lnTo>
                  <a:lnTo>
                    <a:pt x="273951" y="815670"/>
                  </a:lnTo>
                  <a:lnTo>
                    <a:pt x="275704" y="816800"/>
                  </a:lnTo>
                  <a:lnTo>
                    <a:pt x="274929" y="818375"/>
                  </a:lnTo>
                  <a:lnTo>
                    <a:pt x="275259" y="819302"/>
                  </a:lnTo>
                  <a:lnTo>
                    <a:pt x="273850" y="819124"/>
                  </a:lnTo>
                  <a:lnTo>
                    <a:pt x="272288" y="818540"/>
                  </a:lnTo>
                  <a:lnTo>
                    <a:pt x="263486" y="816610"/>
                  </a:lnTo>
                  <a:lnTo>
                    <a:pt x="253263" y="814451"/>
                  </a:lnTo>
                  <a:lnTo>
                    <a:pt x="244055" y="811364"/>
                  </a:lnTo>
                  <a:lnTo>
                    <a:pt x="234708" y="807923"/>
                  </a:lnTo>
                  <a:lnTo>
                    <a:pt x="228473" y="805586"/>
                  </a:lnTo>
                  <a:lnTo>
                    <a:pt x="222364" y="803617"/>
                  </a:lnTo>
                  <a:lnTo>
                    <a:pt x="216433" y="802144"/>
                  </a:lnTo>
                  <a:lnTo>
                    <a:pt x="209537" y="801738"/>
                  </a:lnTo>
                  <a:lnTo>
                    <a:pt x="197485" y="798245"/>
                  </a:lnTo>
                  <a:lnTo>
                    <a:pt x="185801" y="799553"/>
                  </a:lnTo>
                  <a:lnTo>
                    <a:pt x="175679" y="805167"/>
                  </a:lnTo>
                  <a:lnTo>
                    <a:pt x="168275" y="814616"/>
                  </a:lnTo>
                  <a:lnTo>
                    <a:pt x="188531" y="833361"/>
                  </a:lnTo>
                  <a:lnTo>
                    <a:pt x="212166" y="846505"/>
                  </a:lnTo>
                  <a:lnTo>
                    <a:pt x="237159" y="855954"/>
                  </a:lnTo>
                  <a:lnTo>
                    <a:pt x="263918" y="862787"/>
                  </a:lnTo>
                  <a:lnTo>
                    <a:pt x="273011" y="865555"/>
                  </a:lnTo>
                  <a:lnTo>
                    <a:pt x="283375" y="868070"/>
                  </a:lnTo>
                  <a:lnTo>
                    <a:pt x="295440" y="871575"/>
                  </a:lnTo>
                  <a:lnTo>
                    <a:pt x="302971" y="873760"/>
                  </a:lnTo>
                  <a:lnTo>
                    <a:pt x="320789" y="878243"/>
                  </a:lnTo>
                  <a:lnTo>
                    <a:pt x="324815" y="878179"/>
                  </a:lnTo>
                  <a:lnTo>
                    <a:pt x="330187" y="878116"/>
                  </a:lnTo>
                  <a:lnTo>
                    <a:pt x="337693" y="872731"/>
                  </a:lnTo>
                  <a:lnTo>
                    <a:pt x="348640" y="861885"/>
                  </a:lnTo>
                  <a:lnTo>
                    <a:pt x="353809" y="857504"/>
                  </a:lnTo>
                  <a:lnTo>
                    <a:pt x="356184" y="852843"/>
                  </a:lnTo>
                  <a:lnTo>
                    <a:pt x="360273" y="845464"/>
                  </a:lnTo>
                  <a:lnTo>
                    <a:pt x="360946" y="843597"/>
                  </a:lnTo>
                  <a:lnTo>
                    <a:pt x="360159" y="841400"/>
                  </a:lnTo>
                  <a:lnTo>
                    <a:pt x="363131" y="838390"/>
                  </a:lnTo>
                  <a:lnTo>
                    <a:pt x="365099" y="836383"/>
                  </a:lnTo>
                  <a:close/>
                </a:path>
              </a:pathLst>
            </a:custGeom>
            <a:solidFill>
              <a:srgbClr val="0F1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10406130" y="6141719"/>
            <a:ext cx="2685415" cy="1947545"/>
            <a:chOff x="10406130" y="6141719"/>
            <a:chExt cx="2685415" cy="1947545"/>
          </a:xfrm>
        </p:grpSpPr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686287" y="6141719"/>
              <a:ext cx="2404871" cy="1706879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10406126" y="7210564"/>
              <a:ext cx="365125" cy="878840"/>
            </a:xfrm>
            <a:custGeom>
              <a:avLst/>
              <a:gdLst/>
              <a:ahLst/>
              <a:cxnLst/>
              <a:rect l="l" t="t" r="r" b="b"/>
              <a:pathLst>
                <a:path w="365125" h="878840">
                  <a:moveTo>
                    <a:pt x="339788" y="766114"/>
                  </a:moveTo>
                  <a:lnTo>
                    <a:pt x="338569" y="762711"/>
                  </a:lnTo>
                  <a:lnTo>
                    <a:pt x="336156" y="759764"/>
                  </a:lnTo>
                  <a:lnTo>
                    <a:pt x="339750" y="769734"/>
                  </a:lnTo>
                  <a:lnTo>
                    <a:pt x="339788" y="766114"/>
                  </a:lnTo>
                  <a:close/>
                </a:path>
                <a:path w="365125" h="878840">
                  <a:moveTo>
                    <a:pt x="365099" y="836383"/>
                  </a:moveTo>
                  <a:lnTo>
                    <a:pt x="357098" y="814184"/>
                  </a:lnTo>
                  <a:lnTo>
                    <a:pt x="342150" y="780173"/>
                  </a:lnTo>
                  <a:lnTo>
                    <a:pt x="342760" y="778116"/>
                  </a:lnTo>
                  <a:lnTo>
                    <a:pt x="343369" y="776058"/>
                  </a:lnTo>
                  <a:lnTo>
                    <a:pt x="340956" y="773125"/>
                  </a:lnTo>
                  <a:lnTo>
                    <a:pt x="336156" y="759764"/>
                  </a:lnTo>
                  <a:lnTo>
                    <a:pt x="336981" y="758317"/>
                  </a:lnTo>
                  <a:lnTo>
                    <a:pt x="337807" y="756869"/>
                  </a:lnTo>
                  <a:lnTo>
                    <a:pt x="335699" y="754748"/>
                  </a:lnTo>
                  <a:lnTo>
                    <a:pt x="336054" y="751992"/>
                  </a:lnTo>
                  <a:lnTo>
                    <a:pt x="331203" y="727265"/>
                  </a:lnTo>
                  <a:lnTo>
                    <a:pt x="327685" y="702513"/>
                  </a:lnTo>
                  <a:lnTo>
                    <a:pt x="326720" y="677341"/>
                  </a:lnTo>
                  <a:lnTo>
                    <a:pt x="328320" y="651802"/>
                  </a:lnTo>
                  <a:lnTo>
                    <a:pt x="328714" y="649173"/>
                  </a:lnTo>
                  <a:lnTo>
                    <a:pt x="327901" y="646912"/>
                  </a:lnTo>
                  <a:lnTo>
                    <a:pt x="328536" y="641172"/>
                  </a:lnTo>
                  <a:lnTo>
                    <a:pt x="328650" y="637755"/>
                  </a:lnTo>
                  <a:lnTo>
                    <a:pt x="322541" y="635774"/>
                  </a:lnTo>
                  <a:lnTo>
                    <a:pt x="319125" y="637514"/>
                  </a:lnTo>
                  <a:lnTo>
                    <a:pt x="318427" y="639343"/>
                  </a:lnTo>
                  <a:lnTo>
                    <a:pt x="313829" y="645299"/>
                  </a:lnTo>
                  <a:lnTo>
                    <a:pt x="308838" y="650189"/>
                  </a:lnTo>
                  <a:lnTo>
                    <a:pt x="303796" y="654939"/>
                  </a:lnTo>
                  <a:lnTo>
                    <a:pt x="299034" y="660438"/>
                  </a:lnTo>
                  <a:lnTo>
                    <a:pt x="292785" y="721817"/>
                  </a:lnTo>
                  <a:lnTo>
                    <a:pt x="293649" y="746709"/>
                  </a:lnTo>
                  <a:lnTo>
                    <a:pt x="295884" y="771639"/>
                  </a:lnTo>
                  <a:lnTo>
                    <a:pt x="295681" y="774814"/>
                  </a:lnTo>
                  <a:lnTo>
                    <a:pt x="296722" y="777709"/>
                  </a:lnTo>
                  <a:lnTo>
                    <a:pt x="296291" y="784021"/>
                  </a:lnTo>
                  <a:lnTo>
                    <a:pt x="293611" y="784047"/>
                  </a:lnTo>
                  <a:lnTo>
                    <a:pt x="290690" y="783450"/>
                  </a:lnTo>
                  <a:lnTo>
                    <a:pt x="290741" y="779830"/>
                  </a:lnTo>
                  <a:lnTo>
                    <a:pt x="288734" y="778002"/>
                  </a:lnTo>
                  <a:lnTo>
                    <a:pt x="284619" y="777824"/>
                  </a:lnTo>
                  <a:lnTo>
                    <a:pt x="282511" y="771994"/>
                  </a:lnTo>
                  <a:lnTo>
                    <a:pt x="278396" y="771791"/>
                  </a:lnTo>
                  <a:lnTo>
                    <a:pt x="277876" y="770356"/>
                  </a:lnTo>
                  <a:lnTo>
                    <a:pt x="275666" y="767956"/>
                  </a:lnTo>
                  <a:lnTo>
                    <a:pt x="274726" y="765340"/>
                  </a:lnTo>
                  <a:lnTo>
                    <a:pt x="271780" y="764679"/>
                  </a:lnTo>
                  <a:lnTo>
                    <a:pt x="269900" y="763193"/>
                  </a:lnTo>
                  <a:lnTo>
                    <a:pt x="269176" y="761187"/>
                  </a:lnTo>
                  <a:lnTo>
                    <a:pt x="256082" y="747318"/>
                  </a:lnTo>
                  <a:lnTo>
                    <a:pt x="231178" y="723176"/>
                  </a:lnTo>
                  <a:lnTo>
                    <a:pt x="219913" y="710603"/>
                  </a:lnTo>
                  <a:lnTo>
                    <a:pt x="198259" y="687971"/>
                  </a:lnTo>
                  <a:lnTo>
                    <a:pt x="177774" y="664819"/>
                  </a:lnTo>
                  <a:lnTo>
                    <a:pt x="173583" y="660679"/>
                  </a:lnTo>
                  <a:lnTo>
                    <a:pt x="167614" y="651598"/>
                  </a:lnTo>
                  <a:lnTo>
                    <a:pt x="143852" y="619379"/>
                  </a:lnTo>
                  <a:lnTo>
                    <a:pt x="123520" y="585419"/>
                  </a:lnTo>
                  <a:lnTo>
                    <a:pt x="104228" y="550570"/>
                  </a:lnTo>
                  <a:lnTo>
                    <a:pt x="87147" y="514388"/>
                  </a:lnTo>
                  <a:lnTo>
                    <a:pt x="77431" y="487438"/>
                  </a:lnTo>
                  <a:lnTo>
                    <a:pt x="66535" y="460921"/>
                  </a:lnTo>
                  <a:lnTo>
                    <a:pt x="67119" y="458787"/>
                  </a:lnTo>
                  <a:lnTo>
                    <a:pt x="67703" y="456653"/>
                  </a:lnTo>
                  <a:lnTo>
                    <a:pt x="65239" y="453593"/>
                  </a:lnTo>
                  <a:lnTo>
                    <a:pt x="63969" y="450049"/>
                  </a:lnTo>
                  <a:lnTo>
                    <a:pt x="64008" y="446392"/>
                  </a:lnTo>
                  <a:lnTo>
                    <a:pt x="62801" y="443052"/>
                  </a:lnTo>
                  <a:lnTo>
                    <a:pt x="60388" y="440105"/>
                  </a:lnTo>
                  <a:lnTo>
                    <a:pt x="61061" y="438213"/>
                  </a:lnTo>
                  <a:lnTo>
                    <a:pt x="61722" y="436321"/>
                  </a:lnTo>
                  <a:lnTo>
                    <a:pt x="59385" y="433578"/>
                  </a:lnTo>
                  <a:lnTo>
                    <a:pt x="58242" y="430403"/>
                  </a:lnTo>
                  <a:lnTo>
                    <a:pt x="58788" y="428167"/>
                  </a:lnTo>
                  <a:lnTo>
                    <a:pt x="58064" y="426161"/>
                  </a:lnTo>
                  <a:lnTo>
                    <a:pt x="56121" y="424522"/>
                  </a:lnTo>
                  <a:lnTo>
                    <a:pt x="57061" y="423379"/>
                  </a:lnTo>
                  <a:lnTo>
                    <a:pt x="56819" y="422681"/>
                  </a:lnTo>
                  <a:lnTo>
                    <a:pt x="55359" y="422376"/>
                  </a:lnTo>
                  <a:lnTo>
                    <a:pt x="55740" y="423481"/>
                  </a:lnTo>
                  <a:lnTo>
                    <a:pt x="41643" y="384327"/>
                  </a:lnTo>
                  <a:lnTo>
                    <a:pt x="55359" y="422376"/>
                  </a:lnTo>
                  <a:lnTo>
                    <a:pt x="56184" y="420928"/>
                  </a:lnTo>
                  <a:lnTo>
                    <a:pt x="57010" y="419481"/>
                  </a:lnTo>
                  <a:lnTo>
                    <a:pt x="54914" y="417398"/>
                  </a:lnTo>
                  <a:lnTo>
                    <a:pt x="55283" y="414667"/>
                  </a:lnTo>
                  <a:lnTo>
                    <a:pt x="53390" y="405701"/>
                  </a:lnTo>
                  <a:lnTo>
                    <a:pt x="50304" y="397116"/>
                  </a:lnTo>
                  <a:lnTo>
                    <a:pt x="48425" y="388150"/>
                  </a:lnTo>
                  <a:lnTo>
                    <a:pt x="47777" y="378866"/>
                  </a:lnTo>
                  <a:lnTo>
                    <a:pt x="46228" y="378320"/>
                  </a:lnTo>
                  <a:lnTo>
                    <a:pt x="45046" y="375031"/>
                  </a:lnTo>
                  <a:lnTo>
                    <a:pt x="43878" y="383019"/>
                  </a:lnTo>
                  <a:lnTo>
                    <a:pt x="43929" y="383171"/>
                  </a:lnTo>
                  <a:lnTo>
                    <a:pt x="42240" y="382231"/>
                  </a:lnTo>
                  <a:lnTo>
                    <a:pt x="40576" y="381368"/>
                  </a:lnTo>
                  <a:lnTo>
                    <a:pt x="40233" y="380403"/>
                  </a:lnTo>
                  <a:lnTo>
                    <a:pt x="36677" y="351777"/>
                  </a:lnTo>
                  <a:lnTo>
                    <a:pt x="34467" y="323164"/>
                  </a:lnTo>
                  <a:lnTo>
                    <a:pt x="35229" y="265303"/>
                  </a:lnTo>
                  <a:lnTo>
                    <a:pt x="44881" y="190931"/>
                  </a:lnTo>
                  <a:lnTo>
                    <a:pt x="45961" y="190157"/>
                  </a:lnTo>
                  <a:lnTo>
                    <a:pt x="45770" y="189649"/>
                  </a:lnTo>
                  <a:lnTo>
                    <a:pt x="46583" y="188125"/>
                  </a:lnTo>
                  <a:lnTo>
                    <a:pt x="46215" y="187109"/>
                  </a:lnTo>
                  <a:lnTo>
                    <a:pt x="47193" y="186105"/>
                  </a:lnTo>
                  <a:lnTo>
                    <a:pt x="46355" y="183781"/>
                  </a:lnTo>
                  <a:lnTo>
                    <a:pt x="47358" y="182816"/>
                  </a:lnTo>
                  <a:lnTo>
                    <a:pt x="48196" y="181394"/>
                  </a:lnTo>
                  <a:lnTo>
                    <a:pt x="47701" y="180022"/>
                  </a:lnTo>
                  <a:lnTo>
                    <a:pt x="48717" y="179082"/>
                  </a:lnTo>
                  <a:lnTo>
                    <a:pt x="47853" y="176695"/>
                  </a:lnTo>
                  <a:lnTo>
                    <a:pt x="48869" y="175755"/>
                  </a:lnTo>
                  <a:lnTo>
                    <a:pt x="49720" y="174371"/>
                  </a:lnTo>
                  <a:lnTo>
                    <a:pt x="49212" y="172961"/>
                  </a:lnTo>
                  <a:lnTo>
                    <a:pt x="50241" y="172059"/>
                  </a:lnTo>
                  <a:lnTo>
                    <a:pt x="49377" y="169672"/>
                  </a:lnTo>
                  <a:lnTo>
                    <a:pt x="50406" y="168795"/>
                  </a:lnTo>
                  <a:lnTo>
                    <a:pt x="51257" y="167411"/>
                  </a:lnTo>
                  <a:lnTo>
                    <a:pt x="50596" y="165582"/>
                  </a:lnTo>
                  <a:lnTo>
                    <a:pt x="51219" y="165087"/>
                  </a:lnTo>
                  <a:lnTo>
                    <a:pt x="51485" y="163944"/>
                  </a:lnTo>
                  <a:lnTo>
                    <a:pt x="51358" y="163652"/>
                  </a:lnTo>
                  <a:lnTo>
                    <a:pt x="52120" y="162280"/>
                  </a:lnTo>
                  <a:lnTo>
                    <a:pt x="53149" y="161404"/>
                  </a:lnTo>
                  <a:lnTo>
                    <a:pt x="52285" y="159016"/>
                  </a:lnTo>
                  <a:lnTo>
                    <a:pt x="53327" y="158140"/>
                  </a:lnTo>
                  <a:lnTo>
                    <a:pt x="54190" y="156819"/>
                  </a:lnTo>
                  <a:lnTo>
                    <a:pt x="53657" y="155321"/>
                  </a:lnTo>
                  <a:lnTo>
                    <a:pt x="54698" y="154470"/>
                  </a:lnTo>
                  <a:lnTo>
                    <a:pt x="53848" y="152082"/>
                  </a:lnTo>
                  <a:lnTo>
                    <a:pt x="56083" y="150812"/>
                  </a:lnTo>
                  <a:lnTo>
                    <a:pt x="55232" y="148450"/>
                  </a:lnTo>
                  <a:lnTo>
                    <a:pt x="56273" y="147574"/>
                  </a:lnTo>
                  <a:lnTo>
                    <a:pt x="57137" y="146227"/>
                  </a:lnTo>
                  <a:lnTo>
                    <a:pt x="56629" y="144818"/>
                  </a:lnTo>
                  <a:lnTo>
                    <a:pt x="66941" y="113512"/>
                  </a:lnTo>
                  <a:lnTo>
                    <a:pt x="67424" y="107327"/>
                  </a:lnTo>
                  <a:lnTo>
                    <a:pt x="69684" y="102374"/>
                  </a:lnTo>
                  <a:lnTo>
                    <a:pt x="72986" y="96545"/>
                  </a:lnTo>
                  <a:lnTo>
                    <a:pt x="73139" y="96989"/>
                  </a:lnTo>
                  <a:lnTo>
                    <a:pt x="74663" y="97447"/>
                  </a:lnTo>
                  <a:lnTo>
                    <a:pt x="76111" y="97726"/>
                  </a:lnTo>
                  <a:lnTo>
                    <a:pt x="76454" y="98679"/>
                  </a:lnTo>
                  <a:lnTo>
                    <a:pt x="79032" y="94576"/>
                  </a:lnTo>
                  <a:lnTo>
                    <a:pt x="80492" y="91147"/>
                  </a:lnTo>
                  <a:lnTo>
                    <a:pt x="81419" y="86233"/>
                  </a:lnTo>
                  <a:lnTo>
                    <a:pt x="80962" y="84963"/>
                  </a:lnTo>
                  <a:lnTo>
                    <a:pt x="81724" y="83362"/>
                  </a:lnTo>
                  <a:lnTo>
                    <a:pt x="81800" y="83540"/>
                  </a:lnTo>
                  <a:lnTo>
                    <a:pt x="81013" y="85090"/>
                  </a:lnTo>
                  <a:lnTo>
                    <a:pt x="81419" y="86233"/>
                  </a:lnTo>
                  <a:lnTo>
                    <a:pt x="82359" y="85102"/>
                  </a:lnTo>
                  <a:lnTo>
                    <a:pt x="83273" y="83883"/>
                  </a:lnTo>
                  <a:lnTo>
                    <a:pt x="81546" y="82829"/>
                  </a:lnTo>
                  <a:lnTo>
                    <a:pt x="82664" y="82194"/>
                  </a:lnTo>
                  <a:lnTo>
                    <a:pt x="83794" y="81572"/>
                  </a:lnTo>
                  <a:lnTo>
                    <a:pt x="84518" y="79832"/>
                  </a:lnTo>
                  <a:lnTo>
                    <a:pt x="85026" y="77495"/>
                  </a:lnTo>
                  <a:lnTo>
                    <a:pt x="86131" y="76835"/>
                  </a:lnTo>
                  <a:lnTo>
                    <a:pt x="87071" y="75704"/>
                  </a:lnTo>
                  <a:lnTo>
                    <a:pt x="85775" y="72072"/>
                  </a:lnTo>
                  <a:lnTo>
                    <a:pt x="86842" y="71297"/>
                  </a:lnTo>
                  <a:lnTo>
                    <a:pt x="85775" y="72072"/>
                  </a:lnTo>
                  <a:lnTo>
                    <a:pt x="86563" y="74269"/>
                  </a:lnTo>
                  <a:lnTo>
                    <a:pt x="87553" y="73266"/>
                  </a:lnTo>
                  <a:lnTo>
                    <a:pt x="88468" y="72072"/>
                  </a:lnTo>
                  <a:lnTo>
                    <a:pt x="87858" y="70383"/>
                  </a:lnTo>
                  <a:lnTo>
                    <a:pt x="88925" y="69608"/>
                  </a:lnTo>
                  <a:lnTo>
                    <a:pt x="88671" y="68910"/>
                  </a:lnTo>
                  <a:lnTo>
                    <a:pt x="91465" y="65417"/>
                  </a:lnTo>
                  <a:lnTo>
                    <a:pt x="92849" y="61747"/>
                  </a:lnTo>
                  <a:lnTo>
                    <a:pt x="93980" y="57391"/>
                  </a:lnTo>
                  <a:lnTo>
                    <a:pt x="95758" y="54838"/>
                  </a:lnTo>
                  <a:lnTo>
                    <a:pt x="97561" y="52349"/>
                  </a:lnTo>
                  <a:lnTo>
                    <a:pt x="97764" y="49149"/>
                  </a:lnTo>
                  <a:lnTo>
                    <a:pt x="99961" y="47777"/>
                  </a:lnTo>
                  <a:lnTo>
                    <a:pt x="100596" y="45796"/>
                  </a:lnTo>
                  <a:lnTo>
                    <a:pt x="101282" y="43929"/>
                  </a:lnTo>
                  <a:lnTo>
                    <a:pt x="105371" y="36563"/>
                  </a:lnTo>
                  <a:lnTo>
                    <a:pt x="110604" y="28613"/>
                  </a:lnTo>
                  <a:lnTo>
                    <a:pt x="113284" y="24777"/>
                  </a:lnTo>
                  <a:lnTo>
                    <a:pt x="115951" y="20942"/>
                  </a:lnTo>
                  <a:lnTo>
                    <a:pt x="121551" y="14033"/>
                  </a:lnTo>
                  <a:lnTo>
                    <a:pt x="118173" y="12115"/>
                  </a:lnTo>
                  <a:lnTo>
                    <a:pt x="116497" y="7467"/>
                  </a:lnTo>
                  <a:lnTo>
                    <a:pt x="112661" y="8051"/>
                  </a:lnTo>
                  <a:lnTo>
                    <a:pt x="111302" y="8039"/>
                  </a:lnTo>
                  <a:lnTo>
                    <a:pt x="110185" y="8699"/>
                  </a:lnTo>
                  <a:lnTo>
                    <a:pt x="107175" y="7835"/>
                  </a:lnTo>
                  <a:lnTo>
                    <a:pt x="108140" y="3022"/>
                  </a:lnTo>
                  <a:lnTo>
                    <a:pt x="104317" y="3644"/>
                  </a:lnTo>
                  <a:lnTo>
                    <a:pt x="96253" y="0"/>
                  </a:lnTo>
                  <a:lnTo>
                    <a:pt x="91071" y="4356"/>
                  </a:lnTo>
                  <a:lnTo>
                    <a:pt x="86334" y="9944"/>
                  </a:lnTo>
                  <a:lnTo>
                    <a:pt x="81838" y="15836"/>
                  </a:lnTo>
                  <a:lnTo>
                    <a:pt x="81838" y="79946"/>
                  </a:lnTo>
                  <a:lnTo>
                    <a:pt x="80568" y="80137"/>
                  </a:lnTo>
                  <a:lnTo>
                    <a:pt x="80416" y="79692"/>
                  </a:lnTo>
                  <a:lnTo>
                    <a:pt x="81572" y="79159"/>
                  </a:lnTo>
                  <a:lnTo>
                    <a:pt x="81838" y="79946"/>
                  </a:lnTo>
                  <a:lnTo>
                    <a:pt x="81838" y="15836"/>
                  </a:lnTo>
                  <a:lnTo>
                    <a:pt x="54673" y="60718"/>
                  </a:lnTo>
                  <a:lnTo>
                    <a:pt x="47891" y="76187"/>
                  </a:lnTo>
                  <a:lnTo>
                    <a:pt x="47891" y="150558"/>
                  </a:lnTo>
                  <a:lnTo>
                    <a:pt x="46901" y="151561"/>
                  </a:lnTo>
                  <a:lnTo>
                    <a:pt x="46634" y="150799"/>
                  </a:lnTo>
                  <a:lnTo>
                    <a:pt x="47891" y="150558"/>
                  </a:lnTo>
                  <a:lnTo>
                    <a:pt x="47891" y="76187"/>
                  </a:lnTo>
                  <a:lnTo>
                    <a:pt x="17513" y="159918"/>
                  </a:lnTo>
                  <a:lnTo>
                    <a:pt x="6464" y="211670"/>
                  </a:lnTo>
                  <a:lnTo>
                    <a:pt x="1181" y="264464"/>
                  </a:lnTo>
                  <a:lnTo>
                    <a:pt x="0" y="317411"/>
                  </a:lnTo>
                  <a:lnTo>
                    <a:pt x="2552" y="369468"/>
                  </a:lnTo>
                  <a:lnTo>
                    <a:pt x="11226" y="419785"/>
                  </a:lnTo>
                  <a:lnTo>
                    <a:pt x="24815" y="468769"/>
                  </a:lnTo>
                  <a:lnTo>
                    <a:pt x="42125" y="516826"/>
                  </a:lnTo>
                  <a:lnTo>
                    <a:pt x="64350" y="563549"/>
                  </a:lnTo>
                  <a:lnTo>
                    <a:pt x="90284" y="609320"/>
                  </a:lnTo>
                  <a:lnTo>
                    <a:pt x="113969" y="645096"/>
                  </a:lnTo>
                  <a:lnTo>
                    <a:pt x="139725" y="679107"/>
                  </a:lnTo>
                  <a:lnTo>
                    <a:pt x="167601" y="711530"/>
                  </a:lnTo>
                  <a:lnTo>
                    <a:pt x="214985" y="760653"/>
                  </a:lnTo>
                  <a:lnTo>
                    <a:pt x="270205" y="812774"/>
                  </a:lnTo>
                  <a:lnTo>
                    <a:pt x="271691" y="813142"/>
                  </a:lnTo>
                  <a:lnTo>
                    <a:pt x="271957" y="813904"/>
                  </a:lnTo>
                  <a:lnTo>
                    <a:pt x="273443" y="814273"/>
                  </a:lnTo>
                  <a:lnTo>
                    <a:pt x="273951" y="815670"/>
                  </a:lnTo>
                  <a:lnTo>
                    <a:pt x="275704" y="816800"/>
                  </a:lnTo>
                  <a:lnTo>
                    <a:pt x="274929" y="818375"/>
                  </a:lnTo>
                  <a:lnTo>
                    <a:pt x="275259" y="819302"/>
                  </a:lnTo>
                  <a:lnTo>
                    <a:pt x="273850" y="819124"/>
                  </a:lnTo>
                  <a:lnTo>
                    <a:pt x="272288" y="818540"/>
                  </a:lnTo>
                  <a:lnTo>
                    <a:pt x="263486" y="816610"/>
                  </a:lnTo>
                  <a:lnTo>
                    <a:pt x="253263" y="814451"/>
                  </a:lnTo>
                  <a:lnTo>
                    <a:pt x="244055" y="811364"/>
                  </a:lnTo>
                  <a:lnTo>
                    <a:pt x="234708" y="807923"/>
                  </a:lnTo>
                  <a:lnTo>
                    <a:pt x="228473" y="805586"/>
                  </a:lnTo>
                  <a:lnTo>
                    <a:pt x="222364" y="803617"/>
                  </a:lnTo>
                  <a:lnTo>
                    <a:pt x="216433" y="802144"/>
                  </a:lnTo>
                  <a:lnTo>
                    <a:pt x="209537" y="801738"/>
                  </a:lnTo>
                  <a:lnTo>
                    <a:pt x="197485" y="798245"/>
                  </a:lnTo>
                  <a:lnTo>
                    <a:pt x="185801" y="799553"/>
                  </a:lnTo>
                  <a:lnTo>
                    <a:pt x="175679" y="805167"/>
                  </a:lnTo>
                  <a:lnTo>
                    <a:pt x="168275" y="814616"/>
                  </a:lnTo>
                  <a:lnTo>
                    <a:pt x="188531" y="833361"/>
                  </a:lnTo>
                  <a:lnTo>
                    <a:pt x="212166" y="846505"/>
                  </a:lnTo>
                  <a:lnTo>
                    <a:pt x="237159" y="855954"/>
                  </a:lnTo>
                  <a:lnTo>
                    <a:pt x="263918" y="862787"/>
                  </a:lnTo>
                  <a:lnTo>
                    <a:pt x="273011" y="865555"/>
                  </a:lnTo>
                  <a:lnTo>
                    <a:pt x="283375" y="868070"/>
                  </a:lnTo>
                  <a:lnTo>
                    <a:pt x="295440" y="871575"/>
                  </a:lnTo>
                  <a:lnTo>
                    <a:pt x="302971" y="873760"/>
                  </a:lnTo>
                  <a:lnTo>
                    <a:pt x="320776" y="878243"/>
                  </a:lnTo>
                  <a:lnTo>
                    <a:pt x="324815" y="878179"/>
                  </a:lnTo>
                  <a:lnTo>
                    <a:pt x="330187" y="878116"/>
                  </a:lnTo>
                  <a:lnTo>
                    <a:pt x="337693" y="872731"/>
                  </a:lnTo>
                  <a:lnTo>
                    <a:pt x="348640" y="861885"/>
                  </a:lnTo>
                  <a:lnTo>
                    <a:pt x="353809" y="857504"/>
                  </a:lnTo>
                  <a:lnTo>
                    <a:pt x="356184" y="852843"/>
                  </a:lnTo>
                  <a:lnTo>
                    <a:pt x="360273" y="845464"/>
                  </a:lnTo>
                  <a:lnTo>
                    <a:pt x="360946" y="843597"/>
                  </a:lnTo>
                  <a:lnTo>
                    <a:pt x="360159" y="841400"/>
                  </a:lnTo>
                  <a:lnTo>
                    <a:pt x="363118" y="838390"/>
                  </a:lnTo>
                  <a:lnTo>
                    <a:pt x="365099" y="836383"/>
                  </a:lnTo>
                  <a:close/>
                </a:path>
              </a:pathLst>
            </a:custGeom>
            <a:solidFill>
              <a:srgbClr val="0F1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14283018" y="6333743"/>
            <a:ext cx="3350260" cy="1877060"/>
            <a:chOff x="14283018" y="6333743"/>
            <a:chExt cx="3350260" cy="1877060"/>
          </a:xfrm>
        </p:grpSpPr>
        <p:pic>
          <p:nvPicPr>
            <p:cNvPr id="28" name="object 2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532864" y="6333743"/>
              <a:ext cx="3099815" cy="1508759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4283018" y="7332179"/>
              <a:ext cx="365125" cy="878840"/>
            </a:xfrm>
            <a:custGeom>
              <a:avLst/>
              <a:gdLst/>
              <a:ahLst/>
              <a:cxnLst/>
              <a:rect l="l" t="t" r="r" b="b"/>
              <a:pathLst>
                <a:path w="365125" h="878840">
                  <a:moveTo>
                    <a:pt x="58788" y="428155"/>
                  </a:moveTo>
                  <a:lnTo>
                    <a:pt x="58064" y="426148"/>
                  </a:lnTo>
                  <a:lnTo>
                    <a:pt x="56121" y="424510"/>
                  </a:lnTo>
                  <a:lnTo>
                    <a:pt x="58242" y="430403"/>
                  </a:lnTo>
                  <a:lnTo>
                    <a:pt x="58788" y="428155"/>
                  </a:lnTo>
                  <a:close/>
                </a:path>
                <a:path w="365125" h="878840">
                  <a:moveTo>
                    <a:pt x="63995" y="446392"/>
                  </a:moveTo>
                  <a:lnTo>
                    <a:pt x="62801" y="443052"/>
                  </a:lnTo>
                  <a:lnTo>
                    <a:pt x="60388" y="440105"/>
                  </a:lnTo>
                  <a:lnTo>
                    <a:pt x="63969" y="450037"/>
                  </a:lnTo>
                  <a:lnTo>
                    <a:pt x="63995" y="446392"/>
                  </a:lnTo>
                  <a:close/>
                </a:path>
                <a:path w="365125" h="878840">
                  <a:moveTo>
                    <a:pt x="365099" y="836371"/>
                  </a:moveTo>
                  <a:lnTo>
                    <a:pt x="357098" y="814171"/>
                  </a:lnTo>
                  <a:lnTo>
                    <a:pt x="342150" y="780161"/>
                  </a:lnTo>
                  <a:lnTo>
                    <a:pt x="342760" y="778103"/>
                  </a:lnTo>
                  <a:lnTo>
                    <a:pt x="343369" y="776046"/>
                  </a:lnTo>
                  <a:lnTo>
                    <a:pt x="340956" y="773112"/>
                  </a:lnTo>
                  <a:lnTo>
                    <a:pt x="339737" y="769734"/>
                  </a:lnTo>
                  <a:lnTo>
                    <a:pt x="339788" y="766114"/>
                  </a:lnTo>
                  <a:lnTo>
                    <a:pt x="338556" y="762711"/>
                  </a:lnTo>
                  <a:lnTo>
                    <a:pt x="336156" y="759764"/>
                  </a:lnTo>
                  <a:lnTo>
                    <a:pt x="336981" y="758304"/>
                  </a:lnTo>
                  <a:lnTo>
                    <a:pt x="337807" y="756856"/>
                  </a:lnTo>
                  <a:lnTo>
                    <a:pt x="335699" y="754748"/>
                  </a:lnTo>
                  <a:lnTo>
                    <a:pt x="336054" y="751992"/>
                  </a:lnTo>
                  <a:lnTo>
                    <a:pt x="331190" y="727252"/>
                  </a:lnTo>
                  <a:lnTo>
                    <a:pt x="327672" y="702500"/>
                  </a:lnTo>
                  <a:lnTo>
                    <a:pt x="326707" y="677329"/>
                  </a:lnTo>
                  <a:lnTo>
                    <a:pt x="328307" y="651789"/>
                  </a:lnTo>
                  <a:lnTo>
                    <a:pt x="328714" y="649160"/>
                  </a:lnTo>
                  <a:lnTo>
                    <a:pt x="327901" y="646899"/>
                  </a:lnTo>
                  <a:lnTo>
                    <a:pt x="328536" y="641172"/>
                  </a:lnTo>
                  <a:lnTo>
                    <a:pt x="328650" y="637743"/>
                  </a:lnTo>
                  <a:lnTo>
                    <a:pt x="322541" y="635774"/>
                  </a:lnTo>
                  <a:lnTo>
                    <a:pt x="319112" y="637501"/>
                  </a:lnTo>
                  <a:lnTo>
                    <a:pt x="318427" y="639343"/>
                  </a:lnTo>
                  <a:lnTo>
                    <a:pt x="313817" y="645287"/>
                  </a:lnTo>
                  <a:lnTo>
                    <a:pt x="308838" y="650189"/>
                  </a:lnTo>
                  <a:lnTo>
                    <a:pt x="303796" y="654926"/>
                  </a:lnTo>
                  <a:lnTo>
                    <a:pt x="299021" y="660438"/>
                  </a:lnTo>
                  <a:lnTo>
                    <a:pt x="292785" y="721804"/>
                  </a:lnTo>
                  <a:lnTo>
                    <a:pt x="293649" y="746696"/>
                  </a:lnTo>
                  <a:lnTo>
                    <a:pt x="295884" y="771639"/>
                  </a:lnTo>
                  <a:lnTo>
                    <a:pt x="295681" y="774801"/>
                  </a:lnTo>
                  <a:lnTo>
                    <a:pt x="296722" y="777709"/>
                  </a:lnTo>
                  <a:lnTo>
                    <a:pt x="296291" y="784009"/>
                  </a:lnTo>
                  <a:lnTo>
                    <a:pt x="293598" y="784047"/>
                  </a:lnTo>
                  <a:lnTo>
                    <a:pt x="290690" y="783437"/>
                  </a:lnTo>
                  <a:lnTo>
                    <a:pt x="290728" y="779818"/>
                  </a:lnTo>
                  <a:lnTo>
                    <a:pt x="288721" y="777989"/>
                  </a:lnTo>
                  <a:lnTo>
                    <a:pt x="284607" y="777824"/>
                  </a:lnTo>
                  <a:lnTo>
                    <a:pt x="282511" y="771994"/>
                  </a:lnTo>
                  <a:lnTo>
                    <a:pt x="278384" y="771779"/>
                  </a:lnTo>
                  <a:lnTo>
                    <a:pt x="277876" y="770356"/>
                  </a:lnTo>
                  <a:lnTo>
                    <a:pt x="275653" y="767943"/>
                  </a:lnTo>
                  <a:lnTo>
                    <a:pt x="274713" y="765340"/>
                  </a:lnTo>
                  <a:lnTo>
                    <a:pt x="271780" y="764667"/>
                  </a:lnTo>
                  <a:lnTo>
                    <a:pt x="269887" y="763181"/>
                  </a:lnTo>
                  <a:lnTo>
                    <a:pt x="269163" y="761174"/>
                  </a:lnTo>
                  <a:lnTo>
                    <a:pt x="256070" y="747306"/>
                  </a:lnTo>
                  <a:lnTo>
                    <a:pt x="231178" y="723163"/>
                  </a:lnTo>
                  <a:lnTo>
                    <a:pt x="219900" y="710590"/>
                  </a:lnTo>
                  <a:lnTo>
                    <a:pt x="198259" y="687971"/>
                  </a:lnTo>
                  <a:lnTo>
                    <a:pt x="177761" y="664819"/>
                  </a:lnTo>
                  <a:lnTo>
                    <a:pt x="173570" y="660679"/>
                  </a:lnTo>
                  <a:lnTo>
                    <a:pt x="167601" y="651598"/>
                  </a:lnTo>
                  <a:lnTo>
                    <a:pt x="143852" y="619379"/>
                  </a:lnTo>
                  <a:lnTo>
                    <a:pt x="123520" y="585406"/>
                  </a:lnTo>
                  <a:lnTo>
                    <a:pt x="104216" y="550557"/>
                  </a:lnTo>
                  <a:lnTo>
                    <a:pt x="87134" y="514375"/>
                  </a:lnTo>
                  <a:lnTo>
                    <a:pt x="77431" y="487426"/>
                  </a:lnTo>
                  <a:lnTo>
                    <a:pt x="66535" y="460921"/>
                  </a:lnTo>
                  <a:lnTo>
                    <a:pt x="67119" y="458774"/>
                  </a:lnTo>
                  <a:lnTo>
                    <a:pt x="67691" y="456641"/>
                  </a:lnTo>
                  <a:lnTo>
                    <a:pt x="65239" y="453580"/>
                  </a:lnTo>
                  <a:lnTo>
                    <a:pt x="60388" y="440105"/>
                  </a:lnTo>
                  <a:lnTo>
                    <a:pt x="61048" y="438200"/>
                  </a:lnTo>
                  <a:lnTo>
                    <a:pt x="61722" y="436308"/>
                  </a:lnTo>
                  <a:lnTo>
                    <a:pt x="59372" y="433565"/>
                  </a:lnTo>
                  <a:lnTo>
                    <a:pt x="55892" y="423900"/>
                  </a:lnTo>
                  <a:lnTo>
                    <a:pt x="56121" y="424510"/>
                  </a:lnTo>
                  <a:lnTo>
                    <a:pt x="57061" y="423379"/>
                  </a:lnTo>
                  <a:lnTo>
                    <a:pt x="56807" y="422681"/>
                  </a:lnTo>
                  <a:lnTo>
                    <a:pt x="55346" y="422389"/>
                  </a:lnTo>
                  <a:lnTo>
                    <a:pt x="56184" y="420928"/>
                  </a:lnTo>
                  <a:lnTo>
                    <a:pt x="57010" y="419481"/>
                  </a:lnTo>
                  <a:lnTo>
                    <a:pt x="54902" y="417385"/>
                  </a:lnTo>
                  <a:lnTo>
                    <a:pt x="55270" y="414667"/>
                  </a:lnTo>
                  <a:lnTo>
                    <a:pt x="53390" y="405688"/>
                  </a:lnTo>
                  <a:lnTo>
                    <a:pt x="50304" y="397116"/>
                  </a:lnTo>
                  <a:lnTo>
                    <a:pt x="48425" y="388150"/>
                  </a:lnTo>
                  <a:lnTo>
                    <a:pt x="47777" y="378866"/>
                  </a:lnTo>
                  <a:lnTo>
                    <a:pt x="46228" y="378307"/>
                  </a:lnTo>
                  <a:lnTo>
                    <a:pt x="45046" y="375031"/>
                  </a:lnTo>
                  <a:lnTo>
                    <a:pt x="43865" y="383006"/>
                  </a:lnTo>
                  <a:lnTo>
                    <a:pt x="43929" y="383171"/>
                  </a:lnTo>
                  <a:lnTo>
                    <a:pt x="42240" y="382231"/>
                  </a:lnTo>
                  <a:lnTo>
                    <a:pt x="40576" y="381368"/>
                  </a:lnTo>
                  <a:lnTo>
                    <a:pt x="40233" y="380390"/>
                  </a:lnTo>
                  <a:lnTo>
                    <a:pt x="36677" y="351777"/>
                  </a:lnTo>
                  <a:lnTo>
                    <a:pt x="34467" y="323151"/>
                  </a:lnTo>
                  <a:lnTo>
                    <a:pt x="35217" y="265290"/>
                  </a:lnTo>
                  <a:lnTo>
                    <a:pt x="44881" y="190931"/>
                  </a:lnTo>
                  <a:lnTo>
                    <a:pt x="45948" y="190144"/>
                  </a:lnTo>
                  <a:lnTo>
                    <a:pt x="45770" y="189636"/>
                  </a:lnTo>
                  <a:lnTo>
                    <a:pt x="46570" y="188125"/>
                  </a:lnTo>
                  <a:lnTo>
                    <a:pt x="46202" y="187109"/>
                  </a:lnTo>
                  <a:lnTo>
                    <a:pt x="47193" y="186105"/>
                  </a:lnTo>
                  <a:lnTo>
                    <a:pt x="46355" y="183769"/>
                  </a:lnTo>
                  <a:lnTo>
                    <a:pt x="47358" y="182803"/>
                  </a:lnTo>
                  <a:lnTo>
                    <a:pt x="48196" y="181381"/>
                  </a:lnTo>
                  <a:lnTo>
                    <a:pt x="47701" y="180009"/>
                  </a:lnTo>
                  <a:lnTo>
                    <a:pt x="48717" y="179070"/>
                  </a:lnTo>
                  <a:lnTo>
                    <a:pt x="47853" y="176682"/>
                  </a:lnTo>
                  <a:lnTo>
                    <a:pt x="48869" y="175742"/>
                  </a:lnTo>
                  <a:lnTo>
                    <a:pt x="49720" y="174358"/>
                  </a:lnTo>
                  <a:lnTo>
                    <a:pt x="49212" y="172961"/>
                  </a:lnTo>
                  <a:lnTo>
                    <a:pt x="50228" y="172046"/>
                  </a:lnTo>
                  <a:lnTo>
                    <a:pt x="49377" y="169659"/>
                  </a:lnTo>
                  <a:lnTo>
                    <a:pt x="50406" y="168783"/>
                  </a:lnTo>
                  <a:lnTo>
                    <a:pt x="51257" y="167398"/>
                  </a:lnTo>
                  <a:lnTo>
                    <a:pt x="50584" y="165569"/>
                  </a:lnTo>
                  <a:lnTo>
                    <a:pt x="51219" y="165074"/>
                  </a:lnTo>
                  <a:lnTo>
                    <a:pt x="51485" y="163931"/>
                  </a:lnTo>
                  <a:lnTo>
                    <a:pt x="51358" y="163639"/>
                  </a:lnTo>
                  <a:lnTo>
                    <a:pt x="52108" y="162267"/>
                  </a:lnTo>
                  <a:lnTo>
                    <a:pt x="53149" y="161391"/>
                  </a:lnTo>
                  <a:lnTo>
                    <a:pt x="52285" y="159004"/>
                  </a:lnTo>
                  <a:lnTo>
                    <a:pt x="53314" y="158127"/>
                  </a:lnTo>
                  <a:lnTo>
                    <a:pt x="54190" y="156806"/>
                  </a:lnTo>
                  <a:lnTo>
                    <a:pt x="53657" y="155308"/>
                  </a:lnTo>
                  <a:lnTo>
                    <a:pt x="54698" y="154470"/>
                  </a:lnTo>
                  <a:lnTo>
                    <a:pt x="53835" y="152082"/>
                  </a:lnTo>
                  <a:lnTo>
                    <a:pt x="56083" y="150799"/>
                  </a:lnTo>
                  <a:lnTo>
                    <a:pt x="55232" y="148450"/>
                  </a:lnTo>
                  <a:lnTo>
                    <a:pt x="56261" y="147574"/>
                  </a:lnTo>
                  <a:lnTo>
                    <a:pt x="57124" y="146215"/>
                  </a:lnTo>
                  <a:lnTo>
                    <a:pt x="56616" y="144818"/>
                  </a:lnTo>
                  <a:lnTo>
                    <a:pt x="66941" y="113499"/>
                  </a:lnTo>
                  <a:lnTo>
                    <a:pt x="67411" y="107315"/>
                  </a:lnTo>
                  <a:lnTo>
                    <a:pt x="69684" y="102362"/>
                  </a:lnTo>
                  <a:lnTo>
                    <a:pt x="72974" y="96532"/>
                  </a:lnTo>
                  <a:lnTo>
                    <a:pt x="73139" y="96977"/>
                  </a:lnTo>
                  <a:lnTo>
                    <a:pt x="74650" y="97447"/>
                  </a:lnTo>
                  <a:lnTo>
                    <a:pt x="76098" y="97713"/>
                  </a:lnTo>
                  <a:lnTo>
                    <a:pt x="76454" y="98666"/>
                  </a:lnTo>
                  <a:lnTo>
                    <a:pt x="79019" y="94576"/>
                  </a:lnTo>
                  <a:lnTo>
                    <a:pt x="80479" y="91135"/>
                  </a:lnTo>
                  <a:lnTo>
                    <a:pt x="81419" y="86233"/>
                  </a:lnTo>
                  <a:lnTo>
                    <a:pt x="82359" y="85102"/>
                  </a:lnTo>
                  <a:lnTo>
                    <a:pt x="83261" y="83870"/>
                  </a:lnTo>
                  <a:lnTo>
                    <a:pt x="81534" y="82804"/>
                  </a:lnTo>
                  <a:lnTo>
                    <a:pt x="81724" y="83350"/>
                  </a:lnTo>
                  <a:lnTo>
                    <a:pt x="81800" y="83540"/>
                  </a:lnTo>
                  <a:lnTo>
                    <a:pt x="81000" y="85077"/>
                  </a:lnTo>
                  <a:lnTo>
                    <a:pt x="80962" y="84950"/>
                  </a:lnTo>
                  <a:lnTo>
                    <a:pt x="81724" y="83350"/>
                  </a:lnTo>
                  <a:lnTo>
                    <a:pt x="80403" y="79679"/>
                  </a:lnTo>
                  <a:lnTo>
                    <a:pt x="81572" y="79159"/>
                  </a:lnTo>
                  <a:lnTo>
                    <a:pt x="81838" y="79921"/>
                  </a:lnTo>
                  <a:lnTo>
                    <a:pt x="80568" y="80124"/>
                  </a:lnTo>
                  <a:lnTo>
                    <a:pt x="81534" y="82804"/>
                  </a:lnTo>
                  <a:lnTo>
                    <a:pt x="82664" y="82181"/>
                  </a:lnTo>
                  <a:lnTo>
                    <a:pt x="83781" y="81559"/>
                  </a:lnTo>
                  <a:lnTo>
                    <a:pt x="84505" y="79819"/>
                  </a:lnTo>
                  <a:lnTo>
                    <a:pt x="85013" y="77482"/>
                  </a:lnTo>
                  <a:lnTo>
                    <a:pt x="86131" y="76835"/>
                  </a:lnTo>
                  <a:lnTo>
                    <a:pt x="87071" y="75704"/>
                  </a:lnTo>
                  <a:lnTo>
                    <a:pt x="85763" y="72072"/>
                  </a:lnTo>
                  <a:lnTo>
                    <a:pt x="86829" y="71285"/>
                  </a:lnTo>
                  <a:lnTo>
                    <a:pt x="85763" y="72072"/>
                  </a:lnTo>
                  <a:lnTo>
                    <a:pt x="86563" y="74269"/>
                  </a:lnTo>
                  <a:lnTo>
                    <a:pt x="87541" y="73266"/>
                  </a:lnTo>
                  <a:lnTo>
                    <a:pt x="88468" y="72072"/>
                  </a:lnTo>
                  <a:lnTo>
                    <a:pt x="87858" y="70383"/>
                  </a:lnTo>
                  <a:lnTo>
                    <a:pt x="88925" y="69596"/>
                  </a:lnTo>
                  <a:lnTo>
                    <a:pt x="88671" y="68897"/>
                  </a:lnTo>
                  <a:lnTo>
                    <a:pt x="91465" y="65405"/>
                  </a:lnTo>
                  <a:lnTo>
                    <a:pt x="92849" y="61747"/>
                  </a:lnTo>
                  <a:lnTo>
                    <a:pt x="93980" y="57378"/>
                  </a:lnTo>
                  <a:lnTo>
                    <a:pt x="95758" y="54838"/>
                  </a:lnTo>
                  <a:lnTo>
                    <a:pt x="97561" y="52349"/>
                  </a:lnTo>
                  <a:lnTo>
                    <a:pt x="97751" y="49149"/>
                  </a:lnTo>
                  <a:lnTo>
                    <a:pt x="99961" y="47777"/>
                  </a:lnTo>
                  <a:lnTo>
                    <a:pt x="100596" y="45783"/>
                  </a:lnTo>
                  <a:lnTo>
                    <a:pt x="101269" y="43916"/>
                  </a:lnTo>
                  <a:lnTo>
                    <a:pt x="105371" y="36563"/>
                  </a:lnTo>
                  <a:lnTo>
                    <a:pt x="110604" y="28600"/>
                  </a:lnTo>
                  <a:lnTo>
                    <a:pt x="113271" y="24765"/>
                  </a:lnTo>
                  <a:lnTo>
                    <a:pt x="115938" y="20929"/>
                  </a:lnTo>
                  <a:lnTo>
                    <a:pt x="121551" y="14020"/>
                  </a:lnTo>
                  <a:lnTo>
                    <a:pt x="118160" y="12115"/>
                  </a:lnTo>
                  <a:lnTo>
                    <a:pt x="116484" y="7454"/>
                  </a:lnTo>
                  <a:lnTo>
                    <a:pt x="112649" y="8051"/>
                  </a:lnTo>
                  <a:lnTo>
                    <a:pt x="111302" y="8039"/>
                  </a:lnTo>
                  <a:lnTo>
                    <a:pt x="110185" y="8686"/>
                  </a:lnTo>
                  <a:lnTo>
                    <a:pt x="107175" y="7823"/>
                  </a:lnTo>
                  <a:lnTo>
                    <a:pt x="108140" y="3022"/>
                  </a:lnTo>
                  <a:lnTo>
                    <a:pt x="104317" y="3644"/>
                  </a:lnTo>
                  <a:lnTo>
                    <a:pt x="69456" y="34277"/>
                  </a:lnTo>
                  <a:lnTo>
                    <a:pt x="50901" y="69303"/>
                  </a:lnTo>
                  <a:lnTo>
                    <a:pt x="50901" y="162674"/>
                  </a:lnTo>
                  <a:lnTo>
                    <a:pt x="46621" y="150787"/>
                  </a:lnTo>
                  <a:lnTo>
                    <a:pt x="47891" y="150545"/>
                  </a:lnTo>
                  <a:lnTo>
                    <a:pt x="46901" y="151549"/>
                  </a:lnTo>
                  <a:lnTo>
                    <a:pt x="50901" y="162674"/>
                  </a:lnTo>
                  <a:lnTo>
                    <a:pt x="50901" y="69303"/>
                  </a:lnTo>
                  <a:lnTo>
                    <a:pt x="33172" y="109702"/>
                  </a:lnTo>
                  <a:lnTo>
                    <a:pt x="17513" y="159905"/>
                  </a:lnTo>
                  <a:lnTo>
                    <a:pt x="6464" y="211670"/>
                  </a:lnTo>
                  <a:lnTo>
                    <a:pt x="1168" y="264452"/>
                  </a:lnTo>
                  <a:lnTo>
                    <a:pt x="0" y="317398"/>
                  </a:lnTo>
                  <a:lnTo>
                    <a:pt x="2552" y="369455"/>
                  </a:lnTo>
                  <a:lnTo>
                    <a:pt x="11214" y="419773"/>
                  </a:lnTo>
                  <a:lnTo>
                    <a:pt x="24815" y="468757"/>
                  </a:lnTo>
                  <a:lnTo>
                    <a:pt x="42125" y="516826"/>
                  </a:lnTo>
                  <a:lnTo>
                    <a:pt x="64350" y="563537"/>
                  </a:lnTo>
                  <a:lnTo>
                    <a:pt x="90284" y="609320"/>
                  </a:lnTo>
                  <a:lnTo>
                    <a:pt x="113969" y="645083"/>
                  </a:lnTo>
                  <a:lnTo>
                    <a:pt x="139712" y="679094"/>
                  </a:lnTo>
                  <a:lnTo>
                    <a:pt x="149009" y="689902"/>
                  </a:lnTo>
                  <a:lnTo>
                    <a:pt x="167589" y="711530"/>
                  </a:lnTo>
                  <a:lnTo>
                    <a:pt x="214985" y="760641"/>
                  </a:lnTo>
                  <a:lnTo>
                    <a:pt x="270205" y="812761"/>
                  </a:lnTo>
                  <a:lnTo>
                    <a:pt x="271678" y="813130"/>
                  </a:lnTo>
                  <a:lnTo>
                    <a:pt x="271957" y="813892"/>
                  </a:lnTo>
                  <a:lnTo>
                    <a:pt x="273443" y="814260"/>
                  </a:lnTo>
                  <a:lnTo>
                    <a:pt x="273951" y="815670"/>
                  </a:lnTo>
                  <a:lnTo>
                    <a:pt x="275704" y="816800"/>
                  </a:lnTo>
                  <a:lnTo>
                    <a:pt x="274916" y="818375"/>
                  </a:lnTo>
                  <a:lnTo>
                    <a:pt x="275247" y="819289"/>
                  </a:lnTo>
                  <a:lnTo>
                    <a:pt x="273837" y="819124"/>
                  </a:lnTo>
                  <a:lnTo>
                    <a:pt x="272275" y="818527"/>
                  </a:lnTo>
                  <a:lnTo>
                    <a:pt x="263486" y="816597"/>
                  </a:lnTo>
                  <a:lnTo>
                    <a:pt x="253263" y="814438"/>
                  </a:lnTo>
                  <a:lnTo>
                    <a:pt x="244043" y="811352"/>
                  </a:lnTo>
                  <a:lnTo>
                    <a:pt x="234708" y="807923"/>
                  </a:lnTo>
                  <a:lnTo>
                    <a:pt x="228460" y="805573"/>
                  </a:lnTo>
                  <a:lnTo>
                    <a:pt x="222351" y="803605"/>
                  </a:lnTo>
                  <a:lnTo>
                    <a:pt x="216433" y="802132"/>
                  </a:lnTo>
                  <a:lnTo>
                    <a:pt x="209537" y="801725"/>
                  </a:lnTo>
                  <a:lnTo>
                    <a:pt x="197472" y="798245"/>
                  </a:lnTo>
                  <a:lnTo>
                    <a:pt x="185801" y="799541"/>
                  </a:lnTo>
                  <a:lnTo>
                    <a:pt x="175666" y="805167"/>
                  </a:lnTo>
                  <a:lnTo>
                    <a:pt x="168275" y="814616"/>
                  </a:lnTo>
                  <a:lnTo>
                    <a:pt x="188531" y="833361"/>
                  </a:lnTo>
                  <a:lnTo>
                    <a:pt x="212153" y="846493"/>
                  </a:lnTo>
                  <a:lnTo>
                    <a:pt x="237159" y="855954"/>
                  </a:lnTo>
                  <a:lnTo>
                    <a:pt x="263918" y="862774"/>
                  </a:lnTo>
                  <a:lnTo>
                    <a:pt x="273011" y="865543"/>
                  </a:lnTo>
                  <a:lnTo>
                    <a:pt x="283375" y="868070"/>
                  </a:lnTo>
                  <a:lnTo>
                    <a:pt x="295427" y="871562"/>
                  </a:lnTo>
                  <a:lnTo>
                    <a:pt x="302971" y="873760"/>
                  </a:lnTo>
                  <a:lnTo>
                    <a:pt x="320776" y="878230"/>
                  </a:lnTo>
                  <a:lnTo>
                    <a:pt x="324802" y="878179"/>
                  </a:lnTo>
                  <a:lnTo>
                    <a:pt x="330174" y="878103"/>
                  </a:lnTo>
                  <a:lnTo>
                    <a:pt x="337693" y="872718"/>
                  </a:lnTo>
                  <a:lnTo>
                    <a:pt x="348640" y="861885"/>
                  </a:lnTo>
                  <a:lnTo>
                    <a:pt x="353809" y="857504"/>
                  </a:lnTo>
                  <a:lnTo>
                    <a:pt x="356171" y="852830"/>
                  </a:lnTo>
                  <a:lnTo>
                    <a:pt x="360273" y="845451"/>
                  </a:lnTo>
                  <a:lnTo>
                    <a:pt x="360946" y="843597"/>
                  </a:lnTo>
                  <a:lnTo>
                    <a:pt x="360159" y="841400"/>
                  </a:lnTo>
                  <a:lnTo>
                    <a:pt x="363118" y="838377"/>
                  </a:lnTo>
                  <a:lnTo>
                    <a:pt x="365099" y="836371"/>
                  </a:lnTo>
                  <a:close/>
                </a:path>
              </a:pathLst>
            </a:custGeom>
            <a:solidFill>
              <a:srgbClr val="0F1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0" name="object 3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5371374" y="229632"/>
            <a:ext cx="2571749" cy="80009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655689" y="9258300"/>
            <a:ext cx="2400299" cy="761999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4404912" y="0"/>
            <a:ext cx="0" cy="10287000"/>
          </a:xfrm>
          <a:custGeom>
            <a:avLst/>
            <a:gdLst/>
            <a:ahLst/>
            <a:cxnLst/>
            <a:rect l="l" t="t" r="r" b="b"/>
            <a:pathLst>
              <a:path h="10287000">
                <a:moveTo>
                  <a:pt x="0" y="10286999"/>
                </a:moveTo>
                <a:lnTo>
                  <a:pt x="0" y="0"/>
                </a:lnTo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344881" y="0"/>
            <a:ext cx="38100" cy="9490710"/>
          </a:xfrm>
          <a:custGeom>
            <a:avLst/>
            <a:gdLst/>
            <a:ahLst/>
            <a:cxnLst/>
            <a:rect l="l" t="t" r="r" b="b"/>
            <a:pathLst>
              <a:path w="38100" h="9490710">
                <a:moveTo>
                  <a:pt x="0" y="9490146"/>
                </a:moveTo>
                <a:lnTo>
                  <a:pt x="0" y="0"/>
                </a:lnTo>
                <a:lnTo>
                  <a:pt x="38099" y="0"/>
                </a:lnTo>
                <a:lnTo>
                  <a:pt x="38099" y="9490146"/>
                </a:lnTo>
                <a:lnTo>
                  <a:pt x="0" y="949014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4400329" y="0"/>
            <a:ext cx="13907135" cy="9509760"/>
            <a:chOff x="4400329" y="0"/>
            <a:chExt cx="13907135" cy="9509760"/>
          </a:xfrm>
        </p:grpSpPr>
        <p:sp>
          <p:nvSpPr>
            <p:cNvPr id="6" name="object 6"/>
            <p:cNvSpPr/>
            <p:nvPr/>
          </p:nvSpPr>
          <p:spPr>
            <a:xfrm>
              <a:off x="13814340" y="0"/>
              <a:ext cx="69850" cy="9509760"/>
            </a:xfrm>
            <a:custGeom>
              <a:avLst/>
              <a:gdLst/>
              <a:ahLst/>
              <a:cxnLst/>
              <a:rect l="l" t="t" r="r" b="b"/>
              <a:pathLst>
                <a:path w="69850" h="9509760">
                  <a:moveTo>
                    <a:pt x="31125" y="9509232"/>
                  </a:moveTo>
                  <a:lnTo>
                    <a:pt x="0" y="0"/>
                  </a:lnTo>
                  <a:lnTo>
                    <a:pt x="38100" y="0"/>
                  </a:lnTo>
                  <a:lnTo>
                    <a:pt x="69225" y="9509107"/>
                  </a:lnTo>
                  <a:lnTo>
                    <a:pt x="31125" y="950923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43615" y="868679"/>
              <a:ext cx="2916935" cy="99364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471903" y="890015"/>
              <a:ext cx="2935223" cy="99364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419379" y="1812434"/>
              <a:ext cx="13869035" cy="21590"/>
            </a:xfrm>
            <a:custGeom>
              <a:avLst/>
              <a:gdLst/>
              <a:ahLst/>
              <a:cxnLst/>
              <a:rect l="l" t="t" r="r" b="b"/>
              <a:pathLst>
                <a:path w="13869035" h="21589">
                  <a:moveTo>
                    <a:pt x="13868501" y="0"/>
                  </a:moveTo>
                  <a:lnTo>
                    <a:pt x="0" y="21043"/>
                  </a:lnTo>
                </a:path>
              </a:pathLst>
            </a:custGeom>
            <a:ln w="380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419364" y="9490158"/>
              <a:ext cx="13869035" cy="635"/>
            </a:xfrm>
            <a:custGeom>
              <a:avLst/>
              <a:gdLst/>
              <a:ahLst/>
              <a:cxnLst/>
              <a:rect l="l" t="t" r="r" b="b"/>
              <a:pathLst>
                <a:path w="13869035" h="634">
                  <a:moveTo>
                    <a:pt x="13868532" y="0"/>
                  </a:moveTo>
                  <a:lnTo>
                    <a:pt x="0" y="62"/>
                  </a:lnTo>
                </a:path>
              </a:pathLst>
            </a:custGeom>
            <a:ln w="380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22161" y="3185600"/>
            <a:ext cx="4032250" cy="2997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42010" marR="5080" indent="-829944">
              <a:lnSpc>
                <a:spcPct val="116100"/>
              </a:lnSpc>
              <a:spcBef>
                <a:spcPts val="95"/>
              </a:spcBef>
            </a:pPr>
            <a:r>
              <a:rPr sz="8400" spc="-1010" dirty="0">
                <a:solidFill>
                  <a:srgbClr val="1B2F57"/>
                </a:solidFill>
                <a:latin typeface="Arial Black"/>
                <a:cs typeface="Arial Black"/>
              </a:rPr>
              <a:t>TABELA </a:t>
            </a:r>
            <a:r>
              <a:rPr sz="8400" spc="-900" dirty="0">
                <a:solidFill>
                  <a:srgbClr val="1B2F57"/>
                </a:solidFill>
                <a:latin typeface="Arial Black"/>
                <a:cs typeface="Arial Black"/>
              </a:rPr>
              <a:t>IRRF</a:t>
            </a:r>
            <a:endParaRPr sz="8400">
              <a:latin typeface="Arial Black"/>
              <a:cs typeface="Arial Blac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45151" y="890016"/>
            <a:ext cx="4934711" cy="850391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4654162" y="3006200"/>
            <a:ext cx="5219065" cy="154876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32080">
              <a:lnSpc>
                <a:spcPct val="100000"/>
              </a:lnSpc>
              <a:spcBef>
                <a:spcPts val="114"/>
              </a:spcBef>
            </a:pPr>
            <a:r>
              <a:rPr sz="3500" spc="-195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3500" spc="-24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305" dirty="0">
                <a:solidFill>
                  <a:srgbClr val="4DC738"/>
                </a:solidFill>
                <a:latin typeface="Arial Black"/>
                <a:cs typeface="Arial Black"/>
              </a:rPr>
              <a:t>0,00</a:t>
            </a:r>
            <a:r>
              <a:rPr sz="3500" spc="-24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185" dirty="0">
                <a:solidFill>
                  <a:srgbClr val="4DC738"/>
                </a:solidFill>
                <a:latin typeface="Arial Black"/>
                <a:cs typeface="Arial Black"/>
              </a:rPr>
              <a:t>até</a:t>
            </a:r>
            <a:r>
              <a:rPr sz="3500" spc="-24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320" dirty="0">
                <a:solidFill>
                  <a:srgbClr val="4DC738"/>
                </a:solidFill>
                <a:latin typeface="Arial Black"/>
                <a:cs typeface="Arial Black"/>
              </a:rPr>
              <a:t>2.112,00</a:t>
            </a:r>
            <a:endParaRPr sz="35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570"/>
              </a:spcBef>
            </a:pPr>
            <a:r>
              <a:rPr sz="3500" spc="-195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3500" spc="-23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310" dirty="0">
                <a:solidFill>
                  <a:srgbClr val="4DC738"/>
                </a:solidFill>
                <a:latin typeface="Arial Black"/>
                <a:cs typeface="Arial Black"/>
              </a:rPr>
              <a:t>2.112,01</a:t>
            </a:r>
            <a:r>
              <a:rPr sz="3500" spc="-23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185" dirty="0">
                <a:solidFill>
                  <a:srgbClr val="4DC738"/>
                </a:solidFill>
                <a:latin typeface="Arial Black"/>
                <a:cs typeface="Arial Black"/>
              </a:rPr>
              <a:t>até</a:t>
            </a:r>
            <a:r>
              <a:rPr sz="3500" spc="-23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320" dirty="0">
                <a:solidFill>
                  <a:srgbClr val="4DC738"/>
                </a:solidFill>
                <a:latin typeface="Arial Black"/>
                <a:cs typeface="Arial Black"/>
              </a:rPr>
              <a:t>2.826,65</a:t>
            </a:r>
            <a:endParaRPr sz="3500">
              <a:latin typeface="Arial Black"/>
              <a:cs typeface="Arial Blac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773739" y="5460284"/>
            <a:ext cx="5219065" cy="5619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00" spc="-195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3500" spc="-23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310" dirty="0">
                <a:solidFill>
                  <a:srgbClr val="4DC738"/>
                </a:solidFill>
                <a:latin typeface="Arial Black"/>
                <a:cs typeface="Arial Black"/>
              </a:rPr>
              <a:t>2.826,66</a:t>
            </a:r>
            <a:r>
              <a:rPr sz="3500" spc="-23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185" dirty="0">
                <a:solidFill>
                  <a:srgbClr val="4DC738"/>
                </a:solidFill>
                <a:latin typeface="Arial Black"/>
                <a:cs typeface="Arial Black"/>
              </a:rPr>
              <a:t>até</a:t>
            </a:r>
            <a:r>
              <a:rPr sz="3500" spc="-23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320" dirty="0">
                <a:solidFill>
                  <a:srgbClr val="4DC738"/>
                </a:solidFill>
                <a:latin typeface="Arial Black"/>
                <a:cs typeface="Arial Black"/>
              </a:rPr>
              <a:t>3.751,05</a:t>
            </a:r>
            <a:endParaRPr sz="350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73739" y="6765191"/>
            <a:ext cx="5219065" cy="165353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00" spc="-195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3500" spc="-23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310" dirty="0">
                <a:solidFill>
                  <a:srgbClr val="4DC738"/>
                </a:solidFill>
                <a:latin typeface="Arial Black"/>
                <a:cs typeface="Arial Black"/>
              </a:rPr>
              <a:t>3.751,06</a:t>
            </a:r>
            <a:r>
              <a:rPr sz="3500" spc="-23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185" dirty="0">
                <a:solidFill>
                  <a:srgbClr val="4DC738"/>
                </a:solidFill>
                <a:latin typeface="Arial Black"/>
                <a:cs typeface="Arial Black"/>
              </a:rPr>
              <a:t>até</a:t>
            </a:r>
            <a:r>
              <a:rPr sz="3500" spc="-23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320" dirty="0">
                <a:solidFill>
                  <a:srgbClr val="4DC738"/>
                </a:solidFill>
                <a:latin typeface="Arial Black"/>
                <a:cs typeface="Arial Black"/>
              </a:rPr>
              <a:t>4.664,68</a:t>
            </a:r>
            <a:endParaRPr sz="35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1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3500" spc="-240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500" spc="-25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75" dirty="0">
                <a:solidFill>
                  <a:srgbClr val="4DC738"/>
                </a:solidFill>
                <a:latin typeface="Arial Black"/>
                <a:cs typeface="Arial Black"/>
              </a:rPr>
              <a:t>partir</a:t>
            </a:r>
            <a:r>
              <a:rPr sz="3500" spc="-24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500" spc="-320" dirty="0">
                <a:solidFill>
                  <a:srgbClr val="4DC738"/>
                </a:solidFill>
                <a:latin typeface="Arial Black"/>
                <a:cs typeface="Arial Black"/>
              </a:rPr>
              <a:t>4.664,68</a:t>
            </a:r>
            <a:endParaRPr sz="3500">
              <a:latin typeface="Arial Black"/>
              <a:cs typeface="Arial Blac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360920" y="3006200"/>
            <a:ext cx="1411605" cy="165036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00" spc="-155" dirty="0">
                <a:solidFill>
                  <a:srgbClr val="4DC738"/>
                </a:solidFill>
                <a:latin typeface="Arial Black"/>
                <a:cs typeface="Arial Black"/>
              </a:rPr>
              <a:t>isento</a:t>
            </a:r>
            <a:endParaRPr sz="35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1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3500" spc="-325" dirty="0">
                <a:solidFill>
                  <a:srgbClr val="4DC738"/>
                </a:solidFill>
                <a:latin typeface="Arial Black"/>
                <a:cs typeface="Arial Black"/>
              </a:rPr>
              <a:t>7,50%</a:t>
            </a:r>
            <a:endParaRPr sz="3500">
              <a:latin typeface="Arial Black"/>
              <a:cs typeface="Arial Black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354150" y="5558441"/>
            <a:ext cx="1576705" cy="5619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00" spc="-335" dirty="0">
                <a:solidFill>
                  <a:srgbClr val="4DC738"/>
                </a:solidFill>
                <a:latin typeface="Arial Black"/>
                <a:cs typeface="Arial Black"/>
              </a:rPr>
              <a:t>15,00%</a:t>
            </a:r>
            <a:endParaRPr sz="3500">
              <a:latin typeface="Arial Black"/>
              <a:cs typeface="Arial Black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354150" y="6765191"/>
            <a:ext cx="1583690" cy="165353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9050">
              <a:lnSpc>
                <a:spcPct val="100000"/>
              </a:lnSpc>
              <a:spcBef>
                <a:spcPts val="114"/>
              </a:spcBef>
            </a:pPr>
            <a:r>
              <a:rPr sz="3500" spc="-335" dirty="0">
                <a:solidFill>
                  <a:srgbClr val="4DC738"/>
                </a:solidFill>
                <a:latin typeface="Arial Black"/>
                <a:cs typeface="Arial Black"/>
              </a:rPr>
              <a:t>22,50%</a:t>
            </a:r>
            <a:endParaRPr sz="35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1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3500" spc="-335" dirty="0">
                <a:solidFill>
                  <a:srgbClr val="4DC738"/>
                </a:solidFill>
                <a:latin typeface="Arial Black"/>
                <a:cs typeface="Arial Black"/>
              </a:rPr>
              <a:t>27,50%</a:t>
            </a:r>
            <a:endParaRPr sz="3500">
              <a:latin typeface="Arial Black"/>
              <a:cs typeface="Arial Black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5171638" y="3129944"/>
            <a:ext cx="1180465" cy="56451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500" spc="-310" dirty="0">
                <a:solidFill>
                  <a:srgbClr val="4DC738"/>
                </a:solidFill>
                <a:latin typeface="Arial Black"/>
                <a:cs typeface="Arial Black"/>
              </a:rPr>
              <a:t>00,00</a:t>
            </a:r>
            <a:endParaRPr sz="3500">
              <a:latin typeface="Arial Black"/>
              <a:cs typeface="Arial Black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5171638" y="4296799"/>
            <a:ext cx="1436370" cy="56451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500" spc="-315" dirty="0">
                <a:solidFill>
                  <a:srgbClr val="4DC738"/>
                </a:solidFill>
                <a:latin typeface="Arial Black"/>
                <a:cs typeface="Arial Black"/>
              </a:rPr>
              <a:t>158,40</a:t>
            </a:r>
            <a:endParaRPr sz="3500">
              <a:latin typeface="Arial Black"/>
              <a:cs typeface="Arial Black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5094869" y="5622344"/>
            <a:ext cx="1436370" cy="56451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500" spc="-315" dirty="0">
                <a:solidFill>
                  <a:srgbClr val="4DC738"/>
                </a:solidFill>
                <a:latin typeface="Arial Black"/>
                <a:cs typeface="Arial Black"/>
              </a:rPr>
              <a:t>370,40</a:t>
            </a:r>
            <a:endParaRPr sz="3500">
              <a:latin typeface="Arial Black"/>
              <a:cs typeface="Arial Black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5094869" y="6800798"/>
            <a:ext cx="1436370" cy="16306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500" spc="-315" dirty="0">
                <a:solidFill>
                  <a:srgbClr val="4DC738"/>
                </a:solidFill>
                <a:latin typeface="Arial Black"/>
                <a:cs typeface="Arial Black"/>
              </a:rPr>
              <a:t>651,73</a:t>
            </a:r>
            <a:endParaRPr sz="35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4200"/>
              </a:spcBef>
            </a:pPr>
            <a:r>
              <a:rPr sz="3500" spc="-315" dirty="0">
                <a:solidFill>
                  <a:srgbClr val="4DC738"/>
                </a:solidFill>
                <a:latin typeface="Arial Black"/>
                <a:cs typeface="Arial Black"/>
              </a:rPr>
              <a:t>884,96</a:t>
            </a:r>
            <a:endParaRPr sz="3500">
              <a:latin typeface="Arial Black"/>
              <a:cs typeface="Arial Black"/>
            </a:endParaRPr>
          </a:p>
        </p:txBody>
      </p:sp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7946538"/>
            <a:ext cx="1023251" cy="2112878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8614069" y="9612173"/>
            <a:ext cx="491109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spc="-365" dirty="0">
                <a:solidFill>
                  <a:srgbClr val="4DC738"/>
                </a:solidFill>
                <a:latin typeface="Arial Black"/>
                <a:cs typeface="Arial Black"/>
              </a:rPr>
              <a:t>DEPENDENTE</a:t>
            </a:r>
            <a:r>
              <a:rPr sz="3400" spc="-21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400" spc="-315" dirty="0">
                <a:solidFill>
                  <a:srgbClr val="4DC738"/>
                </a:solidFill>
                <a:latin typeface="Arial Black"/>
                <a:cs typeface="Arial Black"/>
              </a:rPr>
              <a:t>RS189,00</a:t>
            </a:r>
            <a:endParaRPr sz="3400">
              <a:latin typeface="Arial Black"/>
              <a:cs typeface="Arial Black"/>
            </a:endParaRPr>
          </a:p>
        </p:txBody>
      </p:sp>
      <p:pic>
        <p:nvPicPr>
          <p:cNvPr id="25" name="object 2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992726" y="9556429"/>
            <a:ext cx="2085974" cy="647699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3669359" cy="18329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371455" cy="10287000"/>
            <a:chOff x="0" y="0"/>
            <a:chExt cx="10371455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2803777"/>
              <a:ext cx="2511425" cy="5416550"/>
            </a:xfrm>
            <a:custGeom>
              <a:avLst/>
              <a:gdLst/>
              <a:ahLst/>
              <a:cxnLst/>
              <a:rect l="l" t="t" r="r" b="b"/>
              <a:pathLst>
                <a:path w="2511425" h="5416550">
                  <a:moveTo>
                    <a:pt x="1901407" y="5416441"/>
                  </a:moveTo>
                  <a:lnTo>
                    <a:pt x="0" y="5416441"/>
                  </a:lnTo>
                  <a:lnTo>
                    <a:pt x="0" y="0"/>
                  </a:lnTo>
                  <a:lnTo>
                    <a:pt x="736572" y="1275290"/>
                  </a:lnTo>
                  <a:lnTo>
                    <a:pt x="739156" y="1275290"/>
                  </a:lnTo>
                  <a:lnTo>
                    <a:pt x="1393805" y="2413012"/>
                  </a:lnTo>
                  <a:lnTo>
                    <a:pt x="1393289" y="2413270"/>
                  </a:lnTo>
                  <a:lnTo>
                    <a:pt x="2511411" y="4357707"/>
                  </a:lnTo>
                  <a:lnTo>
                    <a:pt x="1901407" y="5416441"/>
                  </a:lnTo>
                  <a:close/>
                </a:path>
              </a:pathLst>
            </a:custGeom>
            <a:solidFill>
              <a:srgbClr val="04F6F6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621520" cy="8220709"/>
            </a:xfrm>
            <a:custGeom>
              <a:avLst/>
              <a:gdLst/>
              <a:ahLst/>
              <a:cxnLst/>
              <a:rect l="l" t="t" r="r" b="b"/>
              <a:pathLst>
                <a:path w="9621520" h="8220709">
                  <a:moveTo>
                    <a:pt x="9008783" y="8220219"/>
                  </a:moveTo>
                  <a:lnTo>
                    <a:pt x="3123816" y="8220219"/>
                  </a:lnTo>
                  <a:lnTo>
                    <a:pt x="2511411" y="7161485"/>
                  </a:lnTo>
                  <a:lnTo>
                    <a:pt x="2516836" y="7152441"/>
                  </a:lnTo>
                  <a:lnTo>
                    <a:pt x="740190" y="4079067"/>
                  </a:lnTo>
                  <a:lnTo>
                    <a:pt x="739156" y="4079067"/>
                  </a:lnTo>
                  <a:lnTo>
                    <a:pt x="0" y="2801204"/>
                  </a:lnTo>
                  <a:lnTo>
                    <a:pt x="0" y="0"/>
                  </a:lnTo>
                  <a:lnTo>
                    <a:pt x="5498626" y="0"/>
                  </a:lnTo>
                  <a:lnTo>
                    <a:pt x="8417464" y="5064593"/>
                  </a:lnTo>
                  <a:lnTo>
                    <a:pt x="8412555" y="5067436"/>
                  </a:lnTo>
                  <a:lnTo>
                    <a:pt x="9621098" y="7161487"/>
                  </a:lnTo>
                  <a:lnTo>
                    <a:pt x="9008783" y="8220219"/>
                  </a:lnTo>
                  <a:close/>
                </a:path>
              </a:pathLst>
            </a:custGeom>
            <a:solidFill>
              <a:srgbClr val="4DC738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8061639"/>
              <a:ext cx="10371455" cy="2225675"/>
            </a:xfrm>
            <a:custGeom>
              <a:avLst/>
              <a:gdLst/>
              <a:ahLst/>
              <a:cxnLst/>
              <a:rect l="l" t="t" r="r" b="b"/>
              <a:pathLst>
                <a:path w="10371455" h="2225675">
                  <a:moveTo>
                    <a:pt x="10371176" y="2225359"/>
                  </a:moveTo>
                  <a:lnTo>
                    <a:pt x="0" y="2225359"/>
                  </a:lnTo>
                  <a:lnTo>
                    <a:pt x="0" y="0"/>
                  </a:lnTo>
                  <a:lnTo>
                    <a:pt x="9081402" y="0"/>
                  </a:lnTo>
                  <a:lnTo>
                    <a:pt x="10371176" y="2225359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424061" y="9272137"/>
            <a:ext cx="2476499" cy="790574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10440348" y="667779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0348" y="1769091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0348" y="2874815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59398" y="3980538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459398" y="5145352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459398" y="6850808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575974" y="8556607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26689" y="1870850"/>
            <a:ext cx="7160088" cy="6200314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1016000" y="8517783"/>
            <a:ext cx="2482850" cy="1312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365"/>
              </a:lnSpc>
              <a:spcBef>
                <a:spcPts val="100"/>
              </a:spcBef>
            </a:pPr>
            <a:r>
              <a:rPr sz="4500" b="1" spc="-450" dirty="0">
                <a:solidFill>
                  <a:srgbClr val="FFFFFF"/>
                </a:solidFill>
                <a:latin typeface="Trebuchet MS"/>
                <a:cs typeface="Trebuchet MS"/>
              </a:rPr>
              <a:t>F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6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4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50" dirty="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ts val="4765"/>
              </a:lnSpc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DAX</a:t>
            </a:r>
            <a:r>
              <a:rPr sz="40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20" dirty="0">
                <a:solidFill>
                  <a:srgbClr val="FFFFFF"/>
                </a:solidFill>
                <a:latin typeface="Trebuchet MS"/>
                <a:cs typeface="Trebuchet MS"/>
              </a:rPr>
              <a:t>COPA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169083" y="8451567"/>
            <a:ext cx="5486400" cy="6178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850" spc="60" dirty="0">
                <a:solidFill>
                  <a:srgbClr val="FFFFFF"/>
                </a:solidFill>
                <a:latin typeface="Trebuchet MS"/>
                <a:cs typeface="Trebuchet MS"/>
              </a:rPr>
              <a:t>Informe</a:t>
            </a:r>
            <a:r>
              <a:rPr sz="38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75" dirty="0">
                <a:solidFill>
                  <a:srgbClr val="FFFFFF"/>
                </a:solidFill>
                <a:latin typeface="Trebuchet MS"/>
                <a:cs typeface="Trebuchet MS"/>
              </a:rPr>
              <a:t>rendimentos</a:t>
            </a:r>
            <a:endParaRPr sz="385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169083" y="413603"/>
            <a:ext cx="6474460" cy="750760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850" dirty="0">
                <a:solidFill>
                  <a:srgbClr val="FFFFFF"/>
                </a:solidFill>
                <a:latin typeface="Trebuchet MS"/>
                <a:cs typeface="Trebuchet MS"/>
              </a:rPr>
              <a:t>Cálculo</a:t>
            </a:r>
            <a:r>
              <a:rPr sz="385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385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75" dirty="0">
                <a:solidFill>
                  <a:srgbClr val="FFFFFF"/>
                </a:solidFill>
                <a:latin typeface="Trebuchet MS"/>
                <a:cs typeface="Trebuchet MS"/>
              </a:rPr>
              <a:t>envio</a:t>
            </a:r>
            <a:r>
              <a:rPr sz="385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175" dirty="0">
                <a:solidFill>
                  <a:srgbClr val="FFFFFF"/>
                </a:solidFill>
                <a:latin typeface="Trebuchet MS"/>
                <a:cs typeface="Trebuchet MS"/>
              </a:rPr>
              <a:t>do</a:t>
            </a:r>
            <a:r>
              <a:rPr sz="385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100" dirty="0">
                <a:solidFill>
                  <a:srgbClr val="FFFFFF"/>
                </a:solidFill>
                <a:latin typeface="Trebuchet MS"/>
                <a:cs typeface="Trebuchet MS"/>
              </a:rPr>
              <a:t>imposto</a:t>
            </a:r>
            <a:endParaRPr sz="3850">
              <a:latin typeface="Trebuchet MS"/>
              <a:cs typeface="Trebuchet MS"/>
            </a:endParaRPr>
          </a:p>
          <a:p>
            <a:pPr marL="12700" marR="5080">
              <a:lnSpc>
                <a:spcPct val="195700"/>
              </a:lnSpc>
            </a:pPr>
            <a:r>
              <a:rPr sz="3850" spc="70" dirty="0">
                <a:solidFill>
                  <a:srgbClr val="FFFFFF"/>
                </a:solidFill>
                <a:latin typeface="Trebuchet MS"/>
                <a:cs typeface="Trebuchet MS"/>
              </a:rPr>
              <a:t>Consultoria</a:t>
            </a:r>
            <a:r>
              <a:rPr sz="385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-10" dirty="0">
                <a:solidFill>
                  <a:srgbClr val="FFFFFF"/>
                </a:solidFill>
                <a:latin typeface="Trebuchet MS"/>
                <a:cs typeface="Trebuchet MS"/>
              </a:rPr>
              <a:t>tributária</a:t>
            </a:r>
            <a:r>
              <a:rPr sz="3850" spc="9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dirty="0">
                <a:solidFill>
                  <a:srgbClr val="FFFFFF"/>
                </a:solidFill>
                <a:latin typeface="Trebuchet MS"/>
                <a:cs typeface="Trebuchet MS"/>
              </a:rPr>
              <a:t>Auxílio</a:t>
            </a:r>
            <a:r>
              <a:rPr sz="385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110" dirty="0">
                <a:solidFill>
                  <a:srgbClr val="FFFFFF"/>
                </a:solidFill>
                <a:latin typeface="Trebuchet MS"/>
                <a:cs typeface="Trebuchet MS"/>
              </a:rPr>
              <a:t>na</a:t>
            </a:r>
            <a:r>
              <a:rPr sz="385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125" dirty="0">
                <a:solidFill>
                  <a:srgbClr val="FFFFFF"/>
                </a:solidFill>
                <a:latin typeface="Trebuchet MS"/>
                <a:cs typeface="Trebuchet MS"/>
              </a:rPr>
              <a:t>emissão</a:t>
            </a:r>
            <a:r>
              <a:rPr sz="385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60" dirty="0">
                <a:solidFill>
                  <a:srgbClr val="FFFFFF"/>
                </a:solidFill>
                <a:latin typeface="Trebuchet MS"/>
                <a:cs typeface="Trebuchet MS"/>
              </a:rPr>
              <a:t>nota </a:t>
            </a:r>
            <a:r>
              <a:rPr sz="3850" spc="45" dirty="0">
                <a:solidFill>
                  <a:srgbClr val="FFFFFF"/>
                </a:solidFill>
                <a:latin typeface="Trebuchet MS"/>
                <a:cs typeface="Trebuchet MS"/>
              </a:rPr>
              <a:t>Declaração</a:t>
            </a:r>
            <a:r>
              <a:rPr sz="38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-10" dirty="0">
                <a:solidFill>
                  <a:srgbClr val="FFFFFF"/>
                </a:solidFill>
                <a:latin typeface="Trebuchet MS"/>
                <a:cs typeface="Trebuchet MS"/>
              </a:rPr>
              <a:t>faturamento</a:t>
            </a:r>
            <a:endParaRPr sz="38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4000">
              <a:latin typeface="Trebuchet MS"/>
              <a:cs typeface="Trebuchet MS"/>
            </a:endParaRPr>
          </a:p>
          <a:p>
            <a:pPr marL="12700" marR="5080">
              <a:lnSpc>
                <a:spcPts val="4520"/>
              </a:lnSpc>
            </a:pPr>
            <a:r>
              <a:rPr sz="3850" spc="75" dirty="0">
                <a:solidFill>
                  <a:srgbClr val="FFFFFF"/>
                </a:solidFill>
                <a:latin typeface="Trebuchet MS"/>
                <a:cs typeface="Trebuchet MS"/>
              </a:rPr>
              <a:t>Acompanhamento</a:t>
            </a:r>
            <a:r>
              <a:rPr sz="385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-10" dirty="0">
                <a:solidFill>
                  <a:srgbClr val="FFFFFF"/>
                </a:solidFill>
                <a:latin typeface="Trebuchet MS"/>
                <a:cs typeface="Trebuchet MS"/>
              </a:rPr>
              <a:t>trimestral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85" dirty="0">
                <a:solidFill>
                  <a:srgbClr val="FFFFFF"/>
                </a:solidFill>
                <a:latin typeface="Trebuchet MS"/>
                <a:cs typeface="Trebuchet MS"/>
              </a:rPr>
              <a:t>débitos</a:t>
            </a:r>
            <a:endParaRPr sz="38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850">
              <a:latin typeface="Trebuchet MS"/>
              <a:cs typeface="Trebuchet MS"/>
            </a:endParaRPr>
          </a:p>
          <a:p>
            <a:pPr marL="12700" marR="1678305">
              <a:lnSpc>
                <a:spcPts val="4520"/>
              </a:lnSpc>
            </a:pPr>
            <a:r>
              <a:rPr sz="3850" spc="120" dirty="0">
                <a:solidFill>
                  <a:srgbClr val="FFFFFF"/>
                </a:solidFill>
                <a:latin typeface="Trebuchet MS"/>
                <a:cs typeface="Trebuchet MS"/>
              </a:rPr>
              <a:t>Emissão</a:t>
            </a:r>
            <a:r>
              <a:rPr sz="385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45" dirty="0">
                <a:solidFill>
                  <a:srgbClr val="FFFFFF"/>
                </a:solidFill>
                <a:latin typeface="Trebuchet MS"/>
                <a:cs typeface="Trebuchet MS"/>
              </a:rPr>
              <a:t>certidões </a:t>
            </a:r>
            <a:r>
              <a:rPr sz="3850" spc="75" dirty="0">
                <a:solidFill>
                  <a:srgbClr val="FFFFFF"/>
                </a:solidFill>
                <a:latin typeface="Trebuchet MS"/>
                <a:cs typeface="Trebuchet MS"/>
              </a:rPr>
              <a:t>negativas</a:t>
            </a:r>
            <a:r>
              <a:rPr sz="3850" spc="-1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85" dirty="0">
                <a:solidFill>
                  <a:srgbClr val="FFFFFF"/>
                </a:solidFill>
                <a:latin typeface="Trebuchet MS"/>
                <a:cs typeface="Trebuchet MS"/>
              </a:rPr>
              <a:t>débitos</a:t>
            </a:r>
            <a:endParaRPr sz="38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371455" cy="10287000"/>
            <a:chOff x="0" y="0"/>
            <a:chExt cx="10371455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2803777"/>
              <a:ext cx="2511425" cy="5416550"/>
            </a:xfrm>
            <a:custGeom>
              <a:avLst/>
              <a:gdLst/>
              <a:ahLst/>
              <a:cxnLst/>
              <a:rect l="l" t="t" r="r" b="b"/>
              <a:pathLst>
                <a:path w="2511425" h="5416550">
                  <a:moveTo>
                    <a:pt x="1901406" y="5416442"/>
                  </a:moveTo>
                  <a:lnTo>
                    <a:pt x="0" y="5416442"/>
                  </a:lnTo>
                  <a:lnTo>
                    <a:pt x="0" y="0"/>
                  </a:lnTo>
                  <a:lnTo>
                    <a:pt x="736572" y="1275290"/>
                  </a:lnTo>
                  <a:lnTo>
                    <a:pt x="739156" y="1275290"/>
                  </a:lnTo>
                  <a:lnTo>
                    <a:pt x="1393805" y="2413012"/>
                  </a:lnTo>
                  <a:lnTo>
                    <a:pt x="1393289" y="2413270"/>
                  </a:lnTo>
                  <a:lnTo>
                    <a:pt x="2511411" y="4357707"/>
                  </a:lnTo>
                  <a:lnTo>
                    <a:pt x="1901406" y="5416442"/>
                  </a:lnTo>
                  <a:close/>
                </a:path>
              </a:pathLst>
            </a:custGeom>
            <a:solidFill>
              <a:srgbClr val="04F6F6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621520" cy="8220709"/>
            </a:xfrm>
            <a:custGeom>
              <a:avLst/>
              <a:gdLst/>
              <a:ahLst/>
              <a:cxnLst/>
              <a:rect l="l" t="t" r="r" b="b"/>
              <a:pathLst>
                <a:path w="9621520" h="8220709">
                  <a:moveTo>
                    <a:pt x="9008782" y="8220220"/>
                  </a:moveTo>
                  <a:lnTo>
                    <a:pt x="3123817" y="8220220"/>
                  </a:lnTo>
                  <a:lnTo>
                    <a:pt x="2511411" y="7161485"/>
                  </a:lnTo>
                  <a:lnTo>
                    <a:pt x="2516836" y="7152441"/>
                  </a:lnTo>
                  <a:lnTo>
                    <a:pt x="740190" y="4079067"/>
                  </a:lnTo>
                  <a:lnTo>
                    <a:pt x="739156" y="4079067"/>
                  </a:lnTo>
                  <a:lnTo>
                    <a:pt x="0" y="2801204"/>
                  </a:lnTo>
                  <a:lnTo>
                    <a:pt x="0" y="0"/>
                  </a:lnTo>
                  <a:lnTo>
                    <a:pt x="5498626" y="0"/>
                  </a:lnTo>
                  <a:lnTo>
                    <a:pt x="8417464" y="5064593"/>
                  </a:lnTo>
                  <a:lnTo>
                    <a:pt x="8412555" y="5067436"/>
                  </a:lnTo>
                  <a:lnTo>
                    <a:pt x="9621098" y="7161487"/>
                  </a:lnTo>
                  <a:lnTo>
                    <a:pt x="9008782" y="8220220"/>
                  </a:lnTo>
                  <a:close/>
                </a:path>
              </a:pathLst>
            </a:custGeom>
            <a:solidFill>
              <a:srgbClr val="4DC738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8061641"/>
              <a:ext cx="10371455" cy="2225675"/>
            </a:xfrm>
            <a:custGeom>
              <a:avLst/>
              <a:gdLst/>
              <a:ahLst/>
              <a:cxnLst/>
              <a:rect l="l" t="t" r="r" b="b"/>
              <a:pathLst>
                <a:path w="10371455" h="2225675">
                  <a:moveTo>
                    <a:pt x="10371175" y="2225358"/>
                  </a:moveTo>
                  <a:lnTo>
                    <a:pt x="0" y="2225358"/>
                  </a:lnTo>
                  <a:lnTo>
                    <a:pt x="0" y="0"/>
                  </a:lnTo>
                  <a:lnTo>
                    <a:pt x="9081402" y="0"/>
                  </a:lnTo>
                  <a:lnTo>
                    <a:pt x="10371175" y="2225358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424061" y="9272137"/>
            <a:ext cx="2476499" cy="790574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10440348" y="667779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0348" y="1769091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0348" y="2874813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59398" y="3980539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459398" y="5145352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459398" y="6850808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575974" y="8556605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26689" y="1870851"/>
            <a:ext cx="7155842" cy="6200314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1016000" y="8517785"/>
            <a:ext cx="3341370" cy="1312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365"/>
              </a:lnSpc>
              <a:spcBef>
                <a:spcPts val="100"/>
              </a:spcBef>
            </a:pPr>
            <a:r>
              <a:rPr sz="4500" b="1" spc="-450" dirty="0">
                <a:solidFill>
                  <a:srgbClr val="FFFFFF"/>
                </a:solidFill>
                <a:latin typeface="Trebuchet MS"/>
                <a:cs typeface="Trebuchet MS"/>
              </a:rPr>
              <a:t>F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6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4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50" dirty="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ts val="4765"/>
              </a:lnSpc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GUSTAVO</a:t>
            </a:r>
            <a:r>
              <a:rPr sz="40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REIS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169083" y="8451566"/>
            <a:ext cx="5486400" cy="6178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850" spc="60" dirty="0">
                <a:solidFill>
                  <a:srgbClr val="FFFFFF"/>
                </a:solidFill>
                <a:latin typeface="Trebuchet MS"/>
                <a:cs typeface="Trebuchet MS"/>
              </a:rPr>
              <a:t>Informe</a:t>
            </a:r>
            <a:r>
              <a:rPr sz="38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75" dirty="0">
                <a:solidFill>
                  <a:srgbClr val="FFFFFF"/>
                </a:solidFill>
                <a:latin typeface="Trebuchet MS"/>
                <a:cs typeface="Trebuchet MS"/>
              </a:rPr>
              <a:t>rendimentos</a:t>
            </a:r>
            <a:endParaRPr sz="385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169083" y="413602"/>
            <a:ext cx="6474460" cy="750760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850" dirty="0">
                <a:solidFill>
                  <a:srgbClr val="FFFFFF"/>
                </a:solidFill>
                <a:latin typeface="Trebuchet MS"/>
                <a:cs typeface="Trebuchet MS"/>
              </a:rPr>
              <a:t>Cálculo</a:t>
            </a:r>
            <a:r>
              <a:rPr sz="385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385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75" dirty="0">
                <a:solidFill>
                  <a:srgbClr val="FFFFFF"/>
                </a:solidFill>
                <a:latin typeface="Trebuchet MS"/>
                <a:cs typeface="Trebuchet MS"/>
              </a:rPr>
              <a:t>envio</a:t>
            </a:r>
            <a:r>
              <a:rPr sz="385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175" dirty="0">
                <a:solidFill>
                  <a:srgbClr val="FFFFFF"/>
                </a:solidFill>
                <a:latin typeface="Trebuchet MS"/>
                <a:cs typeface="Trebuchet MS"/>
              </a:rPr>
              <a:t>do</a:t>
            </a:r>
            <a:r>
              <a:rPr sz="385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100" dirty="0">
                <a:solidFill>
                  <a:srgbClr val="FFFFFF"/>
                </a:solidFill>
                <a:latin typeface="Trebuchet MS"/>
                <a:cs typeface="Trebuchet MS"/>
              </a:rPr>
              <a:t>imposto</a:t>
            </a:r>
            <a:endParaRPr sz="3850">
              <a:latin typeface="Trebuchet MS"/>
              <a:cs typeface="Trebuchet MS"/>
            </a:endParaRPr>
          </a:p>
          <a:p>
            <a:pPr marL="12700" marR="5080">
              <a:lnSpc>
                <a:spcPct val="195700"/>
              </a:lnSpc>
            </a:pPr>
            <a:r>
              <a:rPr sz="3850" spc="70" dirty="0">
                <a:solidFill>
                  <a:srgbClr val="FFFFFF"/>
                </a:solidFill>
                <a:latin typeface="Trebuchet MS"/>
                <a:cs typeface="Trebuchet MS"/>
              </a:rPr>
              <a:t>Consultoria</a:t>
            </a:r>
            <a:r>
              <a:rPr sz="385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-10" dirty="0">
                <a:solidFill>
                  <a:srgbClr val="FFFFFF"/>
                </a:solidFill>
                <a:latin typeface="Trebuchet MS"/>
                <a:cs typeface="Trebuchet MS"/>
              </a:rPr>
              <a:t>tributária</a:t>
            </a:r>
            <a:r>
              <a:rPr sz="3850" spc="9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dirty="0">
                <a:solidFill>
                  <a:srgbClr val="FFFFFF"/>
                </a:solidFill>
                <a:latin typeface="Trebuchet MS"/>
                <a:cs typeface="Trebuchet MS"/>
              </a:rPr>
              <a:t>Auxílio</a:t>
            </a:r>
            <a:r>
              <a:rPr sz="385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110" dirty="0">
                <a:solidFill>
                  <a:srgbClr val="FFFFFF"/>
                </a:solidFill>
                <a:latin typeface="Trebuchet MS"/>
                <a:cs typeface="Trebuchet MS"/>
              </a:rPr>
              <a:t>na</a:t>
            </a:r>
            <a:r>
              <a:rPr sz="385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125" dirty="0">
                <a:solidFill>
                  <a:srgbClr val="FFFFFF"/>
                </a:solidFill>
                <a:latin typeface="Trebuchet MS"/>
                <a:cs typeface="Trebuchet MS"/>
              </a:rPr>
              <a:t>emissão</a:t>
            </a:r>
            <a:r>
              <a:rPr sz="385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60" dirty="0">
                <a:solidFill>
                  <a:srgbClr val="FFFFFF"/>
                </a:solidFill>
                <a:latin typeface="Trebuchet MS"/>
                <a:cs typeface="Trebuchet MS"/>
              </a:rPr>
              <a:t>nota </a:t>
            </a:r>
            <a:r>
              <a:rPr sz="3850" spc="45" dirty="0">
                <a:solidFill>
                  <a:srgbClr val="FFFFFF"/>
                </a:solidFill>
                <a:latin typeface="Trebuchet MS"/>
                <a:cs typeface="Trebuchet MS"/>
              </a:rPr>
              <a:t>Declaração</a:t>
            </a:r>
            <a:r>
              <a:rPr sz="38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-10" dirty="0">
                <a:solidFill>
                  <a:srgbClr val="FFFFFF"/>
                </a:solidFill>
                <a:latin typeface="Trebuchet MS"/>
                <a:cs typeface="Trebuchet MS"/>
              </a:rPr>
              <a:t>faturamento</a:t>
            </a:r>
            <a:endParaRPr sz="38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4000">
              <a:latin typeface="Trebuchet MS"/>
              <a:cs typeface="Trebuchet MS"/>
            </a:endParaRPr>
          </a:p>
          <a:p>
            <a:pPr marL="12700" marR="5080">
              <a:lnSpc>
                <a:spcPts val="4520"/>
              </a:lnSpc>
            </a:pPr>
            <a:r>
              <a:rPr sz="3850" spc="75" dirty="0">
                <a:solidFill>
                  <a:srgbClr val="FFFFFF"/>
                </a:solidFill>
                <a:latin typeface="Trebuchet MS"/>
                <a:cs typeface="Trebuchet MS"/>
              </a:rPr>
              <a:t>Acompanhamento</a:t>
            </a:r>
            <a:r>
              <a:rPr sz="385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-10" dirty="0">
                <a:solidFill>
                  <a:srgbClr val="FFFFFF"/>
                </a:solidFill>
                <a:latin typeface="Trebuchet MS"/>
                <a:cs typeface="Trebuchet MS"/>
              </a:rPr>
              <a:t>trimestral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85" dirty="0">
                <a:solidFill>
                  <a:srgbClr val="FFFFFF"/>
                </a:solidFill>
                <a:latin typeface="Trebuchet MS"/>
                <a:cs typeface="Trebuchet MS"/>
              </a:rPr>
              <a:t>débitos</a:t>
            </a:r>
            <a:endParaRPr sz="38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850">
              <a:latin typeface="Trebuchet MS"/>
              <a:cs typeface="Trebuchet MS"/>
            </a:endParaRPr>
          </a:p>
          <a:p>
            <a:pPr marL="12700" marR="1678305">
              <a:lnSpc>
                <a:spcPts val="4520"/>
              </a:lnSpc>
            </a:pPr>
            <a:r>
              <a:rPr sz="3850" spc="120" dirty="0">
                <a:solidFill>
                  <a:srgbClr val="FFFFFF"/>
                </a:solidFill>
                <a:latin typeface="Trebuchet MS"/>
                <a:cs typeface="Trebuchet MS"/>
              </a:rPr>
              <a:t>Emissão</a:t>
            </a:r>
            <a:r>
              <a:rPr sz="385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45" dirty="0">
                <a:solidFill>
                  <a:srgbClr val="FFFFFF"/>
                </a:solidFill>
                <a:latin typeface="Trebuchet MS"/>
                <a:cs typeface="Trebuchet MS"/>
              </a:rPr>
              <a:t>certidões </a:t>
            </a:r>
            <a:r>
              <a:rPr sz="3850" spc="75" dirty="0">
                <a:solidFill>
                  <a:srgbClr val="FFFFFF"/>
                </a:solidFill>
                <a:latin typeface="Trebuchet MS"/>
                <a:cs typeface="Trebuchet MS"/>
              </a:rPr>
              <a:t>negativas</a:t>
            </a:r>
            <a:r>
              <a:rPr sz="3850" spc="-1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85" dirty="0">
                <a:solidFill>
                  <a:srgbClr val="FFFFFF"/>
                </a:solidFill>
                <a:latin typeface="Trebuchet MS"/>
                <a:cs typeface="Trebuchet MS"/>
              </a:rPr>
              <a:t>débitos</a:t>
            </a:r>
            <a:endParaRPr sz="38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371455" cy="10287000"/>
            <a:chOff x="0" y="0"/>
            <a:chExt cx="10371455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2803777"/>
              <a:ext cx="2511425" cy="5416550"/>
            </a:xfrm>
            <a:custGeom>
              <a:avLst/>
              <a:gdLst/>
              <a:ahLst/>
              <a:cxnLst/>
              <a:rect l="l" t="t" r="r" b="b"/>
              <a:pathLst>
                <a:path w="2511425" h="5416550">
                  <a:moveTo>
                    <a:pt x="1901406" y="5416442"/>
                  </a:moveTo>
                  <a:lnTo>
                    <a:pt x="0" y="5416442"/>
                  </a:lnTo>
                  <a:lnTo>
                    <a:pt x="0" y="0"/>
                  </a:lnTo>
                  <a:lnTo>
                    <a:pt x="736572" y="1275290"/>
                  </a:lnTo>
                  <a:lnTo>
                    <a:pt x="739156" y="1275290"/>
                  </a:lnTo>
                  <a:lnTo>
                    <a:pt x="1393805" y="2413012"/>
                  </a:lnTo>
                  <a:lnTo>
                    <a:pt x="1393289" y="2413270"/>
                  </a:lnTo>
                  <a:lnTo>
                    <a:pt x="2511411" y="4357707"/>
                  </a:lnTo>
                  <a:lnTo>
                    <a:pt x="1901406" y="5416442"/>
                  </a:lnTo>
                  <a:close/>
                </a:path>
              </a:pathLst>
            </a:custGeom>
            <a:solidFill>
              <a:srgbClr val="04F6F6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621520" cy="8220709"/>
            </a:xfrm>
            <a:custGeom>
              <a:avLst/>
              <a:gdLst/>
              <a:ahLst/>
              <a:cxnLst/>
              <a:rect l="l" t="t" r="r" b="b"/>
              <a:pathLst>
                <a:path w="9621520" h="8220709">
                  <a:moveTo>
                    <a:pt x="9008782" y="8220220"/>
                  </a:moveTo>
                  <a:lnTo>
                    <a:pt x="3123817" y="8220220"/>
                  </a:lnTo>
                  <a:lnTo>
                    <a:pt x="2511411" y="7161485"/>
                  </a:lnTo>
                  <a:lnTo>
                    <a:pt x="2516836" y="7152441"/>
                  </a:lnTo>
                  <a:lnTo>
                    <a:pt x="740190" y="4079067"/>
                  </a:lnTo>
                  <a:lnTo>
                    <a:pt x="739156" y="4079067"/>
                  </a:lnTo>
                  <a:lnTo>
                    <a:pt x="0" y="2801204"/>
                  </a:lnTo>
                  <a:lnTo>
                    <a:pt x="0" y="0"/>
                  </a:lnTo>
                  <a:lnTo>
                    <a:pt x="5498626" y="0"/>
                  </a:lnTo>
                  <a:lnTo>
                    <a:pt x="8417464" y="5064593"/>
                  </a:lnTo>
                  <a:lnTo>
                    <a:pt x="8412555" y="5067436"/>
                  </a:lnTo>
                  <a:lnTo>
                    <a:pt x="9621098" y="7161487"/>
                  </a:lnTo>
                  <a:lnTo>
                    <a:pt x="9008782" y="8220220"/>
                  </a:lnTo>
                  <a:close/>
                </a:path>
              </a:pathLst>
            </a:custGeom>
            <a:solidFill>
              <a:srgbClr val="4DC738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8061638"/>
              <a:ext cx="10371455" cy="2225675"/>
            </a:xfrm>
            <a:custGeom>
              <a:avLst/>
              <a:gdLst/>
              <a:ahLst/>
              <a:cxnLst/>
              <a:rect l="l" t="t" r="r" b="b"/>
              <a:pathLst>
                <a:path w="10371455" h="2225675">
                  <a:moveTo>
                    <a:pt x="10371176" y="2225361"/>
                  </a:moveTo>
                  <a:lnTo>
                    <a:pt x="0" y="2225361"/>
                  </a:lnTo>
                  <a:lnTo>
                    <a:pt x="0" y="0"/>
                  </a:lnTo>
                  <a:lnTo>
                    <a:pt x="9081402" y="0"/>
                  </a:lnTo>
                  <a:lnTo>
                    <a:pt x="10371176" y="2225361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424061" y="9272141"/>
            <a:ext cx="2476499" cy="790574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10440348" y="667777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0348" y="1769091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0348" y="2874815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59398" y="3980539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459398" y="5145352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459398" y="6850808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575974" y="8556605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26689" y="1870849"/>
            <a:ext cx="7155842" cy="6200314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1016000" y="8517785"/>
            <a:ext cx="3505200" cy="1312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365"/>
              </a:lnSpc>
              <a:spcBef>
                <a:spcPts val="100"/>
              </a:spcBef>
            </a:pPr>
            <a:r>
              <a:rPr sz="4500" b="1" spc="-450" dirty="0">
                <a:solidFill>
                  <a:srgbClr val="FFFFFF"/>
                </a:solidFill>
                <a:latin typeface="Trebuchet MS"/>
                <a:cs typeface="Trebuchet MS"/>
              </a:rPr>
              <a:t>F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6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4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50" dirty="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ts val="4765"/>
              </a:lnSpc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ARTHUR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0" dirty="0">
                <a:solidFill>
                  <a:srgbClr val="FFFFFF"/>
                </a:solidFill>
                <a:latin typeface="Trebuchet MS"/>
                <a:cs typeface="Trebuchet MS"/>
              </a:rPr>
              <a:t>LOPES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169083" y="8451565"/>
            <a:ext cx="5486400" cy="6178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850" spc="60" dirty="0">
                <a:solidFill>
                  <a:srgbClr val="FFFFFF"/>
                </a:solidFill>
                <a:latin typeface="Trebuchet MS"/>
                <a:cs typeface="Trebuchet MS"/>
              </a:rPr>
              <a:t>Informe</a:t>
            </a:r>
            <a:r>
              <a:rPr sz="38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75" dirty="0">
                <a:solidFill>
                  <a:srgbClr val="FFFFFF"/>
                </a:solidFill>
                <a:latin typeface="Trebuchet MS"/>
                <a:cs typeface="Trebuchet MS"/>
              </a:rPr>
              <a:t>rendimentos</a:t>
            </a:r>
            <a:endParaRPr sz="385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169083" y="413601"/>
            <a:ext cx="6474460" cy="750760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850" dirty="0">
                <a:solidFill>
                  <a:srgbClr val="FFFFFF"/>
                </a:solidFill>
                <a:latin typeface="Trebuchet MS"/>
                <a:cs typeface="Trebuchet MS"/>
              </a:rPr>
              <a:t>Cálculo</a:t>
            </a:r>
            <a:r>
              <a:rPr sz="385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385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75" dirty="0">
                <a:solidFill>
                  <a:srgbClr val="FFFFFF"/>
                </a:solidFill>
                <a:latin typeface="Trebuchet MS"/>
                <a:cs typeface="Trebuchet MS"/>
              </a:rPr>
              <a:t>envio</a:t>
            </a:r>
            <a:r>
              <a:rPr sz="385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175" dirty="0">
                <a:solidFill>
                  <a:srgbClr val="FFFFFF"/>
                </a:solidFill>
                <a:latin typeface="Trebuchet MS"/>
                <a:cs typeface="Trebuchet MS"/>
              </a:rPr>
              <a:t>do</a:t>
            </a:r>
            <a:r>
              <a:rPr sz="385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100" dirty="0">
                <a:solidFill>
                  <a:srgbClr val="FFFFFF"/>
                </a:solidFill>
                <a:latin typeface="Trebuchet MS"/>
                <a:cs typeface="Trebuchet MS"/>
              </a:rPr>
              <a:t>imposto</a:t>
            </a:r>
            <a:endParaRPr sz="3850">
              <a:latin typeface="Trebuchet MS"/>
              <a:cs typeface="Trebuchet MS"/>
            </a:endParaRPr>
          </a:p>
          <a:p>
            <a:pPr marL="12700" marR="5080">
              <a:lnSpc>
                <a:spcPct val="195700"/>
              </a:lnSpc>
            </a:pPr>
            <a:r>
              <a:rPr sz="3850" spc="70" dirty="0">
                <a:solidFill>
                  <a:srgbClr val="FFFFFF"/>
                </a:solidFill>
                <a:latin typeface="Trebuchet MS"/>
                <a:cs typeface="Trebuchet MS"/>
              </a:rPr>
              <a:t>Consultoria</a:t>
            </a:r>
            <a:r>
              <a:rPr sz="385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-10" dirty="0">
                <a:solidFill>
                  <a:srgbClr val="FFFFFF"/>
                </a:solidFill>
                <a:latin typeface="Trebuchet MS"/>
                <a:cs typeface="Trebuchet MS"/>
              </a:rPr>
              <a:t>tributária</a:t>
            </a:r>
            <a:r>
              <a:rPr sz="3850" spc="9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dirty="0">
                <a:solidFill>
                  <a:srgbClr val="FFFFFF"/>
                </a:solidFill>
                <a:latin typeface="Trebuchet MS"/>
                <a:cs typeface="Trebuchet MS"/>
              </a:rPr>
              <a:t>Auxílio</a:t>
            </a:r>
            <a:r>
              <a:rPr sz="385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110" dirty="0">
                <a:solidFill>
                  <a:srgbClr val="FFFFFF"/>
                </a:solidFill>
                <a:latin typeface="Trebuchet MS"/>
                <a:cs typeface="Trebuchet MS"/>
              </a:rPr>
              <a:t>na</a:t>
            </a:r>
            <a:r>
              <a:rPr sz="385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125" dirty="0">
                <a:solidFill>
                  <a:srgbClr val="FFFFFF"/>
                </a:solidFill>
                <a:latin typeface="Trebuchet MS"/>
                <a:cs typeface="Trebuchet MS"/>
              </a:rPr>
              <a:t>emissão</a:t>
            </a:r>
            <a:r>
              <a:rPr sz="385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60" dirty="0">
                <a:solidFill>
                  <a:srgbClr val="FFFFFF"/>
                </a:solidFill>
                <a:latin typeface="Trebuchet MS"/>
                <a:cs typeface="Trebuchet MS"/>
              </a:rPr>
              <a:t>nota </a:t>
            </a:r>
            <a:r>
              <a:rPr sz="3850" spc="45" dirty="0">
                <a:solidFill>
                  <a:srgbClr val="FFFFFF"/>
                </a:solidFill>
                <a:latin typeface="Trebuchet MS"/>
                <a:cs typeface="Trebuchet MS"/>
              </a:rPr>
              <a:t>Declaração</a:t>
            </a:r>
            <a:r>
              <a:rPr sz="38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-10" dirty="0">
                <a:solidFill>
                  <a:srgbClr val="FFFFFF"/>
                </a:solidFill>
                <a:latin typeface="Trebuchet MS"/>
                <a:cs typeface="Trebuchet MS"/>
              </a:rPr>
              <a:t>faturamento</a:t>
            </a:r>
            <a:endParaRPr sz="38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4000">
              <a:latin typeface="Trebuchet MS"/>
              <a:cs typeface="Trebuchet MS"/>
            </a:endParaRPr>
          </a:p>
          <a:p>
            <a:pPr marL="12700" marR="5080">
              <a:lnSpc>
                <a:spcPts val="4520"/>
              </a:lnSpc>
            </a:pPr>
            <a:r>
              <a:rPr sz="3850" spc="75" dirty="0">
                <a:solidFill>
                  <a:srgbClr val="FFFFFF"/>
                </a:solidFill>
                <a:latin typeface="Trebuchet MS"/>
                <a:cs typeface="Trebuchet MS"/>
              </a:rPr>
              <a:t>Acompanhamento</a:t>
            </a:r>
            <a:r>
              <a:rPr sz="385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-10" dirty="0">
                <a:solidFill>
                  <a:srgbClr val="FFFFFF"/>
                </a:solidFill>
                <a:latin typeface="Trebuchet MS"/>
                <a:cs typeface="Trebuchet MS"/>
              </a:rPr>
              <a:t>trimestral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85" dirty="0">
                <a:solidFill>
                  <a:srgbClr val="FFFFFF"/>
                </a:solidFill>
                <a:latin typeface="Trebuchet MS"/>
                <a:cs typeface="Trebuchet MS"/>
              </a:rPr>
              <a:t>débitos</a:t>
            </a:r>
            <a:endParaRPr sz="38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850">
              <a:latin typeface="Trebuchet MS"/>
              <a:cs typeface="Trebuchet MS"/>
            </a:endParaRPr>
          </a:p>
          <a:p>
            <a:pPr marL="12700" marR="1678305">
              <a:lnSpc>
                <a:spcPts val="4520"/>
              </a:lnSpc>
            </a:pPr>
            <a:r>
              <a:rPr sz="3850" spc="120" dirty="0">
                <a:solidFill>
                  <a:srgbClr val="FFFFFF"/>
                </a:solidFill>
                <a:latin typeface="Trebuchet MS"/>
                <a:cs typeface="Trebuchet MS"/>
              </a:rPr>
              <a:t>Emissão</a:t>
            </a:r>
            <a:r>
              <a:rPr sz="385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45" dirty="0">
                <a:solidFill>
                  <a:srgbClr val="FFFFFF"/>
                </a:solidFill>
                <a:latin typeface="Trebuchet MS"/>
                <a:cs typeface="Trebuchet MS"/>
              </a:rPr>
              <a:t>certidões </a:t>
            </a:r>
            <a:r>
              <a:rPr sz="3850" spc="75" dirty="0">
                <a:solidFill>
                  <a:srgbClr val="FFFFFF"/>
                </a:solidFill>
                <a:latin typeface="Trebuchet MS"/>
                <a:cs typeface="Trebuchet MS"/>
              </a:rPr>
              <a:t>negativas</a:t>
            </a:r>
            <a:r>
              <a:rPr sz="3850" spc="-1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8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850" spc="85" dirty="0">
                <a:solidFill>
                  <a:srgbClr val="FFFFFF"/>
                </a:solidFill>
                <a:latin typeface="Trebuchet MS"/>
                <a:cs typeface="Trebuchet MS"/>
              </a:rPr>
              <a:t>débitos</a:t>
            </a:r>
            <a:endParaRPr sz="38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0F1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613336" y="9336517"/>
            <a:ext cx="2476499" cy="790574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0" y="8488840"/>
            <a:ext cx="8744585" cy="1798320"/>
            <a:chOff x="0" y="8488840"/>
            <a:chExt cx="8744585" cy="1798320"/>
          </a:xfrm>
        </p:grpSpPr>
        <p:sp>
          <p:nvSpPr>
            <p:cNvPr id="5" name="object 5"/>
            <p:cNvSpPr/>
            <p:nvPr/>
          </p:nvSpPr>
          <p:spPr>
            <a:xfrm>
              <a:off x="0" y="8488840"/>
              <a:ext cx="8744585" cy="1798320"/>
            </a:xfrm>
            <a:custGeom>
              <a:avLst/>
              <a:gdLst/>
              <a:ahLst/>
              <a:cxnLst/>
              <a:rect l="l" t="t" r="r" b="b"/>
              <a:pathLst>
                <a:path w="8744585" h="1798320">
                  <a:moveTo>
                    <a:pt x="8744005" y="1798159"/>
                  </a:moveTo>
                  <a:lnTo>
                    <a:pt x="0" y="1798159"/>
                  </a:lnTo>
                  <a:lnTo>
                    <a:pt x="0" y="0"/>
                  </a:lnTo>
                  <a:lnTo>
                    <a:pt x="7701830" y="0"/>
                  </a:lnTo>
                  <a:lnTo>
                    <a:pt x="8744005" y="1798159"/>
                  </a:lnTo>
                  <a:close/>
                </a:path>
              </a:pathLst>
            </a:custGeom>
            <a:solidFill>
              <a:srgbClr val="4DC7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8871" y="8750807"/>
              <a:ext cx="7833359" cy="1536191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935794" y="118976"/>
            <a:ext cx="4140200" cy="7099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0" spc="70" dirty="0">
                <a:solidFill>
                  <a:srgbClr val="FFFFFF"/>
                </a:solidFill>
                <a:latin typeface="Trebuchet MS"/>
                <a:cs typeface="Trebuchet MS"/>
              </a:rPr>
              <a:t>PGDAS</a:t>
            </a:r>
            <a:r>
              <a:rPr sz="4500" spc="-2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45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35794" y="1423607"/>
            <a:ext cx="7520940" cy="11226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0" spc="140" dirty="0">
                <a:solidFill>
                  <a:srgbClr val="FFFFFF"/>
                </a:solidFill>
                <a:latin typeface="Trebuchet MS"/>
                <a:cs typeface="Trebuchet MS"/>
              </a:rPr>
              <a:t>DAS</a:t>
            </a:r>
            <a:r>
              <a:rPr sz="4500" spc="-2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2650" spc="50" dirty="0">
                <a:solidFill>
                  <a:srgbClr val="FFFFFF"/>
                </a:solidFill>
                <a:latin typeface="Trebuchet MS"/>
                <a:cs typeface="Trebuchet MS"/>
              </a:rPr>
              <a:t>Documento</a:t>
            </a:r>
            <a:r>
              <a:rPr sz="265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6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65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dirty="0">
                <a:solidFill>
                  <a:srgbClr val="FFFFFF"/>
                </a:solidFill>
                <a:latin typeface="Trebuchet MS"/>
                <a:cs typeface="Trebuchet MS"/>
              </a:rPr>
              <a:t>Arrecadação</a:t>
            </a:r>
            <a:r>
              <a:rPr sz="265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120" dirty="0">
                <a:solidFill>
                  <a:srgbClr val="FFFFFF"/>
                </a:solidFill>
                <a:latin typeface="Trebuchet MS"/>
                <a:cs typeface="Trebuchet MS"/>
              </a:rPr>
              <a:t>do</a:t>
            </a:r>
            <a:r>
              <a:rPr sz="265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75" dirty="0">
                <a:solidFill>
                  <a:srgbClr val="FFFFFF"/>
                </a:solidFill>
                <a:latin typeface="Trebuchet MS"/>
                <a:cs typeface="Trebuchet MS"/>
              </a:rPr>
              <a:t>Simples</a:t>
            </a:r>
            <a:r>
              <a:rPr sz="265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35" dirty="0">
                <a:solidFill>
                  <a:srgbClr val="FFFFFF"/>
                </a:solidFill>
                <a:latin typeface="Trebuchet MS"/>
                <a:cs typeface="Trebuchet MS"/>
              </a:rPr>
              <a:t>Nacional</a:t>
            </a:r>
            <a:endParaRPr sz="265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35794" y="3288822"/>
            <a:ext cx="8223250" cy="15201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0" spc="245" dirty="0">
                <a:solidFill>
                  <a:srgbClr val="FFFFFF"/>
                </a:solidFill>
                <a:latin typeface="Trebuchet MS"/>
                <a:cs typeface="Trebuchet MS"/>
              </a:rPr>
              <a:t>ISS</a:t>
            </a:r>
            <a:r>
              <a:rPr sz="4500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spc="-10" dirty="0">
                <a:solidFill>
                  <a:srgbClr val="FFFFFF"/>
                </a:solidFill>
                <a:latin typeface="Trebuchet MS"/>
                <a:cs typeface="Trebuchet MS"/>
              </a:rPr>
              <a:t>(demanda)</a:t>
            </a:r>
            <a:endParaRPr sz="4500">
              <a:latin typeface="Trebuchet MS"/>
              <a:cs typeface="Trebuchet MS"/>
            </a:endParaRPr>
          </a:p>
          <a:p>
            <a:pPr marL="12700" marR="5080">
              <a:lnSpc>
                <a:spcPts val="3130"/>
              </a:lnSpc>
              <a:spcBef>
                <a:spcPts val="204"/>
              </a:spcBef>
            </a:pPr>
            <a:r>
              <a:rPr sz="2650" spc="110" dirty="0">
                <a:solidFill>
                  <a:srgbClr val="FFFFFF"/>
                </a:solidFill>
                <a:latin typeface="Trebuchet MS"/>
                <a:cs typeface="Trebuchet MS"/>
              </a:rPr>
              <a:t>DAMSP</a:t>
            </a:r>
            <a:r>
              <a:rPr sz="265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105" dirty="0">
                <a:solidFill>
                  <a:srgbClr val="FFFFFF"/>
                </a:solidFill>
                <a:latin typeface="Trebuchet MS"/>
                <a:cs typeface="Trebuchet MS"/>
              </a:rPr>
              <a:t>-</a:t>
            </a:r>
            <a:r>
              <a:rPr sz="265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50" dirty="0">
                <a:solidFill>
                  <a:srgbClr val="FFFFFF"/>
                </a:solidFill>
                <a:latin typeface="Trebuchet MS"/>
                <a:cs typeface="Trebuchet MS"/>
              </a:rPr>
              <a:t>Documento</a:t>
            </a:r>
            <a:r>
              <a:rPr sz="265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6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65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dirty="0">
                <a:solidFill>
                  <a:srgbClr val="FFFFFF"/>
                </a:solidFill>
                <a:latin typeface="Trebuchet MS"/>
                <a:cs typeface="Trebuchet MS"/>
              </a:rPr>
              <a:t>Arrecadação</a:t>
            </a:r>
            <a:r>
              <a:rPr sz="265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120" dirty="0">
                <a:solidFill>
                  <a:srgbClr val="FFFFFF"/>
                </a:solidFill>
                <a:latin typeface="Trebuchet MS"/>
                <a:cs typeface="Trebuchet MS"/>
              </a:rPr>
              <a:t>do</a:t>
            </a:r>
            <a:r>
              <a:rPr sz="265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55" dirty="0">
                <a:solidFill>
                  <a:srgbClr val="FFFFFF"/>
                </a:solidFill>
                <a:latin typeface="Trebuchet MS"/>
                <a:cs typeface="Trebuchet MS"/>
              </a:rPr>
              <a:t>Município</a:t>
            </a:r>
            <a:r>
              <a:rPr sz="265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35" dirty="0">
                <a:solidFill>
                  <a:srgbClr val="FFFFFF"/>
                </a:solidFill>
                <a:latin typeface="Trebuchet MS"/>
                <a:cs typeface="Trebuchet MS"/>
              </a:rPr>
              <a:t>de </a:t>
            </a:r>
            <a:r>
              <a:rPr sz="2650" spc="130" dirty="0">
                <a:solidFill>
                  <a:srgbClr val="FFFFFF"/>
                </a:solidFill>
                <a:latin typeface="Trebuchet MS"/>
                <a:cs typeface="Trebuchet MS"/>
              </a:rPr>
              <a:t>São</a:t>
            </a:r>
            <a:r>
              <a:rPr sz="265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55" dirty="0">
                <a:solidFill>
                  <a:srgbClr val="FFFFFF"/>
                </a:solidFill>
                <a:latin typeface="Trebuchet MS"/>
                <a:cs typeface="Trebuchet MS"/>
              </a:rPr>
              <a:t>Paulo</a:t>
            </a:r>
            <a:endParaRPr sz="265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35794" y="5388463"/>
            <a:ext cx="7129780" cy="11226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0" spc="105" dirty="0">
                <a:solidFill>
                  <a:srgbClr val="FFFFFF"/>
                </a:solidFill>
                <a:latin typeface="Trebuchet MS"/>
                <a:cs typeface="Trebuchet MS"/>
              </a:rPr>
              <a:t>IR-</a:t>
            </a:r>
            <a:r>
              <a:rPr sz="4500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dirty="0">
                <a:solidFill>
                  <a:srgbClr val="FFFFFF"/>
                </a:solidFill>
                <a:latin typeface="Trebuchet MS"/>
                <a:cs typeface="Trebuchet MS"/>
              </a:rPr>
              <a:t>Alguel</a:t>
            </a:r>
            <a:r>
              <a:rPr sz="4500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2650" spc="80" dirty="0">
                <a:solidFill>
                  <a:srgbClr val="FFFFFF"/>
                </a:solidFill>
                <a:latin typeface="Trebuchet MS"/>
                <a:cs typeface="Trebuchet MS"/>
              </a:rPr>
              <a:t>Imposto</a:t>
            </a:r>
            <a:r>
              <a:rPr sz="265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6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65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65" dirty="0">
                <a:solidFill>
                  <a:srgbClr val="FFFFFF"/>
                </a:solidFill>
                <a:latin typeface="Trebuchet MS"/>
                <a:cs typeface="Trebuchet MS"/>
              </a:rPr>
              <a:t>Renda</a:t>
            </a:r>
            <a:r>
              <a:rPr sz="265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85" dirty="0">
                <a:solidFill>
                  <a:srgbClr val="FFFFFF"/>
                </a:solidFill>
                <a:latin typeface="Trebuchet MS"/>
                <a:cs typeface="Trebuchet MS"/>
              </a:rPr>
              <a:t>sobre</a:t>
            </a:r>
            <a:r>
              <a:rPr sz="265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dirty="0">
                <a:solidFill>
                  <a:srgbClr val="FFFFFF"/>
                </a:solidFill>
                <a:latin typeface="Trebuchet MS"/>
                <a:cs typeface="Trebuchet MS"/>
              </a:rPr>
              <a:t>aluguel</a:t>
            </a:r>
            <a:r>
              <a:rPr sz="265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90" dirty="0">
                <a:solidFill>
                  <a:srgbClr val="FFFFFF"/>
                </a:solidFill>
                <a:latin typeface="Trebuchet MS"/>
                <a:cs typeface="Trebuchet MS"/>
              </a:rPr>
              <a:t>pago</a:t>
            </a:r>
            <a:r>
              <a:rPr sz="265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55" dirty="0">
                <a:solidFill>
                  <a:srgbClr val="FFFFFF"/>
                </a:solidFill>
                <a:latin typeface="Trebuchet MS"/>
                <a:cs typeface="Trebuchet MS"/>
              </a:rPr>
              <a:t>para</a:t>
            </a:r>
            <a:r>
              <a:rPr sz="265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-25" dirty="0">
                <a:solidFill>
                  <a:srgbClr val="FFFFFF"/>
                </a:solidFill>
                <a:latin typeface="Trebuchet MS"/>
                <a:cs typeface="Trebuchet MS"/>
              </a:rPr>
              <a:t>PF</a:t>
            </a:r>
            <a:endParaRPr sz="265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35794" y="7090598"/>
            <a:ext cx="7644765" cy="11226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500" dirty="0">
                <a:solidFill>
                  <a:srgbClr val="FFFFFF"/>
                </a:solidFill>
                <a:latin typeface="Trebuchet MS"/>
                <a:cs typeface="Trebuchet MS"/>
              </a:rPr>
              <a:t>DIRF</a:t>
            </a:r>
            <a:r>
              <a:rPr sz="45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spc="-10" dirty="0">
                <a:solidFill>
                  <a:srgbClr val="FFFFFF"/>
                </a:solidFill>
                <a:latin typeface="Trebuchet MS"/>
                <a:cs typeface="Trebuchet MS"/>
              </a:rPr>
              <a:t>(anual)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2650" dirty="0">
                <a:solidFill>
                  <a:srgbClr val="FFFFFF"/>
                </a:solidFill>
                <a:latin typeface="Trebuchet MS"/>
                <a:cs typeface="Trebuchet MS"/>
              </a:rPr>
              <a:t>Declaração</a:t>
            </a:r>
            <a:r>
              <a:rPr sz="2650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6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6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80" dirty="0">
                <a:solidFill>
                  <a:srgbClr val="FFFFFF"/>
                </a:solidFill>
                <a:latin typeface="Trebuchet MS"/>
                <a:cs typeface="Trebuchet MS"/>
              </a:rPr>
              <a:t>Imposto</a:t>
            </a:r>
            <a:r>
              <a:rPr sz="2650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6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6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65" dirty="0">
                <a:solidFill>
                  <a:srgbClr val="FFFFFF"/>
                </a:solidFill>
                <a:latin typeface="Trebuchet MS"/>
                <a:cs typeface="Trebuchet MS"/>
              </a:rPr>
              <a:t>Renda</a:t>
            </a:r>
            <a:r>
              <a:rPr sz="2650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dirty="0">
                <a:solidFill>
                  <a:srgbClr val="FFFFFF"/>
                </a:solidFill>
                <a:latin typeface="Trebuchet MS"/>
                <a:cs typeface="Trebuchet MS"/>
              </a:rPr>
              <a:t>Retido</a:t>
            </a:r>
            <a:r>
              <a:rPr sz="26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75" dirty="0">
                <a:solidFill>
                  <a:srgbClr val="FFFFFF"/>
                </a:solidFill>
                <a:latin typeface="Trebuchet MS"/>
                <a:cs typeface="Trebuchet MS"/>
              </a:rPr>
              <a:t>na</a:t>
            </a:r>
            <a:r>
              <a:rPr sz="26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Trebuchet MS"/>
                <a:cs typeface="Trebuchet MS"/>
              </a:rPr>
              <a:t>Fonte</a:t>
            </a:r>
            <a:endParaRPr sz="265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300347" y="323624"/>
            <a:ext cx="2787015" cy="4267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600" spc="-130" dirty="0">
                <a:solidFill>
                  <a:srgbClr val="4DC738"/>
                </a:solidFill>
                <a:latin typeface="Arial Black"/>
                <a:cs typeface="Arial Black"/>
              </a:rPr>
              <a:t>Notas</a:t>
            </a:r>
            <a:r>
              <a:rPr sz="2600" spc="-17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4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600" spc="-17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35" dirty="0">
                <a:solidFill>
                  <a:srgbClr val="4DC738"/>
                </a:solidFill>
                <a:latin typeface="Arial Black"/>
                <a:cs typeface="Arial Black"/>
              </a:rPr>
              <a:t>serviço</a:t>
            </a:r>
            <a:endParaRPr sz="2600">
              <a:latin typeface="Arial Black"/>
              <a:cs typeface="Arial Blac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247374" y="1816724"/>
            <a:ext cx="2787015" cy="4267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600" spc="-130" dirty="0">
                <a:solidFill>
                  <a:srgbClr val="4DC738"/>
                </a:solidFill>
                <a:latin typeface="Arial Black"/>
                <a:cs typeface="Arial Black"/>
              </a:rPr>
              <a:t>Notas</a:t>
            </a:r>
            <a:r>
              <a:rPr sz="2600" spc="-17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4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600" spc="-17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35" dirty="0">
                <a:solidFill>
                  <a:srgbClr val="4DC738"/>
                </a:solidFill>
                <a:latin typeface="Arial Black"/>
                <a:cs typeface="Arial Black"/>
              </a:rPr>
              <a:t>serviço</a:t>
            </a:r>
            <a:endParaRPr sz="2600">
              <a:latin typeface="Arial Black"/>
              <a:cs typeface="Arial Blac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1300347" y="3516657"/>
            <a:ext cx="2787015" cy="4267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600" spc="-130" dirty="0">
                <a:solidFill>
                  <a:srgbClr val="4DC738"/>
                </a:solidFill>
                <a:latin typeface="Arial Black"/>
                <a:cs typeface="Arial Black"/>
              </a:rPr>
              <a:t>Notas</a:t>
            </a:r>
            <a:r>
              <a:rPr sz="2600" spc="-17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4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600" spc="-17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35" dirty="0">
                <a:solidFill>
                  <a:srgbClr val="4DC738"/>
                </a:solidFill>
                <a:latin typeface="Arial Black"/>
                <a:cs typeface="Arial Black"/>
              </a:rPr>
              <a:t>serviço</a:t>
            </a:r>
            <a:endParaRPr sz="260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162618" y="5568756"/>
            <a:ext cx="3359150" cy="4267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600" spc="-105" dirty="0">
                <a:solidFill>
                  <a:srgbClr val="4DC738"/>
                </a:solidFill>
                <a:latin typeface="Arial Black"/>
                <a:cs typeface="Arial Black"/>
              </a:rPr>
              <a:t>Contrato</a:t>
            </a:r>
            <a:r>
              <a:rPr sz="2600" spc="-1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4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600" spc="-1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90" dirty="0">
                <a:solidFill>
                  <a:srgbClr val="4DC738"/>
                </a:solidFill>
                <a:latin typeface="Arial Black"/>
                <a:cs typeface="Arial Black"/>
              </a:rPr>
              <a:t>Aluguel</a:t>
            </a:r>
            <a:endParaRPr sz="2600">
              <a:latin typeface="Arial Black"/>
              <a:cs typeface="Arial Blac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247374" y="7189455"/>
            <a:ext cx="4098925" cy="23590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17800"/>
              </a:lnSpc>
              <a:spcBef>
                <a:spcPts val="90"/>
              </a:spcBef>
            </a:pPr>
            <a:r>
              <a:rPr sz="2600" spc="-75" dirty="0">
                <a:solidFill>
                  <a:srgbClr val="4DC738"/>
                </a:solidFill>
                <a:latin typeface="Arial Black"/>
                <a:cs typeface="Arial Black"/>
              </a:rPr>
              <a:t>Informe</a:t>
            </a:r>
            <a:r>
              <a:rPr sz="2600" spc="-1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4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600" spc="-1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80" dirty="0">
                <a:solidFill>
                  <a:srgbClr val="4DC738"/>
                </a:solidFill>
                <a:latin typeface="Arial Black"/>
                <a:cs typeface="Arial Black"/>
              </a:rPr>
              <a:t>rendimentos </a:t>
            </a:r>
            <a:r>
              <a:rPr sz="2600" spc="-125" dirty="0">
                <a:solidFill>
                  <a:srgbClr val="4DC738"/>
                </a:solidFill>
                <a:latin typeface="Arial Black"/>
                <a:cs typeface="Arial Black"/>
              </a:rPr>
              <a:t>da</a:t>
            </a:r>
            <a:r>
              <a:rPr sz="2600" spc="-1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45" dirty="0">
                <a:solidFill>
                  <a:srgbClr val="4DC738"/>
                </a:solidFill>
                <a:latin typeface="Arial Black"/>
                <a:cs typeface="Arial Black"/>
              </a:rPr>
              <a:t>conta</a:t>
            </a:r>
            <a:r>
              <a:rPr sz="2600" spc="-1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30" dirty="0">
                <a:solidFill>
                  <a:srgbClr val="4DC738"/>
                </a:solidFill>
                <a:latin typeface="Arial Black"/>
                <a:cs typeface="Arial Black"/>
              </a:rPr>
              <a:t>bancária</a:t>
            </a:r>
            <a:r>
              <a:rPr sz="2600" spc="-1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430" dirty="0">
                <a:solidFill>
                  <a:srgbClr val="4DC738"/>
                </a:solidFill>
                <a:latin typeface="Arial Black"/>
                <a:cs typeface="Arial Black"/>
              </a:rPr>
              <a:t>PJ; </a:t>
            </a:r>
            <a:r>
              <a:rPr sz="2600" spc="-125" dirty="0">
                <a:solidFill>
                  <a:srgbClr val="4DC738"/>
                </a:solidFill>
                <a:latin typeface="Arial Black"/>
                <a:cs typeface="Arial Black"/>
              </a:rPr>
              <a:t>Plano</a:t>
            </a:r>
            <a:r>
              <a:rPr sz="2600" spc="-17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4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600" spc="-17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0" dirty="0">
                <a:solidFill>
                  <a:srgbClr val="4DC738"/>
                </a:solidFill>
                <a:latin typeface="Arial Black"/>
                <a:cs typeface="Arial Black"/>
              </a:rPr>
              <a:t>saúde; </a:t>
            </a:r>
            <a:r>
              <a:rPr sz="2600" spc="-75" dirty="0">
                <a:solidFill>
                  <a:srgbClr val="4DC738"/>
                </a:solidFill>
                <a:latin typeface="Arial Black"/>
                <a:cs typeface="Arial Black"/>
              </a:rPr>
              <a:t>Máquina</a:t>
            </a:r>
            <a:r>
              <a:rPr sz="2600" spc="-1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4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600" spc="-1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0" dirty="0">
                <a:solidFill>
                  <a:srgbClr val="4DC738"/>
                </a:solidFill>
                <a:latin typeface="Arial Black"/>
                <a:cs typeface="Arial Black"/>
              </a:rPr>
              <a:t>cartão;</a:t>
            </a:r>
            <a:endParaRPr sz="26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555"/>
              </a:spcBef>
            </a:pPr>
            <a:r>
              <a:rPr sz="2600" spc="-235" dirty="0">
                <a:solidFill>
                  <a:srgbClr val="4DC738"/>
                </a:solidFill>
                <a:latin typeface="Arial Black"/>
                <a:cs typeface="Arial Black"/>
              </a:rPr>
              <a:t>IR</a:t>
            </a:r>
            <a:r>
              <a:rPr sz="2600" spc="-15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40" dirty="0">
                <a:solidFill>
                  <a:srgbClr val="4DC738"/>
                </a:solidFill>
                <a:latin typeface="Arial Black"/>
                <a:cs typeface="Arial Black"/>
              </a:rPr>
              <a:t>sobre</a:t>
            </a:r>
            <a:r>
              <a:rPr sz="2600" spc="-15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600" spc="-10" dirty="0">
                <a:solidFill>
                  <a:srgbClr val="4DC738"/>
                </a:solidFill>
                <a:latin typeface="Arial Black"/>
                <a:cs typeface="Arial Black"/>
              </a:rPr>
              <a:t>aluguel.</a:t>
            </a:r>
            <a:endParaRPr sz="2600">
              <a:latin typeface="Arial Black"/>
              <a:cs typeface="Arial Black"/>
            </a:endParaRPr>
          </a:p>
        </p:txBody>
      </p:sp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98845" y="384687"/>
            <a:ext cx="495299" cy="438149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45874" y="1877791"/>
            <a:ext cx="495299" cy="438149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98845" y="3548889"/>
            <a:ext cx="495299" cy="438149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45874" y="5615407"/>
            <a:ext cx="495299" cy="438149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98845" y="7287220"/>
            <a:ext cx="495299" cy="43814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70800" y="262261"/>
            <a:ext cx="3479165" cy="6000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750" spc="75" dirty="0">
                <a:solidFill>
                  <a:srgbClr val="FFFFFF"/>
                </a:solidFill>
                <a:latin typeface="Trebuchet MS"/>
                <a:cs typeface="Trebuchet MS"/>
              </a:rPr>
              <a:t>PGDAS</a:t>
            </a:r>
            <a:r>
              <a:rPr sz="3750" spc="-1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375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70800" y="1349321"/>
            <a:ext cx="7640955" cy="673163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750" spc="135" dirty="0">
                <a:solidFill>
                  <a:srgbClr val="FFFFFF"/>
                </a:solidFill>
                <a:latin typeface="Trebuchet MS"/>
                <a:cs typeface="Trebuchet MS"/>
              </a:rPr>
              <a:t>DAS</a:t>
            </a:r>
            <a:r>
              <a:rPr sz="37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37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Documento</a:t>
            </a:r>
            <a:r>
              <a:rPr sz="215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15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Arrecadação</a:t>
            </a:r>
            <a:r>
              <a:rPr sz="215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95" dirty="0">
                <a:solidFill>
                  <a:srgbClr val="FFFFFF"/>
                </a:solidFill>
                <a:latin typeface="Trebuchet MS"/>
                <a:cs typeface="Trebuchet MS"/>
              </a:rPr>
              <a:t>do</a:t>
            </a:r>
            <a:r>
              <a:rPr sz="215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60" dirty="0">
                <a:solidFill>
                  <a:srgbClr val="FFFFFF"/>
                </a:solidFill>
                <a:latin typeface="Trebuchet MS"/>
                <a:cs typeface="Trebuchet MS"/>
              </a:rPr>
              <a:t>Simples</a:t>
            </a:r>
            <a:r>
              <a:rPr sz="215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Trebuchet MS"/>
                <a:cs typeface="Trebuchet MS"/>
              </a:rPr>
              <a:t>Nacional</a:t>
            </a:r>
            <a:endParaRPr sz="21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925"/>
              </a:spcBef>
            </a:pPr>
            <a:r>
              <a:rPr sz="3750" spc="220" dirty="0">
                <a:solidFill>
                  <a:srgbClr val="FFFFFF"/>
                </a:solidFill>
                <a:latin typeface="Trebuchet MS"/>
                <a:cs typeface="Trebuchet MS"/>
              </a:rPr>
              <a:t>ISS</a:t>
            </a:r>
            <a:r>
              <a:rPr sz="37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spc="-10" dirty="0">
                <a:solidFill>
                  <a:srgbClr val="FFFFFF"/>
                </a:solidFill>
                <a:latin typeface="Trebuchet MS"/>
                <a:cs typeface="Trebuchet MS"/>
              </a:rPr>
              <a:t>(demanda)</a:t>
            </a:r>
            <a:endParaRPr sz="37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2050" spc="90" dirty="0">
                <a:solidFill>
                  <a:srgbClr val="FFFFFF"/>
                </a:solidFill>
                <a:latin typeface="Trebuchet MS"/>
                <a:cs typeface="Trebuchet MS"/>
              </a:rPr>
              <a:t>DAMSP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80" dirty="0">
                <a:solidFill>
                  <a:srgbClr val="FFFFFF"/>
                </a:solidFill>
                <a:latin typeface="Trebuchet MS"/>
                <a:cs typeface="Trebuchet MS"/>
              </a:rPr>
              <a:t>-</a:t>
            </a: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Documento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Arrecadação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90" dirty="0">
                <a:solidFill>
                  <a:srgbClr val="FFFFFF"/>
                </a:solidFill>
                <a:latin typeface="Trebuchet MS"/>
                <a:cs typeface="Trebuchet MS"/>
              </a:rPr>
              <a:t>do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45" dirty="0">
                <a:solidFill>
                  <a:srgbClr val="FFFFFF"/>
                </a:solidFill>
                <a:latin typeface="Trebuchet MS"/>
                <a:cs typeface="Trebuchet MS"/>
              </a:rPr>
              <a:t>Município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100" dirty="0">
                <a:solidFill>
                  <a:srgbClr val="FFFFFF"/>
                </a:solidFill>
                <a:latin typeface="Trebuchet MS"/>
                <a:cs typeface="Trebuchet MS"/>
              </a:rPr>
              <a:t>São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35" dirty="0">
                <a:solidFill>
                  <a:srgbClr val="FFFFFF"/>
                </a:solidFill>
                <a:latin typeface="Trebuchet MS"/>
                <a:cs typeface="Trebuchet MS"/>
              </a:rPr>
              <a:t>Paulo</a:t>
            </a:r>
            <a:endParaRPr sz="20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5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565"/>
              </a:spcBef>
            </a:pPr>
            <a:r>
              <a:rPr sz="3750" spc="135" dirty="0">
                <a:solidFill>
                  <a:srgbClr val="FFFFFF"/>
                </a:solidFill>
                <a:latin typeface="Trebuchet MS"/>
                <a:cs typeface="Trebuchet MS"/>
              </a:rPr>
              <a:t>DIMOB</a:t>
            </a:r>
            <a:r>
              <a:rPr sz="375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spc="-10" dirty="0">
                <a:solidFill>
                  <a:srgbClr val="FFFFFF"/>
                </a:solidFill>
                <a:latin typeface="Trebuchet MS"/>
                <a:cs typeface="Trebuchet MS"/>
              </a:rPr>
              <a:t>(anual)</a:t>
            </a:r>
            <a:endParaRPr sz="37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Declaração</a:t>
            </a:r>
            <a:r>
              <a:rPr sz="2150" spc="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150" spc="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Informações</a:t>
            </a:r>
            <a:r>
              <a:rPr sz="2150" spc="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70" dirty="0">
                <a:solidFill>
                  <a:srgbClr val="FFFFFF"/>
                </a:solidFill>
                <a:latin typeface="Trebuchet MS"/>
                <a:cs typeface="Trebuchet MS"/>
              </a:rPr>
              <a:t>sobre</a:t>
            </a:r>
            <a:r>
              <a:rPr sz="2150" spc="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Atividades</a:t>
            </a:r>
            <a:r>
              <a:rPr sz="2150" spc="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Trebuchet MS"/>
                <a:cs typeface="Trebuchet MS"/>
              </a:rPr>
              <a:t>Imobiliárias</a:t>
            </a:r>
            <a:endParaRPr sz="21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4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3750" spc="95" dirty="0">
                <a:solidFill>
                  <a:srgbClr val="FFFFFF"/>
                </a:solidFill>
                <a:latin typeface="Trebuchet MS"/>
                <a:cs typeface="Trebuchet MS"/>
              </a:rPr>
              <a:t>IR-</a:t>
            </a:r>
            <a:r>
              <a:rPr sz="375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dirty="0">
                <a:solidFill>
                  <a:srgbClr val="FFFFFF"/>
                </a:solidFill>
                <a:latin typeface="Trebuchet MS"/>
                <a:cs typeface="Trebuchet MS"/>
              </a:rPr>
              <a:t>Alguel</a:t>
            </a:r>
            <a:r>
              <a:rPr sz="375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37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150" spc="65" dirty="0">
                <a:solidFill>
                  <a:srgbClr val="FFFFFF"/>
                </a:solidFill>
                <a:latin typeface="Trebuchet MS"/>
                <a:cs typeface="Trebuchet MS"/>
              </a:rPr>
              <a:t>Imposto</a:t>
            </a:r>
            <a:r>
              <a:rPr sz="2150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5" dirty="0">
                <a:solidFill>
                  <a:srgbClr val="FFFFFF"/>
                </a:solidFill>
                <a:latin typeface="Trebuchet MS"/>
                <a:cs typeface="Trebuchet MS"/>
              </a:rPr>
              <a:t>Renda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70" dirty="0">
                <a:solidFill>
                  <a:srgbClr val="FFFFFF"/>
                </a:solidFill>
                <a:latin typeface="Trebuchet MS"/>
                <a:cs typeface="Trebuchet MS"/>
              </a:rPr>
              <a:t>sobre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aluguel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70" dirty="0">
                <a:solidFill>
                  <a:srgbClr val="FFFFFF"/>
                </a:solidFill>
                <a:latin typeface="Trebuchet MS"/>
                <a:cs typeface="Trebuchet MS"/>
              </a:rPr>
              <a:t>pago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para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-25" dirty="0">
                <a:solidFill>
                  <a:srgbClr val="FFFFFF"/>
                </a:solidFill>
                <a:latin typeface="Trebuchet MS"/>
                <a:cs typeface="Trebuchet MS"/>
              </a:rPr>
              <a:t>PF</a:t>
            </a:r>
            <a:endParaRPr sz="21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4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3750" dirty="0">
                <a:solidFill>
                  <a:srgbClr val="FFFFFF"/>
                </a:solidFill>
                <a:latin typeface="Trebuchet MS"/>
                <a:cs typeface="Trebuchet MS"/>
              </a:rPr>
              <a:t>DIRF</a:t>
            </a:r>
            <a:r>
              <a:rPr sz="375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spc="-10" dirty="0">
                <a:solidFill>
                  <a:srgbClr val="FFFFFF"/>
                </a:solidFill>
                <a:latin typeface="Trebuchet MS"/>
                <a:cs typeface="Trebuchet MS"/>
              </a:rPr>
              <a:t>(anual)</a:t>
            </a:r>
            <a:endParaRPr sz="37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Declaração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65" dirty="0">
                <a:solidFill>
                  <a:srgbClr val="FFFFFF"/>
                </a:solidFill>
                <a:latin typeface="Trebuchet MS"/>
                <a:cs typeface="Trebuchet MS"/>
              </a:rPr>
              <a:t>Imposto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5" dirty="0">
                <a:solidFill>
                  <a:srgbClr val="FFFFFF"/>
                </a:solidFill>
                <a:latin typeface="Trebuchet MS"/>
                <a:cs typeface="Trebuchet MS"/>
              </a:rPr>
              <a:t>Renda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Retido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60" dirty="0">
                <a:solidFill>
                  <a:srgbClr val="FFFFFF"/>
                </a:solidFill>
                <a:latin typeface="Trebuchet MS"/>
                <a:cs typeface="Trebuchet MS"/>
              </a:rPr>
              <a:t>na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Trebuchet MS"/>
                <a:cs typeface="Trebuchet MS"/>
              </a:rPr>
              <a:t>Fonte</a:t>
            </a:r>
            <a:endParaRPr sz="215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487338" y="282736"/>
            <a:ext cx="3020060" cy="4610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50" spc="-170" dirty="0">
                <a:solidFill>
                  <a:srgbClr val="4DC738"/>
                </a:solidFill>
                <a:latin typeface="Arial Black"/>
                <a:cs typeface="Arial Black"/>
              </a:rPr>
              <a:t>Notas</a:t>
            </a:r>
            <a:r>
              <a:rPr sz="285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7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50" spc="-18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65" dirty="0">
                <a:solidFill>
                  <a:srgbClr val="4DC738"/>
                </a:solidFill>
                <a:latin typeface="Arial Black"/>
                <a:cs typeface="Arial Black"/>
              </a:rPr>
              <a:t>serviço</a:t>
            </a:r>
            <a:endParaRPr sz="2850">
              <a:latin typeface="Arial Black"/>
              <a:cs typeface="Arial Blac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516300" y="5953355"/>
            <a:ext cx="4985385" cy="3775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225">
              <a:lnSpc>
                <a:spcPct val="100000"/>
              </a:lnSpc>
              <a:spcBef>
                <a:spcPts val="105"/>
              </a:spcBef>
            </a:pPr>
            <a:r>
              <a:rPr sz="2850" spc="-130" dirty="0">
                <a:solidFill>
                  <a:srgbClr val="4DC738"/>
                </a:solidFill>
                <a:latin typeface="Arial Black"/>
                <a:cs typeface="Arial Black"/>
              </a:rPr>
              <a:t>Contrato</a:t>
            </a:r>
            <a:r>
              <a:rPr sz="2850" spc="-204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7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5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0" dirty="0">
                <a:solidFill>
                  <a:srgbClr val="4DC738"/>
                </a:solidFill>
                <a:latin typeface="Arial Black"/>
                <a:cs typeface="Arial Black"/>
              </a:rPr>
              <a:t>Aluguel</a:t>
            </a:r>
            <a:endParaRPr sz="285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4450">
              <a:latin typeface="Arial Black"/>
              <a:cs typeface="Arial Black"/>
            </a:endParaRPr>
          </a:p>
          <a:p>
            <a:pPr marL="12700" marR="5080">
              <a:lnSpc>
                <a:spcPct val="115599"/>
              </a:lnSpc>
            </a:pPr>
            <a:r>
              <a:rPr sz="2850" spc="-100" dirty="0">
                <a:solidFill>
                  <a:srgbClr val="4DC738"/>
                </a:solidFill>
                <a:latin typeface="Arial Black"/>
                <a:cs typeface="Arial Black"/>
              </a:rPr>
              <a:t>Informe</a:t>
            </a:r>
            <a:r>
              <a:rPr sz="2850" spc="-17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70" dirty="0">
                <a:solidFill>
                  <a:srgbClr val="4DC738"/>
                </a:solidFill>
                <a:latin typeface="Arial Black"/>
                <a:cs typeface="Arial Black"/>
              </a:rPr>
              <a:t>de </a:t>
            </a:r>
            <a:r>
              <a:rPr sz="2850" spc="-125" dirty="0">
                <a:solidFill>
                  <a:srgbClr val="4DC738"/>
                </a:solidFill>
                <a:latin typeface="Arial Black"/>
                <a:cs typeface="Arial Black"/>
              </a:rPr>
              <a:t>rendimentos</a:t>
            </a:r>
            <a:r>
              <a:rPr sz="2850" spc="-17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25" dirty="0">
                <a:solidFill>
                  <a:srgbClr val="4DC738"/>
                </a:solidFill>
                <a:latin typeface="Arial Black"/>
                <a:cs typeface="Arial Black"/>
              </a:rPr>
              <a:t>da </a:t>
            </a:r>
            <a:r>
              <a:rPr sz="2850" spc="-185" dirty="0">
                <a:solidFill>
                  <a:srgbClr val="4DC738"/>
                </a:solidFill>
                <a:latin typeface="Arial Black"/>
                <a:cs typeface="Arial Black"/>
              </a:rPr>
              <a:t>conta</a:t>
            </a:r>
            <a:r>
              <a:rPr sz="2850" spc="-1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60" dirty="0">
                <a:solidFill>
                  <a:srgbClr val="4DC738"/>
                </a:solidFill>
                <a:latin typeface="Arial Black"/>
                <a:cs typeface="Arial Black"/>
              </a:rPr>
              <a:t>bancária</a:t>
            </a:r>
            <a:r>
              <a:rPr sz="2850" spc="-1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484" dirty="0">
                <a:solidFill>
                  <a:srgbClr val="4DC738"/>
                </a:solidFill>
                <a:latin typeface="Arial Black"/>
                <a:cs typeface="Arial Black"/>
              </a:rPr>
              <a:t>PJ;</a:t>
            </a:r>
            <a:endParaRPr sz="2850">
              <a:latin typeface="Arial Black"/>
              <a:cs typeface="Arial Black"/>
            </a:endParaRPr>
          </a:p>
          <a:p>
            <a:pPr marL="12700" marR="1460500">
              <a:lnSpc>
                <a:spcPct val="115599"/>
              </a:lnSpc>
            </a:pPr>
            <a:r>
              <a:rPr sz="2850" spc="-155" dirty="0">
                <a:solidFill>
                  <a:srgbClr val="4DC738"/>
                </a:solidFill>
                <a:latin typeface="Arial Black"/>
                <a:cs typeface="Arial Black"/>
              </a:rPr>
              <a:t>Plano</a:t>
            </a:r>
            <a:r>
              <a:rPr sz="2850" spc="-19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7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50" spc="-19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0" dirty="0">
                <a:solidFill>
                  <a:srgbClr val="4DC738"/>
                </a:solidFill>
                <a:latin typeface="Arial Black"/>
                <a:cs typeface="Arial Black"/>
              </a:rPr>
              <a:t>saúde; </a:t>
            </a:r>
            <a:r>
              <a:rPr sz="2850" spc="-100" dirty="0">
                <a:solidFill>
                  <a:srgbClr val="4DC738"/>
                </a:solidFill>
                <a:latin typeface="Arial Black"/>
                <a:cs typeface="Arial Black"/>
              </a:rPr>
              <a:t>Máquina</a:t>
            </a:r>
            <a:r>
              <a:rPr sz="285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7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5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45" dirty="0">
                <a:solidFill>
                  <a:srgbClr val="4DC738"/>
                </a:solidFill>
                <a:latin typeface="Arial Black"/>
                <a:cs typeface="Arial Black"/>
              </a:rPr>
              <a:t>cartão; </a:t>
            </a:r>
            <a:r>
              <a:rPr sz="2850" spc="-254" dirty="0">
                <a:solidFill>
                  <a:srgbClr val="4DC738"/>
                </a:solidFill>
                <a:latin typeface="Arial Black"/>
                <a:cs typeface="Arial Black"/>
              </a:rPr>
              <a:t>IR</a:t>
            </a:r>
            <a:r>
              <a:rPr sz="285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70" dirty="0">
                <a:solidFill>
                  <a:srgbClr val="4DC738"/>
                </a:solidFill>
                <a:latin typeface="Arial Black"/>
                <a:cs typeface="Arial Black"/>
              </a:rPr>
              <a:t>sobre</a:t>
            </a:r>
            <a:r>
              <a:rPr sz="2850" spc="-18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0" dirty="0">
                <a:solidFill>
                  <a:srgbClr val="4DC738"/>
                </a:solidFill>
                <a:latin typeface="Arial Black"/>
                <a:cs typeface="Arial Black"/>
              </a:rPr>
              <a:t>aluguel.</a:t>
            </a:r>
            <a:endParaRPr sz="2850">
              <a:latin typeface="Arial Black"/>
              <a:cs typeface="Arial Blac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58099" y="320692"/>
            <a:ext cx="447674" cy="40004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35332" y="1528521"/>
            <a:ext cx="447674" cy="40004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35332" y="2981544"/>
            <a:ext cx="447674" cy="40004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35332" y="4382483"/>
            <a:ext cx="447674" cy="40004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35332" y="7359817"/>
            <a:ext cx="447674" cy="40004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35332" y="5981658"/>
            <a:ext cx="447674" cy="400049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10516300" y="1504549"/>
            <a:ext cx="4412615" cy="33159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</a:pPr>
            <a:r>
              <a:rPr sz="2850" spc="-170" dirty="0">
                <a:solidFill>
                  <a:srgbClr val="4DC738"/>
                </a:solidFill>
                <a:latin typeface="Arial Black"/>
                <a:cs typeface="Arial Black"/>
              </a:rPr>
              <a:t>Notas</a:t>
            </a:r>
            <a:r>
              <a:rPr sz="285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7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50" spc="-18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45" dirty="0">
                <a:solidFill>
                  <a:srgbClr val="4DC738"/>
                </a:solidFill>
                <a:latin typeface="Arial Black"/>
                <a:cs typeface="Arial Black"/>
              </a:rPr>
              <a:t>serviço</a:t>
            </a:r>
            <a:endParaRPr sz="2850">
              <a:latin typeface="Arial Black"/>
              <a:cs typeface="Arial Black"/>
            </a:endParaRPr>
          </a:p>
          <a:p>
            <a:pPr marL="12700" marR="5080" indent="38100">
              <a:lnSpc>
                <a:spcPct val="326100"/>
              </a:lnSpc>
              <a:spcBef>
                <a:spcPts val="175"/>
              </a:spcBef>
            </a:pPr>
            <a:r>
              <a:rPr sz="2850" spc="-170" dirty="0">
                <a:solidFill>
                  <a:srgbClr val="4DC738"/>
                </a:solidFill>
                <a:latin typeface="Arial Black"/>
                <a:cs typeface="Arial Black"/>
              </a:rPr>
              <a:t>Notas</a:t>
            </a:r>
            <a:r>
              <a:rPr sz="285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7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50" spc="-18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45" dirty="0">
                <a:solidFill>
                  <a:srgbClr val="4DC738"/>
                </a:solidFill>
                <a:latin typeface="Arial Black"/>
                <a:cs typeface="Arial Black"/>
              </a:rPr>
              <a:t>serviço </a:t>
            </a:r>
            <a:r>
              <a:rPr sz="2850" spc="-130" dirty="0">
                <a:solidFill>
                  <a:srgbClr val="4DC738"/>
                </a:solidFill>
                <a:latin typeface="Arial Black"/>
                <a:cs typeface="Arial Black"/>
              </a:rPr>
              <a:t>Planilha</a:t>
            </a:r>
            <a:r>
              <a:rPr sz="2850" spc="-19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50" spc="-145" dirty="0">
                <a:solidFill>
                  <a:srgbClr val="4DC738"/>
                </a:solidFill>
                <a:latin typeface="Arial Black"/>
                <a:cs typeface="Arial Black"/>
              </a:rPr>
              <a:t>intermediações</a:t>
            </a:r>
            <a:endParaRPr sz="2850">
              <a:latin typeface="Arial Black"/>
              <a:cs typeface="Arial Black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0" y="8488837"/>
            <a:ext cx="8744585" cy="1798320"/>
            <a:chOff x="0" y="8488837"/>
            <a:chExt cx="8744585" cy="1798320"/>
          </a:xfrm>
        </p:grpSpPr>
        <p:sp>
          <p:nvSpPr>
            <p:cNvPr id="14" name="object 14"/>
            <p:cNvSpPr/>
            <p:nvPr/>
          </p:nvSpPr>
          <p:spPr>
            <a:xfrm>
              <a:off x="0" y="8488837"/>
              <a:ext cx="8744585" cy="1798320"/>
            </a:xfrm>
            <a:custGeom>
              <a:avLst/>
              <a:gdLst/>
              <a:ahLst/>
              <a:cxnLst/>
              <a:rect l="l" t="t" r="r" b="b"/>
              <a:pathLst>
                <a:path w="8744585" h="1798320">
                  <a:moveTo>
                    <a:pt x="8744007" y="1798161"/>
                  </a:moveTo>
                  <a:lnTo>
                    <a:pt x="0" y="1798161"/>
                  </a:lnTo>
                  <a:lnTo>
                    <a:pt x="0" y="0"/>
                  </a:lnTo>
                  <a:lnTo>
                    <a:pt x="7701830" y="0"/>
                  </a:lnTo>
                  <a:lnTo>
                    <a:pt x="8744007" y="1798161"/>
                  </a:lnTo>
                  <a:close/>
                </a:path>
              </a:pathLst>
            </a:custGeom>
            <a:solidFill>
              <a:srgbClr val="4DC7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8871" y="8750807"/>
              <a:ext cx="7833359" cy="1536191"/>
            </a:xfrm>
            <a:prstGeom prst="rect">
              <a:avLst/>
            </a:prstGeom>
          </p:spPr>
        </p:pic>
      </p:grp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13336" y="9336516"/>
            <a:ext cx="2476499" cy="79057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27516" y="274828"/>
            <a:ext cx="3479165" cy="6000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750" spc="75" dirty="0">
                <a:solidFill>
                  <a:srgbClr val="FFFFFF"/>
                </a:solidFill>
                <a:latin typeface="Trebuchet MS"/>
                <a:cs typeface="Trebuchet MS"/>
              </a:rPr>
              <a:t>PGDAS</a:t>
            </a:r>
            <a:r>
              <a:rPr sz="3750" spc="-1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375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27516" y="1361889"/>
            <a:ext cx="7640955" cy="673163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750" spc="135" dirty="0">
                <a:solidFill>
                  <a:srgbClr val="FFFFFF"/>
                </a:solidFill>
                <a:latin typeface="Trebuchet MS"/>
                <a:cs typeface="Trebuchet MS"/>
              </a:rPr>
              <a:t>DAS</a:t>
            </a:r>
            <a:r>
              <a:rPr sz="37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37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Documento</a:t>
            </a:r>
            <a:r>
              <a:rPr sz="215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15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Arrecadação</a:t>
            </a:r>
            <a:r>
              <a:rPr sz="215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95" dirty="0">
                <a:solidFill>
                  <a:srgbClr val="FFFFFF"/>
                </a:solidFill>
                <a:latin typeface="Trebuchet MS"/>
                <a:cs typeface="Trebuchet MS"/>
              </a:rPr>
              <a:t>do</a:t>
            </a:r>
            <a:r>
              <a:rPr sz="215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60" dirty="0">
                <a:solidFill>
                  <a:srgbClr val="FFFFFF"/>
                </a:solidFill>
                <a:latin typeface="Trebuchet MS"/>
                <a:cs typeface="Trebuchet MS"/>
              </a:rPr>
              <a:t>Simples</a:t>
            </a:r>
            <a:r>
              <a:rPr sz="215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Trebuchet MS"/>
                <a:cs typeface="Trebuchet MS"/>
              </a:rPr>
              <a:t>Nacional</a:t>
            </a:r>
            <a:endParaRPr sz="21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925"/>
              </a:spcBef>
            </a:pPr>
            <a:r>
              <a:rPr sz="3750" spc="220" dirty="0">
                <a:solidFill>
                  <a:srgbClr val="FFFFFF"/>
                </a:solidFill>
                <a:latin typeface="Trebuchet MS"/>
                <a:cs typeface="Trebuchet MS"/>
              </a:rPr>
              <a:t>ISS</a:t>
            </a:r>
            <a:r>
              <a:rPr sz="37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spc="-10" dirty="0">
                <a:solidFill>
                  <a:srgbClr val="FFFFFF"/>
                </a:solidFill>
                <a:latin typeface="Trebuchet MS"/>
                <a:cs typeface="Trebuchet MS"/>
              </a:rPr>
              <a:t>(demanda)</a:t>
            </a:r>
            <a:endParaRPr sz="37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2050" spc="90" dirty="0">
                <a:solidFill>
                  <a:srgbClr val="FFFFFF"/>
                </a:solidFill>
                <a:latin typeface="Trebuchet MS"/>
                <a:cs typeface="Trebuchet MS"/>
              </a:rPr>
              <a:t>DAMSP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80" dirty="0">
                <a:solidFill>
                  <a:srgbClr val="FFFFFF"/>
                </a:solidFill>
                <a:latin typeface="Trebuchet MS"/>
                <a:cs typeface="Trebuchet MS"/>
              </a:rPr>
              <a:t>-</a:t>
            </a: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Documento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Arrecadação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90" dirty="0">
                <a:solidFill>
                  <a:srgbClr val="FFFFFF"/>
                </a:solidFill>
                <a:latin typeface="Trebuchet MS"/>
                <a:cs typeface="Trebuchet MS"/>
              </a:rPr>
              <a:t>do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45" dirty="0">
                <a:solidFill>
                  <a:srgbClr val="FFFFFF"/>
                </a:solidFill>
                <a:latin typeface="Trebuchet MS"/>
                <a:cs typeface="Trebuchet MS"/>
              </a:rPr>
              <a:t>Município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100" dirty="0">
                <a:solidFill>
                  <a:srgbClr val="FFFFFF"/>
                </a:solidFill>
                <a:latin typeface="Trebuchet MS"/>
                <a:cs typeface="Trebuchet MS"/>
              </a:rPr>
              <a:t>São</a:t>
            </a:r>
            <a:r>
              <a:rPr sz="20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35" dirty="0">
                <a:solidFill>
                  <a:srgbClr val="FFFFFF"/>
                </a:solidFill>
                <a:latin typeface="Trebuchet MS"/>
                <a:cs typeface="Trebuchet MS"/>
              </a:rPr>
              <a:t>Paulo</a:t>
            </a:r>
            <a:endParaRPr sz="20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5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565"/>
              </a:spcBef>
            </a:pPr>
            <a:r>
              <a:rPr sz="3750" spc="125" dirty="0">
                <a:solidFill>
                  <a:srgbClr val="FFFFFF"/>
                </a:solidFill>
                <a:latin typeface="Trebuchet MS"/>
                <a:cs typeface="Trebuchet MS"/>
              </a:rPr>
              <a:t>DMED</a:t>
            </a:r>
            <a:r>
              <a:rPr sz="375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spc="-10" dirty="0">
                <a:solidFill>
                  <a:srgbClr val="FFFFFF"/>
                </a:solidFill>
                <a:latin typeface="Trebuchet MS"/>
                <a:cs typeface="Trebuchet MS"/>
              </a:rPr>
              <a:t>(anual)</a:t>
            </a:r>
            <a:endParaRPr sz="37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Declaração</a:t>
            </a:r>
            <a:r>
              <a:rPr sz="215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150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Trebuchet MS"/>
                <a:cs typeface="Trebuchet MS"/>
              </a:rPr>
              <a:t>Serviços</a:t>
            </a:r>
            <a:r>
              <a:rPr sz="215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65" dirty="0">
                <a:solidFill>
                  <a:srgbClr val="FFFFFF"/>
                </a:solidFill>
                <a:latin typeface="Trebuchet MS"/>
                <a:cs typeface="Trebuchet MS"/>
              </a:rPr>
              <a:t>Médicos</a:t>
            </a:r>
            <a:r>
              <a:rPr sz="2150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215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65" dirty="0">
                <a:solidFill>
                  <a:srgbClr val="FFFFFF"/>
                </a:solidFill>
                <a:latin typeface="Trebuchet MS"/>
                <a:cs typeface="Trebuchet MS"/>
              </a:rPr>
              <a:t>Saúde</a:t>
            </a:r>
            <a:endParaRPr sz="21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4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3750" spc="95" dirty="0">
                <a:solidFill>
                  <a:srgbClr val="FFFFFF"/>
                </a:solidFill>
                <a:latin typeface="Trebuchet MS"/>
                <a:cs typeface="Trebuchet MS"/>
              </a:rPr>
              <a:t>IR-</a:t>
            </a:r>
            <a:r>
              <a:rPr sz="375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dirty="0">
                <a:solidFill>
                  <a:srgbClr val="FFFFFF"/>
                </a:solidFill>
                <a:latin typeface="Trebuchet MS"/>
                <a:cs typeface="Trebuchet MS"/>
              </a:rPr>
              <a:t>Alguel</a:t>
            </a:r>
            <a:r>
              <a:rPr sz="375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37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150" spc="65" dirty="0">
                <a:solidFill>
                  <a:srgbClr val="FFFFFF"/>
                </a:solidFill>
                <a:latin typeface="Trebuchet MS"/>
                <a:cs typeface="Trebuchet MS"/>
              </a:rPr>
              <a:t>Imposto</a:t>
            </a:r>
            <a:r>
              <a:rPr sz="2150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5" dirty="0">
                <a:solidFill>
                  <a:srgbClr val="FFFFFF"/>
                </a:solidFill>
                <a:latin typeface="Trebuchet MS"/>
                <a:cs typeface="Trebuchet MS"/>
              </a:rPr>
              <a:t>Renda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70" dirty="0">
                <a:solidFill>
                  <a:srgbClr val="FFFFFF"/>
                </a:solidFill>
                <a:latin typeface="Trebuchet MS"/>
                <a:cs typeface="Trebuchet MS"/>
              </a:rPr>
              <a:t>sobre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aluguel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70" dirty="0">
                <a:solidFill>
                  <a:srgbClr val="FFFFFF"/>
                </a:solidFill>
                <a:latin typeface="Trebuchet MS"/>
                <a:cs typeface="Trebuchet MS"/>
              </a:rPr>
              <a:t>pago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para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-25" dirty="0">
                <a:solidFill>
                  <a:srgbClr val="FFFFFF"/>
                </a:solidFill>
                <a:latin typeface="Trebuchet MS"/>
                <a:cs typeface="Trebuchet MS"/>
              </a:rPr>
              <a:t>PF</a:t>
            </a:r>
            <a:endParaRPr sz="21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4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3750" dirty="0">
                <a:solidFill>
                  <a:srgbClr val="FFFFFF"/>
                </a:solidFill>
                <a:latin typeface="Trebuchet MS"/>
                <a:cs typeface="Trebuchet MS"/>
              </a:rPr>
              <a:t>DIRF</a:t>
            </a:r>
            <a:r>
              <a:rPr sz="375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50" spc="-10" dirty="0">
                <a:solidFill>
                  <a:srgbClr val="FFFFFF"/>
                </a:solidFill>
                <a:latin typeface="Trebuchet MS"/>
                <a:cs typeface="Trebuchet MS"/>
              </a:rPr>
              <a:t>(anual)</a:t>
            </a:r>
            <a:endParaRPr sz="37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Declaração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65" dirty="0">
                <a:solidFill>
                  <a:srgbClr val="FFFFFF"/>
                </a:solidFill>
                <a:latin typeface="Trebuchet MS"/>
                <a:cs typeface="Trebuchet MS"/>
              </a:rPr>
              <a:t>Imposto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55" dirty="0">
                <a:solidFill>
                  <a:srgbClr val="FFFFFF"/>
                </a:solidFill>
                <a:latin typeface="Trebuchet MS"/>
                <a:cs typeface="Trebuchet MS"/>
              </a:rPr>
              <a:t>Renda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Retido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60" dirty="0">
                <a:solidFill>
                  <a:srgbClr val="FFFFFF"/>
                </a:solidFill>
                <a:latin typeface="Trebuchet MS"/>
                <a:cs typeface="Trebuchet MS"/>
              </a:rPr>
              <a:t>na</a:t>
            </a:r>
            <a:r>
              <a:rPr sz="215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Trebuchet MS"/>
                <a:cs typeface="Trebuchet MS"/>
              </a:rPr>
              <a:t>Fonte</a:t>
            </a:r>
            <a:endParaRPr sz="215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958159" y="295602"/>
            <a:ext cx="2979420" cy="45465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800" spc="-145" dirty="0">
                <a:solidFill>
                  <a:srgbClr val="4DC738"/>
                </a:solidFill>
                <a:latin typeface="Arial Black"/>
                <a:cs typeface="Arial Black"/>
              </a:rPr>
              <a:t>Notas</a:t>
            </a:r>
            <a:r>
              <a:rPr sz="2800" spc="-19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0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serviço</a:t>
            </a:r>
            <a:endParaRPr sz="2800">
              <a:latin typeface="Arial Black"/>
              <a:cs typeface="Arial Blac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38906" y="327846"/>
            <a:ext cx="447674" cy="40004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38906" y="1621623"/>
            <a:ext cx="447674" cy="40004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48431" y="2962042"/>
            <a:ext cx="447674" cy="40004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15106" y="4452367"/>
            <a:ext cx="447674" cy="40004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86531" y="7244236"/>
            <a:ext cx="447674" cy="40004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77006" y="5960694"/>
            <a:ext cx="447674" cy="40004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0908670" y="1603176"/>
            <a:ext cx="4011295" cy="84785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52069">
              <a:lnSpc>
                <a:spcPct val="100000"/>
              </a:lnSpc>
              <a:spcBef>
                <a:spcPts val="114"/>
              </a:spcBef>
            </a:pPr>
            <a:r>
              <a:rPr sz="2800" spc="-145" dirty="0">
                <a:solidFill>
                  <a:srgbClr val="4DC738"/>
                </a:solidFill>
                <a:latin typeface="Arial Black"/>
                <a:cs typeface="Arial Black"/>
              </a:rPr>
              <a:t>Notas</a:t>
            </a:r>
            <a:r>
              <a:rPr sz="2800" spc="-19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0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40" dirty="0">
                <a:solidFill>
                  <a:srgbClr val="4DC738"/>
                </a:solidFill>
                <a:latin typeface="Arial Black"/>
                <a:cs typeface="Arial Black"/>
              </a:rPr>
              <a:t>serviço</a:t>
            </a:r>
            <a:endParaRPr sz="28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5000">
              <a:latin typeface="Arial Black"/>
              <a:cs typeface="Arial Black"/>
            </a:endParaRPr>
          </a:p>
          <a:p>
            <a:pPr marL="61594">
              <a:lnSpc>
                <a:spcPct val="100000"/>
              </a:lnSpc>
            </a:pPr>
            <a:r>
              <a:rPr sz="2800" spc="-145" dirty="0">
                <a:solidFill>
                  <a:srgbClr val="4DC738"/>
                </a:solidFill>
                <a:latin typeface="Arial Black"/>
                <a:cs typeface="Arial Black"/>
              </a:rPr>
              <a:t>Notas</a:t>
            </a:r>
            <a:r>
              <a:rPr sz="2800" spc="-19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0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40" dirty="0">
                <a:solidFill>
                  <a:srgbClr val="4DC738"/>
                </a:solidFill>
                <a:latin typeface="Arial Black"/>
                <a:cs typeface="Arial Black"/>
              </a:rPr>
              <a:t>serviço</a:t>
            </a:r>
            <a:endParaRPr sz="28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4500">
              <a:latin typeface="Arial Black"/>
              <a:cs typeface="Arial Black"/>
            </a:endParaRPr>
          </a:p>
          <a:p>
            <a:pPr marL="12700" marR="151130">
              <a:lnSpc>
                <a:spcPct val="116100"/>
              </a:lnSpc>
            </a:pPr>
            <a:r>
              <a:rPr sz="2800" spc="-195" dirty="0">
                <a:solidFill>
                  <a:srgbClr val="4DC738"/>
                </a:solidFill>
                <a:latin typeface="Arial Black"/>
                <a:cs typeface="Arial Black"/>
              </a:rPr>
              <a:t>Prestação</a:t>
            </a:r>
            <a:r>
              <a:rPr sz="280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00" spc="-185" dirty="0">
                <a:solidFill>
                  <a:srgbClr val="4DC738"/>
                </a:solidFill>
                <a:latin typeface="Arial Black"/>
                <a:cs typeface="Arial Black"/>
              </a:rPr>
              <a:t> serviços </a:t>
            </a:r>
            <a:r>
              <a:rPr sz="2800" spc="-105" dirty="0">
                <a:solidFill>
                  <a:srgbClr val="4DC738"/>
                </a:solidFill>
                <a:latin typeface="Arial Black"/>
                <a:cs typeface="Arial Black"/>
              </a:rPr>
              <a:t>para</a:t>
            </a:r>
            <a:r>
              <a:rPr sz="2800" spc="-204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25" dirty="0">
                <a:solidFill>
                  <a:srgbClr val="4DC738"/>
                </a:solidFill>
                <a:latin typeface="Arial Black"/>
                <a:cs typeface="Arial Black"/>
              </a:rPr>
              <a:t>PF.</a:t>
            </a:r>
            <a:endParaRPr sz="28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300">
              <a:latin typeface="Arial Black"/>
              <a:cs typeface="Arial Black"/>
            </a:endParaRPr>
          </a:p>
          <a:p>
            <a:pPr marL="61594">
              <a:lnSpc>
                <a:spcPct val="100000"/>
              </a:lnSpc>
            </a:pPr>
            <a:r>
              <a:rPr sz="2800" spc="-114" dirty="0">
                <a:solidFill>
                  <a:srgbClr val="4DC738"/>
                </a:solidFill>
                <a:latin typeface="Arial Black"/>
                <a:cs typeface="Arial Black"/>
              </a:rPr>
              <a:t>Contrato</a:t>
            </a:r>
            <a:r>
              <a:rPr sz="280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0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0" dirty="0">
                <a:solidFill>
                  <a:srgbClr val="4DC738"/>
                </a:solidFill>
                <a:latin typeface="Arial Black"/>
                <a:cs typeface="Arial Black"/>
              </a:rPr>
              <a:t>Aluguel</a:t>
            </a:r>
            <a:endParaRPr sz="28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4000">
              <a:latin typeface="Arial Black"/>
              <a:cs typeface="Arial Black"/>
            </a:endParaRPr>
          </a:p>
          <a:p>
            <a:pPr marL="61594" marR="5080">
              <a:lnSpc>
                <a:spcPct val="116100"/>
              </a:lnSpc>
            </a:pPr>
            <a:r>
              <a:rPr sz="2800" spc="-85" dirty="0">
                <a:solidFill>
                  <a:srgbClr val="4DC738"/>
                </a:solidFill>
                <a:latin typeface="Arial Black"/>
                <a:cs typeface="Arial Black"/>
              </a:rPr>
              <a:t>Informe</a:t>
            </a:r>
            <a:r>
              <a:rPr sz="280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25" dirty="0">
                <a:solidFill>
                  <a:srgbClr val="4DC738"/>
                </a:solidFill>
                <a:latin typeface="Arial Black"/>
                <a:cs typeface="Arial Black"/>
              </a:rPr>
              <a:t>de </a:t>
            </a:r>
            <a:r>
              <a:rPr sz="2800" spc="-110" dirty="0">
                <a:solidFill>
                  <a:srgbClr val="4DC738"/>
                </a:solidFill>
                <a:latin typeface="Arial Black"/>
                <a:cs typeface="Arial Black"/>
              </a:rPr>
              <a:t>rendimentos</a:t>
            </a:r>
            <a:r>
              <a:rPr sz="280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40" dirty="0">
                <a:solidFill>
                  <a:srgbClr val="4DC738"/>
                </a:solidFill>
                <a:latin typeface="Arial Black"/>
                <a:cs typeface="Arial Black"/>
              </a:rPr>
              <a:t>da</a:t>
            </a:r>
            <a:r>
              <a:rPr sz="2800" spc="-18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35" dirty="0">
                <a:solidFill>
                  <a:srgbClr val="4DC738"/>
                </a:solidFill>
                <a:latin typeface="Arial Black"/>
                <a:cs typeface="Arial Black"/>
              </a:rPr>
              <a:t>conta </a:t>
            </a:r>
            <a:r>
              <a:rPr sz="2800" spc="-145" dirty="0">
                <a:solidFill>
                  <a:srgbClr val="4DC738"/>
                </a:solidFill>
                <a:latin typeface="Arial Black"/>
                <a:cs typeface="Arial Black"/>
              </a:rPr>
              <a:t>bancária</a:t>
            </a:r>
            <a:r>
              <a:rPr sz="2800" spc="-18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475" dirty="0">
                <a:solidFill>
                  <a:srgbClr val="4DC738"/>
                </a:solidFill>
                <a:latin typeface="Arial Black"/>
                <a:cs typeface="Arial Black"/>
              </a:rPr>
              <a:t>PJ;</a:t>
            </a:r>
            <a:endParaRPr sz="2800">
              <a:latin typeface="Arial Black"/>
              <a:cs typeface="Arial Black"/>
            </a:endParaRPr>
          </a:p>
          <a:p>
            <a:pPr marL="61594" marR="483870">
              <a:lnSpc>
                <a:spcPct val="116100"/>
              </a:lnSpc>
            </a:pPr>
            <a:r>
              <a:rPr sz="2800" spc="-135" dirty="0">
                <a:solidFill>
                  <a:srgbClr val="4DC738"/>
                </a:solidFill>
                <a:latin typeface="Arial Black"/>
                <a:cs typeface="Arial Black"/>
              </a:rPr>
              <a:t>Plano</a:t>
            </a:r>
            <a:r>
              <a:rPr sz="2800" spc="-20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00" spc="-19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0" dirty="0">
                <a:solidFill>
                  <a:srgbClr val="4DC738"/>
                </a:solidFill>
                <a:latin typeface="Arial Black"/>
                <a:cs typeface="Arial Black"/>
              </a:rPr>
              <a:t>saúde; </a:t>
            </a:r>
            <a:r>
              <a:rPr sz="2800" spc="-85" dirty="0">
                <a:solidFill>
                  <a:srgbClr val="4DC738"/>
                </a:solidFill>
                <a:latin typeface="Arial Black"/>
                <a:cs typeface="Arial Black"/>
              </a:rPr>
              <a:t>Máquina</a:t>
            </a:r>
            <a:r>
              <a:rPr sz="280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0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40" dirty="0">
                <a:solidFill>
                  <a:srgbClr val="4DC738"/>
                </a:solidFill>
                <a:latin typeface="Arial Black"/>
                <a:cs typeface="Arial Black"/>
              </a:rPr>
              <a:t>cartão; </a:t>
            </a:r>
            <a:r>
              <a:rPr sz="2800" spc="-254" dirty="0">
                <a:solidFill>
                  <a:srgbClr val="4DC738"/>
                </a:solidFill>
                <a:latin typeface="Arial Black"/>
                <a:cs typeface="Arial Black"/>
              </a:rPr>
              <a:t>IR</a:t>
            </a:r>
            <a:r>
              <a:rPr sz="2800" spc="-20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50" dirty="0">
                <a:solidFill>
                  <a:srgbClr val="4DC738"/>
                </a:solidFill>
                <a:latin typeface="Arial Black"/>
                <a:cs typeface="Arial Black"/>
              </a:rPr>
              <a:t>sobre</a:t>
            </a:r>
            <a:r>
              <a:rPr sz="2800" spc="-19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0" dirty="0">
                <a:solidFill>
                  <a:srgbClr val="4DC738"/>
                </a:solidFill>
                <a:latin typeface="Arial Black"/>
                <a:cs typeface="Arial Black"/>
              </a:rPr>
              <a:t>aluguel.</a:t>
            </a:r>
            <a:endParaRPr sz="2800">
              <a:latin typeface="Arial Black"/>
              <a:cs typeface="Arial Black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0" y="8488837"/>
            <a:ext cx="8744585" cy="1798320"/>
            <a:chOff x="0" y="8488837"/>
            <a:chExt cx="8744585" cy="1798320"/>
          </a:xfrm>
        </p:grpSpPr>
        <p:sp>
          <p:nvSpPr>
            <p:cNvPr id="13" name="object 13"/>
            <p:cNvSpPr/>
            <p:nvPr/>
          </p:nvSpPr>
          <p:spPr>
            <a:xfrm>
              <a:off x="0" y="8488837"/>
              <a:ext cx="8744585" cy="1798320"/>
            </a:xfrm>
            <a:custGeom>
              <a:avLst/>
              <a:gdLst/>
              <a:ahLst/>
              <a:cxnLst/>
              <a:rect l="l" t="t" r="r" b="b"/>
              <a:pathLst>
                <a:path w="8744585" h="1798320">
                  <a:moveTo>
                    <a:pt x="8744007" y="1798161"/>
                  </a:moveTo>
                  <a:lnTo>
                    <a:pt x="0" y="1798161"/>
                  </a:lnTo>
                  <a:lnTo>
                    <a:pt x="0" y="0"/>
                  </a:lnTo>
                  <a:lnTo>
                    <a:pt x="7701830" y="0"/>
                  </a:lnTo>
                  <a:lnTo>
                    <a:pt x="8744007" y="1798161"/>
                  </a:lnTo>
                  <a:close/>
                </a:path>
              </a:pathLst>
            </a:custGeom>
            <a:solidFill>
              <a:srgbClr val="4DC7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8871" y="8750807"/>
              <a:ext cx="7833359" cy="1536191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13336" y="9336516"/>
            <a:ext cx="2476499" cy="79057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83589" y="0"/>
            <a:ext cx="12504420" cy="10287000"/>
          </a:xfrm>
          <a:custGeom>
            <a:avLst/>
            <a:gdLst/>
            <a:ahLst/>
            <a:cxnLst/>
            <a:rect l="l" t="t" r="r" b="b"/>
            <a:pathLst>
              <a:path w="12504419" h="10287000">
                <a:moveTo>
                  <a:pt x="0" y="10286999"/>
                </a:moveTo>
                <a:lnTo>
                  <a:pt x="12504408" y="10286999"/>
                </a:lnTo>
                <a:lnTo>
                  <a:pt x="12504408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0F1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5784215" cy="10287000"/>
            <a:chOff x="0" y="0"/>
            <a:chExt cx="5784215" cy="10287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5784215" cy="10287000"/>
            </a:xfrm>
            <a:custGeom>
              <a:avLst/>
              <a:gdLst/>
              <a:ahLst/>
              <a:cxnLst/>
              <a:rect l="l" t="t" r="r" b="b"/>
              <a:pathLst>
                <a:path w="5784215" h="10287000">
                  <a:moveTo>
                    <a:pt x="5783589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5783589" y="0"/>
                  </a:lnTo>
                  <a:lnTo>
                    <a:pt x="5783589" y="10286999"/>
                  </a:lnTo>
                  <a:close/>
                </a:path>
              </a:pathLst>
            </a:custGeom>
            <a:solidFill>
              <a:srgbClr val="4DC7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4047" y="3776471"/>
              <a:ext cx="4669535" cy="228904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3662" y="9258300"/>
              <a:ext cx="2476499" cy="790574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019697" y="322214"/>
            <a:ext cx="3609975" cy="6216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900" spc="65" dirty="0">
                <a:solidFill>
                  <a:srgbClr val="FFFFFF"/>
                </a:solidFill>
                <a:latin typeface="Trebuchet MS"/>
                <a:cs typeface="Trebuchet MS"/>
              </a:rPr>
              <a:t>PGDAS</a:t>
            </a:r>
            <a:r>
              <a:rPr sz="390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39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019697" y="1450290"/>
            <a:ext cx="6334760" cy="962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4670"/>
              </a:lnSpc>
              <a:spcBef>
                <a:spcPts val="110"/>
              </a:spcBef>
            </a:pPr>
            <a:r>
              <a:rPr sz="3900" spc="125" dirty="0">
                <a:solidFill>
                  <a:srgbClr val="FFFFFF"/>
                </a:solidFill>
                <a:latin typeface="Trebuchet MS"/>
                <a:cs typeface="Trebuchet MS"/>
              </a:rPr>
              <a:t>DAS</a:t>
            </a:r>
            <a:r>
              <a:rPr sz="3900" spc="-1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3900">
              <a:latin typeface="Trebuchet MS"/>
              <a:cs typeface="Trebuchet MS"/>
            </a:endParaRPr>
          </a:p>
          <a:p>
            <a:pPr marL="12700">
              <a:lnSpc>
                <a:spcPts val="2690"/>
              </a:lnSpc>
            </a:pP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Documento</a:t>
            </a:r>
            <a:r>
              <a:rPr sz="225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2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Arrecadação</a:t>
            </a:r>
            <a:r>
              <a:rPr sz="225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spc="85" dirty="0">
                <a:solidFill>
                  <a:srgbClr val="FFFFFF"/>
                </a:solidFill>
                <a:latin typeface="Trebuchet MS"/>
                <a:cs typeface="Trebuchet MS"/>
              </a:rPr>
              <a:t>do</a:t>
            </a:r>
            <a:r>
              <a:rPr sz="225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spc="55" dirty="0">
                <a:solidFill>
                  <a:srgbClr val="FFFFFF"/>
                </a:solidFill>
                <a:latin typeface="Trebuchet MS"/>
                <a:cs typeface="Trebuchet MS"/>
              </a:rPr>
              <a:t>Simples</a:t>
            </a:r>
            <a:r>
              <a:rPr sz="2250" spc="-10" dirty="0">
                <a:solidFill>
                  <a:srgbClr val="FFFFFF"/>
                </a:solidFill>
                <a:latin typeface="Trebuchet MS"/>
                <a:cs typeface="Trebuchet MS"/>
              </a:rPr>
              <a:t> Nacional</a:t>
            </a:r>
            <a:endParaRPr sz="225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019697" y="3035191"/>
            <a:ext cx="5455920" cy="962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4670"/>
              </a:lnSpc>
              <a:spcBef>
                <a:spcPts val="110"/>
              </a:spcBef>
            </a:pPr>
            <a:r>
              <a:rPr sz="3900" spc="-10" dirty="0">
                <a:solidFill>
                  <a:srgbClr val="FFFFFF"/>
                </a:solidFill>
                <a:latin typeface="Trebuchet MS"/>
                <a:cs typeface="Trebuchet MS"/>
              </a:rPr>
              <a:t>GARE</a:t>
            </a:r>
            <a:r>
              <a:rPr sz="3900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120" dirty="0">
                <a:solidFill>
                  <a:srgbClr val="FFFFFF"/>
                </a:solidFill>
                <a:latin typeface="Trebuchet MS"/>
                <a:cs typeface="Trebuchet MS"/>
              </a:rPr>
              <a:t>ICMS</a:t>
            </a:r>
            <a:r>
              <a:rPr sz="3900" spc="-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3900">
              <a:latin typeface="Trebuchet MS"/>
              <a:cs typeface="Trebuchet MS"/>
            </a:endParaRPr>
          </a:p>
          <a:p>
            <a:pPr marL="12700">
              <a:lnSpc>
                <a:spcPts val="2690"/>
              </a:lnSpc>
            </a:pP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Guia</a:t>
            </a:r>
            <a:r>
              <a:rPr sz="225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25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arrecadação</a:t>
            </a:r>
            <a:r>
              <a:rPr sz="225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25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Receitas</a:t>
            </a:r>
            <a:r>
              <a:rPr sz="225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spc="-10" dirty="0">
                <a:solidFill>
                  <a:srgbClr val="FFFFFF"/>
                </a:solidFill>
                <a:latin typeface="Trebuchet MS"/>
                <a:cs typeface="Trebuchet MS"/>
              </a:rPr>
              <a:t>Federais</a:t>
            </a:r>
            <a:endParaRPr sz="225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019697" y="4620091"/>
            <a:ext cx="4784725" cy="12668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900" spc="55" dirty="0">
                <a:solidFill>
                  <a:srgbClr val="FFFFFF"/>
                </a:solidFill>
                <a:latin typeface="Trebuchet MS"/>
                <a:cs typeface="Trebuchet MS"/>
              </a:rPr>
              <a:t>DSTDA</a:t>
            </a:r>
            <a:r>
              <a:rPr sz="39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3900">
              <a:latin typeface="Trebuchet MS"/>
              <a:cs typeface="Trebuchet MS"/>
            </a:endParaRPr>
          </a:p>
          <a:p>
            <a:pPr marL="12700" marR="5080">
              <a:lnSpc>
                <a:spcPts val="2500"/>
              </a:lnSpc>
              <a:spcBef>
                <a:spcPts val="155"/>
              </a:spcBef>
            </a:pP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Declaração</a:t>
            </a:r>
            <a:r>
              <a:rPr sz="2150" spc="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150" spc="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Substituição</a:t>
            </a:r>
            <a:r>
              <a:rPr sz="2150" spc="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Trebuchet MS"/>
                <a:cs typeface="Trebuchet MS"/>
              </a:rPr>
              <a:t>Tributária,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Diferencial</a:t>
            </a:r>
            <a:r>
              <a:rPr sz="215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15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Trebuchet MS"/>
                <a:cs typeface="Trebuchet MS"/>
              </a:rPr>
              <a:t>Alíquota</a:t>
            </a:r>
            <a:endParaRPr sz="215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019697" y="6382127"/>
            <a:ext cx="6005195" cy="962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4670"/>
              </a:lnSpc>
              <a:spcBef>
                <a:spcPts val="110"/>
              </a:spcBef>
            </a:pPr>
            <a:r>
              <a:rPr sz="3900" spc="100" dirty="0">
                <a:solidFill>
                  <a:srgbClr val="FFFFFF"/>
                </a:solidFill>
                <a:latin typeface="Trebuchet MS"/>
                <a:cs typeface="Trebuchet MS"/>
              </a:rPr>
              <a:t>IR-</a:t>
            </a:r>
            <a:r>
              <a:rPr sz="39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dirty="0">
                <a:solidFill>
                  <a:srgbClr val="FFFFFF"/>
                </a:solidFill>
                <a:latin typeface="Trebuchet MS"/>
                <a:cs typeface="Trebuchet MS"/>
              </a:rPr>
              <a:t>Alguel</a:t>
            </a:r>
            <a:r>
              <a:rPr sz="39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-10" dirty="0">
                <a:solidFill>
                  <a:srgbClr val="FFFFFF"/>
                </a:solidFill>
                <a:latin typeface="Trebuchet MS"/>
                <a:cs typeface="Trebuchet MS"/>
              </a:rPr>
              <a:t>(mensal)</a:t>
            </a:r>
            <a:endParaRPr sz="3900">
              <a:latin typeface="Trebuchet MS"/>
              <a:cs typeface="Trebuchet MS"/>
            </a:endParaRPr>
          </a:p>
          <a:p>
            <a:pPr marL="12700">
              <a:lnSpc>
                <a:spcPts val="2690"/>
              </a:lnSpc>
            </a:pPr>
            <a:r>
              <a:rPr sz="2250" spc="55" dirty="0">
                <a:solidFill>
                  <a:srgbClr val="FFFFFF"/>
                </a:solidFill>
                <a:latin typeface="Trebuchet MS"/>
                <a:cs typeface="Trebuchet MS"/>
              </a:rPr>
              <a:t>Imposto</a:t>
            </a:r>
            <a:r>
              <a:rPr sz="225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25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Renda</a:t>
            </a:r>
            <a:r>
              <a:rPr sz="225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spc="60" dirty="0">
                <a:solidFill>
                  <a:srgbClr val="FFFFFF"/>
                </a:solidFill>
                <a:latin typeface="Trebuchet MS"/>
                <a:cs typeface="Trebuchet MS"/>
              </a:rPr>
              <a:t>sobre</a:t>
            </a:r>
            <a:r>
              <a:rPr sz="225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aluguel</a:t>
            </a:r>
            <a:r>
              <a:rPr sz="225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spc="65" dirty="0">
                <a:solidFill>
                  <a:srgbClr val="FFFFFF"/>
                </a:solidFill>
                <a:latin typeface="Trebuchet MS"/>
                <a:cs typeface="Trebuchet MS"/>
              </a:rPr>
              <a:t>pago</a:t>
            </a:r>
            <a:r>
              <a:rPr sz="225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para</a:t>
            </a:r>
            <a:r>
              <a:rPr sz="2250" spc="-25" dirty="0">
                <a:solidFill>
                  <a:srgbClr val="FFFFFF"/>
                </a:solidFill>
                <a:latin typeface="Trebuchet MS"/>
                <a:cs typeface="Trebuchet MS"/>
              </a:rPr>
              <a:t> PF</a:t>
            </a:r>
            <a:endParaRPr sz="225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019697" y="7845830"/>
            <a:ext cx="6438265" cy="962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4670"/>
              </a:lnSpc>
              <a:spcBef>
                <a:spcPts val="110"/>
              </a:spcBef>
            </a:pPr>
            <a:r>
              <a:rPr sz="3900" dirty="0">
                <a:solidFill>
                  <a:srgbClr val="FFFFFF"/>
                </a:solidFill>
                <a:latin typeface="Trebuchet MS"/>
                <a:cs typeface="Trebuchet MS"/>
              </a:rPr>
              <a:t>DIRF</a:t>
            </a:r>
            <a:r>
              <a:rPr sz="39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-10" dirty="0">
                <a:solidFill>
                  <a:srgbClr val="FFFFFF"/>
                </a:solidFill>
                <a:latin typeface="Trebuchet MS"/>
                <a:cs typeface="Trebuchet MS"/>
              </a:rPr>
              <a:t>(anual)</a:t>
            </a:r>
            <a:endParaRPr sz="3900">
              <a:latin typeface="Trebuchet MS"/>
              <a:cs typeface="Trebuchet MS"/>
            </a:endParaRPr>
          </a:p>
          <a:p>
            <a:pPr marL="12700">
              <a:lnSpc>
                <a:spcPts val="2690"/>
              </a:lnSpc>
            </a:pP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Declaração</a:t>
            </a:r>
            <a:r>
              <a:rPr sz="225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25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spc="55" dirty="0">
                <a:solidFill>
                  <a:srgbClr val="FFFFFF"/>
                </a:solidFill>
                <a:latin typeface="Trebuchet MS"/>
                <a:cs typeface="Trebuchet MS"/>
              </a:rPr>
              <a:t>Imposto</a:t>
            </a:r>
            <a:r>
              <a:rPr sz="225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25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Renda</a:t>
            </a:r>
            <a:r>
              <a:rPr sz="225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dirty="0">
                <a:solidFill>
                  <a:srgbClr val="FFFFFF"/>
                </a:solidFill>
                <a:latin typeface="Trebuchet MS"/>
                <a:cs typeface="Trebuchet MS"/>
              </a:rPr>
              <a:t>Retido</a:t>
            </a:r>
            <a:r>
              <a:rPr sz="225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spc="50" dirty="0">
                <a:solidFill>
                  <a:srgbClr val="FFFFFF"/>
                </a:solidFill>
                <a:latin typeface="Trebuchet MS"/>
                <a:cs typeface="Trebuchet MS"/>
              </a:rPr>
              <a:t>na</a:t>
            </a:r>
            <a:r>
              <a:rPr sz="225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50" spc="-10" dirty="0">
                <a:solidFill>
                  <a:srgbClr val="FFFFFF"/>
                </a:solidFill>
                <a:latin typeface="Trebuchet MS"/>
                <a:cs typeface="Trebuchet MS"/>
              </a:rPr>
              <a:t>Fonte</a:t>
            </a:r>
            <a:endParaRPr sz="225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4069609" y="327816"/>
            <a:ext cx="2979420" cy="45465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800" spc="-145" dirty="0">
                <a:solidFill>
                  <a:srgbClr val="4DC738"/>
                </a:solidFill>
                <a:latin typeface="Arial Black"/>
                <a:cs typeface="Arial Black"/>
              </a:rPr>
              <a:t>Notas</a:t>
            </a:r>
            <a:r>
              <a:rPr sz="2800" spc="-19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0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serviço</a:t>
            </a:r>
            <a:endParaRPr sz="2800">
              <a:latin typeface="Arial Black"/>
              <a:cs typeface="Arial Blac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069609" y="1492812"/>
            <a:ext cx="2979420" cy="45465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800" spc="-145" dirty="0">
                <a:solidFill>
                  <a:srgbClr val="4DC738"/>
                </a:solidFill>
                <a:latin typeface="Arial Black"/>
                <a:cs typeface="Arial Black"/>
              </a:rPr>
              <a:t>Notas</a:t>
            </a:r>
            <a:r>
              <a:rPr sz="2800" spc="-19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0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serviço</a:t>
            </a:r>
            <a:endParaRPr sz="280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4069609" y="2694740"/>
            <a:ext cx="3134995" cy="1016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95"/>
              </a:spcBef>
            </a:pPr>
            <a:r>
              <a:rPr sz="2800" spc="-145" dirty="0">
                <a:solidFill>
                  <a:srgbClr val="4DC738"/>
                </a:solidFill>
                <a:latin typeface="Arial Black"/>
                <a:cs typeface="Arial Black"/>
              </a:rPr>
              <a:t>Notas</a:t>
            </a:r>
            <a:r>
              <a:rPr sz="2800" spc="-20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25" dirty="0">
                <a:solidFill>
                  <a:srgbClr val="4DC738"/>
                </a:solidFill>
                <a:latin typeface="Arial Black"/>
                <a:cs typeface="Arial Black"/>
              </a:rPr>
              <a:t>de </a:t>
            </a:r>
            <a:r>
              <a:rPr sz="2800" spc="-100" dirty="0">
                <a:solidFill>
                  <a:srgbClr val="4DC738"/>
                </a:solidFill>
                <a:latin typeface="Arial Black"/>
                <a:cs typeface="Arial Black"/>
              </a:rPr>
              <a:t>entrada/compras</a:t>
            </a:r>
            <a:endParaRPr sz="2800">
              <a:latin typeface="Arial Black"/>
              <a:cs typeface="Arial Blac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069609" y="4500313"/>
            <a:ext cx="4065904" cy="1016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95"/>
              </a:spcBef>
            </a:pPr>
            <a:r>
              <a:rPr sz="2800" spc="-155" dirty="0">
                <a:solidFill>
                  <a:srgbClr val="4DC738"/>
                </a:solidFill>
                <a:latin typeface="Arial Black"/>
                <a:cs typeface="Arial Black"/>
              </a:rPr>
              <a:t>Informações</a:t>
            </a:r>
            <a:r>
              <a:rPr sz="2800" spc="-1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10" dirty="0">
                <a:solidFill>
                  <a:srgbClr val="4DC738"/>
                </a:solidFill>
                <a:latin typeface="Arial Black"/>
                <a:cs typeface="Arial Black"/>
              </a:rPr>
              <a:t>internas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50" dirty="0">
                <a:solidFill>
                  <a:srgbClr val="4DC738"/>
                </a:solidFill>
                <a:latin typeface="Arial Black"/>
                <a:cs typeface="Arial Black"/>
              </a:rPr>
              <a:t>- </a:t>
            </a:r>
            <a:r>
              <a:rPr sz="2800" spc="-140" dirty="0">
                <a:solidFill>
                  <a:srgbClr val="4DC738"/>
                </a:solidFill>
                <a:latin typeface="Arial Black"/>
                <a:cs typeface="Arial Black"/>
              </a:rPr>
              <a:t>notas</a:t>
            </a:r>
            <a:r>
              <a:rPr sz="2800" spc="-19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0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0" dirty="0">
                <a:solidFill>
                  <a:srgbClr val="4DC738"/>
                </a:solidFill>
                <a:latin typeface="Arial Black"/>
                <a:cs typeface="Arial Black"/>
              </a:rPr>
              <a:t>compra</a:t>
            </a:r>
            <a:endParaRPr sz="2800">
              <a:latin typeface="Arial Black"/>
              <a:cs typeface="Arial Black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4069609" y="7219960"/>
            <a:ext cx="3961765" cy="2997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95"/>
              </a:spcBef>
            </a:pPr>
            <a:r>
              <a:rPr sz="2800" spc="-85" dirty="0">
                <a:solidFill>
                  <a:srgbClr val="4DC738"/>
                </a:solidFill>
                <a:latin typeface="Arial Black"/>
                <a:cs typeface="Arial Black"/>
              </a:rPr>
              <a:t>Informe</a:t>
            </a:r>
            <a:r>
              <a:rPr sz="280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25" dirty="0">
                <a:solidFill>
                  <a:srgbClr val="4DC738"/>
                </a:solidFill>
                <a:latin typeface="Arial Black"/>
                <a:cs typeface="Arial Black"/>
              </a:rPr>
              <a:t>de </a:t>
            </a:r>
            <a:r>
              <a:rPr sz="2800" spc="-110" dirty="0">
                <a:solidFill>
                  <a:srgbClr val="4DC738"/>
                </a:solidFill>
                <a:latin typeface="Arial Black"/>
                <a:cs typeface="Arial Black"/>
              </a:rPr>
              <a:t>rendimentos</a:t>
            </a:r>
            <a:r>
              <a:rPr sz="280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40" dirty="0">
                <a:solidFill>
                  <a:srgbClr val="4DC738"/>
                </a:solidFill>
                <a:latin typeface="Arial Black"/>
                <a:cs typeface="Arial Black"/>
              </a:rPr>
              <a:t>da</a:t>
            </a:r>
            <a:r>
              <a:rPr sz="2800" spc="-18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35" dirty="0">
                <a:solidFill>
                  <a:srgbClr val="4DC738"/>
                </a:solidFill>
                <a:latin typeface="Arial Black"/>
                <a:cs typeface="Arial Black"/>
              </a:rPr>
              <a:t>conta </a:t>
            </a:r>
            <a:r>
              <a:rPr sz="2800" spc="-145" dirty="0">
                <a:solidFill>
                  <a:srgbClr val="4DC738"/>
                </a:solidFill>
                <a:latin typeface="Arial Black"/>
                <a:cs typeface="Arial Black"/>
              </a:rPr>
              <a:t>bancária</a:t>
            </a:r>
            <a:r>
              <a:rPr sz="2800" spc="-18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475" dirty="0">
                <a:solidFill>
                  <a:srgbClr val="4DC738"/>
                </a:solidFill>
                <a:latin typeface="Arial Black"/>
                <a:cs typeface="Arial Black"/>
              </a:rPr>
              <a:t>PJ;</a:t>
            </a:r>
            <a:endParaRPr sz="2800">
              <a:latin typeface="Arial Black"/>
              <a:cs typeface="Arial Black"/>
            </a:endParaRPr>
          </a:p>
          <a:p>
            <a:pPr marL="12700" marR="483870">
              <a:lnSpc>
                <a:spcPct val="116100"/>
              </a:lnSpc>
            </a:pPr>
            <a:r>
              <a:rPr sz="2800" spc="-135" dirty="0">
                <a:solidFill>
                  <a:srgbClr val="4DC738"/>
                </a:solidFill>
                <a:latin typeface="Arial Black"/>
                <a:cs typeface="Arial Black"/>
              </a:rPr>
              <a:t>Plano</a:t>
            </a:r>
            <a:r>
              <a:rPr sz="2800" spc="-20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00" spc="-19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0" dirty="0">
                <a:solidFill>
                  <a:srgbClr val="4DC738"/>
                </a:solidFill>
                <a:latin typeface="Arial Black"/>
                <a:cs typeface="Arial Black"/>
              </a:rPr>
              <a:t>saúde; </a:t>
            </a:r>
            <a:r>
              <a:rPr sz="2800" spc="-85" dirty="0">
                <a:solidFill>
                  <a:srgbClr val="4DC738"/>
                </a:solidFill>
                <a:latin typeface="Arial Black"/>
                <a:cs typeface="Arial Black"/>
              </a:rPr>
              <a:t>Máquina</a:t>
            </a:r>
            <a:r>
              <a:rPr sz="280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0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40" dirty="0">
                <a:solidFill>
                  <a:srgbClr val="4DC738"/>
                </a:solidFill>
                <a:latin typeface="Arial Black"/>
                <a:cs typeface="Arial Black"/>
              </a:rPr>
              <a:t>cartão; </a:t>
            </a:r>
            <a:r>
              <a:rPr sz="2800" spc="-254" dirty="0">
                <a:solidFill>
                  <a:srgbClr val="4DC738"/>
                </a:solidFill>
                <a:latin typeface="Arial Black"/>
                <a:cs typeface="Arial Black"/>
              </a:rPr>
              <a:t>IR</a:t>
            </a:r>
            <a:r>
              <a:rPr sz="2800" spc="-20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50" dirty="0">
                <a:solidFill>
                  <a:srgbClr val="4DC738"/>
                </a:solidFill>
                <a:latin typeface="Arial Black"/>
                <a:cs typeface="Arial Black"/>
              </a:rPr>
              <a:t>sobre</a:t>
            </a:r>
            <a:r>
              <a:rPr sz="2800" spc="-19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0" dirty="0">
                <a:solidFill>
                  <a:srgbClr val="4DC738"/>
                </a:solidFill>
                <a:latin typeface="Arial Black"/>
                <a:cs typeface="Arial Black"/>
              </a:rPr>
              <a:t>aluguel.</a:t>
            </a:r>
            <a:endParaRPr sz="2800">
              <a:latin typeface="Arial Black"/>
              <a:cs typeface="Arial Black"/>
            </a:endParaRPr>
          </a:p>
        </p:txBody>
      </p:sp>
      <p:pic>
        <p:nvPicPr>
          <p:cNvPr id="18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350355" y="385982"/>
            <a:ext cx="447674" cy="400049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350355" y="1538019"/>
            <a:ext cx="447674" cy="400049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350355" y="2969086"/>
            <a:ext cx="447674" cy="400049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426555" y="4653158"/>
            <a:ext cx="447674" cy="400049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397980" y="8041728"/>
            <a:ext cx="447674" cy="400049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14069609" y="6352023"/>
            <a:ext cx="3561715" cy="45465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800" spc="-114" dirty="0">
                <a:solidFill>
                  <a:srgbClr val="4DC738"/>
                </a:solidFill>
                <a:latin typeface="Arial Black"/>
                <a:cs typeface="Arial Black"/>
              </a:rPr>
              <a:t>Contrato</a:t>
            </a:r>
            <a:r>
              <a:rPr sz="2800" spc="-19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60" dirty="0">
                <a:solidFill>
                  <a:srgbClr val="4DC738"/>
                </a:solidFill>
                <a:latin typeface="Arial Black"/>
                <a:cs typeface="Arial Black"/>
              </a:rPr>
              <a:t>de</a:t>
            </a:r>
            <a:r>
              <a:rPr sz="2800" spc="-18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2800" spc="-105" dirty="0">
                <a:solidFill>
                  <a:srgbClr val="4DC738"/>
                </a:solidFill>
                <a:latin typeface="Arial Black"/>
                <a:cs typeface="Arial Black"/>
              </a:rPr>
              <a:t>aluguel</a:t>
            </a:r>
            <a:endParaRPr sz="2800">
              <a:latin typeface="Arial Black"/>
              <a:cs typeface="Arial Black"/>
            </a:endParaRPr>
          </a:p>
        </p:txBody>
      </p:sp>
      <p:pic>
        <p:nvPicPr>
          <p:cNvPr id="24" name="object 2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407505" y="6429749"/>
            <a:ext cx="447674" cy="40004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74027" y="8596940"/>
            <a:ext cx="6913971" cy="169005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7194" y="9007804"/>
            <a:ext cx="3028949" cy="9620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266516" y="155744"/>
            <a:ext cx="1021481" cy="2559881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810000" y="789431"/>
            <a:ext cx="10567670" cy="2536190"/>
            <a:chOff x="3810000" y="789431"/>
            <a:chExt cx="10567670" cy="2536190"/>
          </a:xfrm>
        </p:grpSpPr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84591" y="789431"/>
              <a:ext cx="2670047" cy="172516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10000" y="2526791"/>
              <a:ext cx="10567415" cy="798575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1"/>
            <a:ext cx="3669358" cy="1832908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720134" y="4126988"/>
            <a:ext cx="14848205" cy="34067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15300"/>
              </a:lnSpc>
              <a:spcBef>
                <a:spcPts val="95"/>
              </a:spcBef>
            </a:pPr>
            <a:r>
              <a:rPr sz="3850" spc="-265" dirty="0">
                <a:solidFill>
                  <a:srgbClr val="299740"/>
                </a:solidFill>
                <a:latin typeface="Arial Black"/>
                <a:cs typeface="Arial Black"/>
              </a:rPr>
              <a:t>Taxa</a:t>
            </a:r>
            <a:r>
              <a:rPr sz="3850" spc="-27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14" dirty="0">
                <a:solidFill>
                  <a:srgbClr val="299740"/>
                </a:solidFill>
                <a:latin typeface="Arial Black"/>
                <a:cs typeface="Arial Black"/>
              </a:rPr>
              <a:t>municipal</a:t>
            </a:r>
            <a:r>
              <a:rPr sz="3850" spc="-26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85" dirty="0">
                <a:solidFill>
                  <a:srgbClr val="299740"/>
                </a:solidFill>
                <a:latin typeface="Arial Black"/>
                <a:cs typeface="Arial Black"/>
              </a:rPr>
              <a:t>obrigatória</a:t>
            </a:r>
            <a:r>
              <a:rPr sz="3850" spc="-27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00" dirty="0">
                <a:solidFill>
                  <a:srgbClr val="299740"/>
                </a:solidFill>
                <a:latin typeface="Arial Black"/>
                <a:cs typeface="Arial Black"/>
              </a:rPr>
              <a:t>para</a:t>
            </a:r>
            <a:r>
              <a:rPr sz="3850" spc="-265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40" dirty="0">
                <a:solidFill>
                  <a:srgbClr val="299740"/>
                </a:solidFill>
                <a:latin typeface="Arial Black"/>
                <a:cs typeface="Arial Black"/>
              </a:rPr>
              <a:t>todas</a:t>
            </a:r>
            <a:r>
              <a:rPr sz="3850" spc="-265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254" dirty="0">
                <a:solidFill>
                  <a:srgbClr val="299740"/>
                </a:solidFill>
                <a:latin typeface="Arial Black"/>
                <a:cs typeface="Arial Black"/>
              </a:rPr>
              <a:t>as</a:t>
            </a:r>
            <a:r>
              <a:rPr sz="3850" spc="-27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65" dirty="0">
                <a:solidFill>
                  <a:srgbClr val="299740"/>
                </a:solidFill>
                <a:latin typeface="Arial Black"/>
                <a:cs typeface="Arial Black"/>
              </a:rPr>
              <a:t>empresas</a:t>
            </a:r>
            <a:r>
              <a:rPr sz="3850" spc="-265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25" dirty="0">
                <a:solidFill>
                  <a:srgbClr val="299740"/>
                </a:solidFill>
                <a:latin typeface="Arial Black"/>
                <a:cs typeface="Arial Black"/>
              </a:rPr>
              <a:t>do</a:t>
            </a:r>
            <a:r>
              <a:rPr sz="3850" spc="-265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20" dirty="0">
                <a:solidFill>
                  <a:srgbClr val="299740"/>
                </a:solidFill>
                <a:latin typeface="Arial Black"/>
                <a:cs typeface="Arial Black"/>
              </a:rPr>
              <a:t>país </a:t>
            </a:r>
            <a:r>
              <a:rPr sz="3850" spc="-150" dirty="0">
                <a:solidFill>
                  <a:srgbClr val="299740"/>
                </a:solidFill>
                <a:latin typeface="Arial Black"/>
                <a:cs typeface="Arial Black"/>
              </a:rPr>
              <a:t>mesmo</a:t>
            </a:r>
            <a:r>
              <a:rPr sz="3850" spc="-27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14" dirty="0">
                <a:solidFill>
                  <a:srgbClr val="299740"/>
                </a:solidFill>
                <a:latin typeface="Arial Black"/>
                <a:cs typeface="Arial Black"/>
              </a:rPr>
              <a:t>que</a:t>
            </a:r>
            <a:r>
              <a:rPr sz="3850" spc="-27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14" dirty="0">
                <a:solidFill>
                  <a:srgbClr val="299740"/>
                </a:solidFill>
                <a:latin typeface="Arial Black"/>
                <a:cs typeface="Arial Black"/>
              </a:rPr>
              <a:t>não</a:t>
            </a:r>
            <a:r>
              <a:rPr sz="3850" spc="-275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05" dirty="0">
                <a:solidFill>
                  <a:srgbClr val="299740"/>
                </a:solidFill>
                <a:latin typeface="Arial Black"/>
                <a:cs typeface="Arial Black"/>
              </a:rPr>
              <a:t>haja</a:t>
            </a:r>
            <a:r>
              <a:rPr sz="3850" spc="-27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95" dirty="0">
                <a:solidFill>
                  <a:srgbClr val="299740"/>
                </a:solidFill>
                <a:latin typeface="Arial Black"/>
                <a:cs typeface="Arial Black"/>
              </a:rPr>
              <a:t>comércio</a:t>
            </a:r>
            <a:r>
              <a:rPr sz="3850" spc="-27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55" dirty="0">
                <a:solidFill>
                  <a:srgbClr val="299740"/>
                </a:solidFill>
                <a:latin typeface="Arial Black"/>
                <a:cs typeface="Arial Black"/>
              </a:rPr>
              <a:t>físico,</a:t>
            </a:r>
            <a:r>
              <a:rPr sz="3850" spc="-26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85" dirty="0">
                <a:solidFill>
                  <a:srgbClr val="299740"/>
                </a:solidFill>
                <a:latin typeface="Arial Black"/>
                <a:cs typeface="Arial Black"/>
              </a:rPr>
              <a:t>envio</a:t>
            </a:r>
            <a:r>
              <a:rPr sz="3850" spc="-275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14" dirty="0">
                <a:solidFill>
                  <a:srgbClr val="299740"/>
                </a:solidFill>
                <a:latin typeface="Arial Black"/>
                <a:cs typeface="Arial Black"/>
              </a:rPr>
              <a:t>realizado</a:t>
            </a:r>
            <a:r>
              <a:rPr sz="3850" spc="-27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25" dirty="0">
                <a:solidFill>
                  <a:srgbClr val="299740"/>
                </a:solidFill>
                <a:latin typeface="Arial Black"/>
                <a:cs typeface="Arial Black"/>
              </a:rPr>
              <a:t>por </a:t>
            </a:r>
            <a:r>
              <a:rPr sz="3850" spc="-130" dirty="0">
                <a:solidFill>
                  <a:srgbClr val="299740"/>
                </a:solidFill>
                <a:latin typeface="Arial Black"/>
                <a:cs typeface="Arial Black"/>
              </a:rPr>
              <a:t>correio</a:t>
            </a:r>
            <a:r>
              <a:rPr sz="3850" spc="-275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75" dirty="0">
                <a:solidFill>
                  <a:srgbClr val="299740"/>
                </a:solidFill>
                <a:latin typeface="Arial Black"/>
                <a:cs typeface="Arial Black"/>
              </a:rPr>
              <a:t>no</a:t>
            </a:r>
            <a:r>
              <a:rPr sz="3850" spc="-27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65" dirty="0">
                <a:solidFill>
                  <a:srgbClr val="299740"/>
                </a:solidFill>
                <a:latin typeface="Arial Black"/>
                <a:cs typeface="Arial Black"/>
              </a:rPr>
              <a:t>endereço</a:t>
            </a:r>
            <a:r>
              <a:rPr sz="3850" spc="-27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25" dirty="0">
                <a:solidFill>
                  <a:srgbClr val="299740"/>
                </a:solidFill>
                <a:latin typeface="Arial Black"/>
                <a:cs typeface="Arial Black"/>
              </a:rPr>
              <a:t>do</a:t>
            </a:r>
            <a:r>
              <a:rPr sz="3850" spc="-27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530" dirty="0">
                <a:solidFill>
                  <a:srgbClr val="299740"/>
                </a:solidFill>
                <a:latin typeface="Arial Black"/>
                <a:cs typeface="Arial Black"/>
              </a:rPr>
              <a:t>CNPJ</a:t>
            </a:r>
            <a:r>
              <a:rPr sz="3850" spc="-265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45" dirty="0">
                <a:solidFill>
                  <a:srgbClr val="299740"/>
                </a:solidFill>
                <a:latin typeface="Arial Black"/>
                <a:cs typeface="Arial Black"/>
              </a:rPr>
              <a:t>pela</a:t>
            </a:r>
            <a:r>
              <a:rPr sz="3850" spc="-27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0" dirty="0">
                <a:solidFill>
                  <a:srgbClr val="299740"/>
                </a:solidFill>
                <a:latin typeface="Arial Black"/>
                <a:cs typeface="Arial Black"/>
              </a:rPr>
              <a:t>Prefeitura.</a:t>
            </a:r>
            <a:endParaRPr sz="385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425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3850" spc="-175" dirty="0">
                <a:solidFill>
                  <a:srgbClr val="299740"/>
                </a:solidFill>
                <a:latin typeface="Arial Black"/>
                <a:cs typeface="Arial Black"/>
              </a:rPr>
              <a:t>Apenas</a:t>
            </a:r>
            <a:r>
              <a:rPr sz="3850" spc="-28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35" dirty="0">
                <a:solidFill>
                  <a:srgbClr val="299740"/>
                </a:solidFill>
                <a:latin typeface="Arial Black"/>
                <a:cs typeface="Arial Black"/>
              </a:rPr>
              <a:t>o</a:t>
            </a:r>
            <a:r>
              <a:rPr sz="3850" spc="-28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270" dirty="0">
                <a:solidFill>
                  <a:srgbClr val="299740"/>
                </a:solidFill>
                <a:latin typeface="Arial Black"/>
                <a:cs typeface="Arial Black"/>
              </a:rPr>
              <a:t>MEI</a:t>
            </a:r>
            <a:r>
              <a:rPr sz="3850" spc="-275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65" dirty="0">
                <a:solidFill>
                  <a:srgbClr val="299740"/>
                </a:solidFill>
                <a:latin typeface="Arial Black"/>
                <a:cs typeface="Arial Black"/>
              </a:rPr>
              <a:t>está</a:t>
            </a:r>
            <a:r>
              <a:rPr sz="3850" spc="-28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10" dirty="0">
                <a:solidFill>
                  <a:srgbClr val="299740"/>
                </a:solidFill>
                <a:latin typeface="Arial Black"/>
                <a:cs typeface="Arial Black"/>
              </a:rPr>
              <a:t>isento</a:t>
            </a:r>
            <a:r>
              <a:rPr sz="3850" spc="-275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155" dirty="0">
                <a:solidFill>
                  <a:srgbClr val="299740"/>
                </a:solidFill>
                <a:latin typeface="Arial Black"/>
                <a:cs typeface="Arial Black"/>
              </a:rPr>
              <a:t>desta</a:t>
            </a:r>
            <a:r>
              <a:rPr sz="3850" spc="-28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850" spc="-25" dirty="0">
                <a:solidFill>
                  <a:srgbClr val="299740"/>
                </a:solidFill>
                <a:latin typeface="Arial Black"/>
                <a:cs typeface="Arial Black"/>
              </a:rPr>
              <a:t>obrigatoriedade.</a:t>
            </a:r>
            <a:endParaRPr sz="385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371455" cy="10287000"/>
            <a:chOff x="0" y="0"/>
            <a:chExt cx="10371455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2803777"/>
              <a:ext cx="2511425" cy="5416550"/>
            </a:xfrm>
            <a:custGeom>
              <a:avLst/>
              <a:gdLst/>
              <a:ahLst/>
              <a:cxnLst/>
              <a:rect l="l" t="t" r="r" b="b"/>
              <a:pathLst>
                <a:path w="2511425" h="5416550">
                  <a:moveTo>
                    <a:pt x="1901406" y="5416442"/>
                  </a:moveTo>
                  <a:lnTo>
                    <a:pt x="0" y="5416442"/>
                  </a:lnTo>
                  <a:lnTo>
                    <a:pt x="0" y="0"/>
                  </a:lnTo>
                  <a:lnTo>
                    <a:pt x="736572" y="1275290"/>
                  </a:lnTo>
                  <a:lnTo>
                    <a:pt x="739156" y="1275290"/>
                  </a:lnTo>
                  <a:lnTo>
                    <a:pt x="1393805" y="2413012"/>
                  </a:lnTo>
                  <a:lnTo>
                    <a:pt x="1393289" y="2413270"/>
                  </a:lnTo>
                  <a:lnTo>
                    <a:pt x="2511411" y="4357707"/>
                  </a:lnTo>
                  <a:lnTo>
                    <a:pt x="1901406" y="5416442"/>
                  </a:lnTo>
                  <a:close/>
                </a:path>
              </a:pathLst>
            </a:custGeom>
            <a:solidFill>
              <a:srgbClr val="04F6F6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621520" cy="8220709"/>
            </a:xfrm>
            <a:custGeom>
              <a:avLst/>
              <a:gdLst/>
              <a:ahLst/>
              <a:cxnLst/>
              <a:rect l="l" t="t" r="r" b="b"/>
              <a:pathLst>
                <a:path w="9621520" h="8220709">
                  <a:moveTo>
                    <a:pt x="9008782" y="8220220"/>
                  </a:moveTo>
                  <a:lnTo>
                    <a:pt x="3123817" y="8220220"/>
                  </a:lnTo>
                  <a:lnTo>
                    <a:pt x="2511411" y="7161485"/>
                  </a:lnTo>
                  <a:lnTo>
                    <a:pt x="2516836" y="7152441"/>
                  </a:lnTo>
                  <a:lnTo>
                    <a:pt x="740190" y="4079067"/>
                  </a:lnTo>
                  <a:lnTo>
                    <a:pt x="739156" y="4079067"/>
                  </a:lnTo>
                  <a:lnTo>
                    <a:pt x="0" y="2801204"/>
                  </a:lnTo>
                  <a:lnTo>
                    <a:pt x="0" y="0"/>
                  </a:lnTo>
                  <a:lnTo>
                    <a:pt x="5498626" y="0"/>
                  </a:lnTo>
                  <a:lnTo>
                    <a:pt x="8417464" y="5064593"/>
                  </a:lnTo>
                  <a:lnTo>
                    <a:pt x="8412555" y="5067436"/>
                  </a:lnTo>
                  <a:lnTo>
                    <a:pt x="9621098" y="7161487"/>
                  </a:lnTo>
                  <a:lnTo>
                    <a:pt x="9008782" y="8220220"/>
                  </a:lnTo>
                  <a:close/>
                </a:path>
              </a:pathLst>
            </a:custGeom>
            <a:solidFill>
              <a:srgbClr val="4DC738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6689" y="1870851"/>
              <a:ext cx="7160088" cy="620031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8061641"/>
              <a:ext cx="10371455" cy="2225675"/>
            </a:xfrm>
            <a:custGeom>
              <a:avLst/>
              <a:gdLst/>
              <a:ahLst/>
              <a:cxnLst/>
              <a:rect l="l" t="t" r="r" b="b"/>
              <a:pathLst>
                <a:path w="10371455" h="2225675">
                  <a:moveTo>
                    <a:pt x="10371175" y="2225358"/>
                  </a:moveTo>
                  <a:lnTo>
                    <a:pt x="0" y="2225358"/>
                  </a:lnTo>
                  <a:lnTo>
                    <a:pt x="0" y="0"/>
                  </a:lnTo>
                  <a:lnTo>
                    <a:pt x="9081402" y="0"/>
                  </a:lnTo>
                  <a:lnTo>
                    <a:pt x="10371175" y="2225358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10440348" y="849164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0348" y="1950476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0348" y="3056201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0348" y="4419806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440348" y="5525527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440348" y="7247841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424061" y="9153902"/>
            <a:ext cx="2476499" cy="790574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10440348" y="8398478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016000" y="8517785"/>
            <a:ext cx="7481570" cy="1312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365"/>
              </a:lnSpc>
              <a:spcBef>
                <a:spcPts val="100"/>
              </a:spcBef>
              <a:tabLst>
                <a:tab pos="4286885" algn="l"/>
              </a:tabLst>
            </a:pP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4500" b="1" spc="-3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33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4500" b="1" spc="-2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165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4500" b="1" spc="-2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50" dirty="0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4500" b="1" spc="-2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29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0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ts val="4765"/>
              </a:lnSpc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MAYARA</a:t>
            </a:r>
            <a:r>
              <a:rPr sz="4000" spc="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130" dirty="0">
                <a:solidFill>
                  <a:srgbClr val="FFFFFF"/>
                </a:solidFill>
                <a:latin typeface="Trebuchet MS"/>
                <a:cs typeface="Trebuchet MS"/>
              </a:rPr>
              <a:t>AMBROSIO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169083" y="8261697"/>
            <a:ext cx="48006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Gestão</a:t>
            </a:r>
            <a:r>
              <a:rPr sz="40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40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55" dirty="0">
                <a:solidFill>
                  <a:srgbClr val="FFFFFF"/>
                </a:solidFill>
                <a:latin typeface="Trebuchet MS"/>
                <a:cs typeface="Trebuchet MS"/>
              </a:rPr>
              <a:t>qualidade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169083" y="584547"/>
            <a:ext cx="6232525" cy="7131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85" dirty="0">
                <a:solidFill>
                  <a:srgbClr val="FFFFFF"/>
                </a:solidFill>
                <a:latin typeface="Trebuchet MS"/>
                <a:cs typeface="Trebuchet MS"/>
              </a:rPr>
              <a:t>Suporte</a:t>
            </a:r>
            <a:r>
              <a:rPr sz="4000" spc="-1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técnico</a:t>
            </a:r>
            <a:endParaRPr sz="4000">
              <a:latin typeface="Trebuchet MS"/>
              <a:cs typeface="Trebuchet MS"/>
            </a:endParaRPr>
          </a:p>
          <a:p>
            <a:pPr marL="12700" marR="5080">
              <a:lnSpc>
                <a:spcPts val="9300"/>
              </a:lnSpc>
              <a:spcBef>
                <a:spcPts val="1060"/>
              </a:spcBef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Contato</a:t>
            </a:r>
            <a:r>
              <a:rPr sz="40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em</a:t>
            </a:r>
            <a:r>
              <a:rPr sz="40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até</a:t>
            </a:r>
            <a:r>
              <a:rPr sz="40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45" dirty="0">
                <a:solidFill>
                  <a:srgbClr val="FFFFFF"/>
                </a:solidFill>
                <a:latin typeface="Trebuchet MS"/>
                <a:cs typeface="Trebuchet MS"/>
              </a:rPr>
              <a:t>10</a:t>
            </a:r>
            <a:r>
              <a:rPr sz="40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minutos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Gestão</a:t>
            </a:r>
            <a:r>
              <a:rPr sz="40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40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atendimento Relacionamento</a:t>
            </a:r>
            <a:endParaRPr sz="4000">
              <a:latin typeface="Trebuchet MS"/>
              <a:cs typeface="Trebuchet MS"/>
            </a:endParaRPr>
          </a:p>
          <a:p>
            <a:pPr marL="12700" marR="1210310">
              <a:lnSpc>
                <a:spcPts val="4650"/>
              </a:lnSpc>
              <a:spcBef>
                <a:spcPts val="3720"/>
              </a:spcBef>
            </a:pPr>
            <a:r>
              <a:rPr sz="4000" spc="50" dirty="0">
                <a:solidFill>
                  <a:srgbClr val="FFFFFF"/>
                </a:solidFill>
                <a:latin typeface="Trebuchet MS"/>
                <a:cs typeface="Trebuchet MS"/>
              </a:rPr>
              <a:t>Envio</a:t>
            </a:r>
            <a:r>
              <a:rPr sz="40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0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solicitação</a:t>
            </a:r>
            <a:r>
              <a:rPr sz="40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50" dirty="0">
                <a:solidFill>
                  <a:srgbClr val="FFFFFF"/>
                </a:solidFill>
                <a:latin typeface="Trebuchet MS"/>
                <a:cs typeface="Trebuchet MS"/>
              </a:rPr>
              <a:t>de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documentos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7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4000" spc="90" dirty="0">
                <a:solidFill>
                  <a:srgbClr val="FFFFFF"/>
                </a:solidFill>
                <a:latin typeface="Trebuchet MS"/>
                <a:cs typeface="Trebuchet MS"/>
              </a:rPr>
              <a:t>Rescisão</a:t>
            </a:r>
            <a:r>
              <a:rPr sz="4000" spc="-1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Contratual</a:t>
            </a:r>
            <a:endParaRPr sz="4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1717020" cy="2376805"/>
            <a:chOff x="0" y="0"/>
            <a:chExt cx="11717020" cy="23768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6864" y="469391"/>
              <a:ext cx="10899647" cy="157276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21549" cy="2376347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467587" y="2898907"/>
            <a:ext cx="7600950" cy="609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800" spc="-280" dirty="0">
                <a:solidFill>
                  <a:srgbClr val="1B2F57"/>
                </a:solidFill>
                <a:latin typeface="Arial Black"/>
                <a:cs typeface="Arial Black"/>
              </a:rPr>
              <a:t>Receita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80" dirty="0">
                <a:solidFill>
                  <a:srgbClr val="1B2F57"/>
                </a:solidFill>
                <a:latin typeface="Arial Black"/>
                <a:cs typeface="Arial Black"/>
              </a:rPr>
              <a:t>bruta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165" dirty="0">
                <a:solidFill>
                  <a:srgbClr val="1B2F57"/>
                </a:solidFill>
                <a:latin typeface="Arial Black"/>
                <a:cs typeface="Arial Black"/>
              </a:rPr>
              <a:t>em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355" dirty="0">
                <a:solidFill>
                  <a:srgbClr val="1B2F57"/>
                </a:solidFill>
                <a:latin typeface="Arial Black"/>
                <a:cs typeface="Arial Black"/>
              </a:rPr>
              <a:t>12</a:t>
            </a:r>
            <a:r>
              <a:rPr sz="3800" spc="-254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290" dirty="0">
                <a:solidFill>
                  <a:srgbClr val="1B2F57"/>
                </a:solidFill>
                <a:latin typeface="Arial Black"/>
                <a:cs typeface="Arial Black"/>
              </a:rPr>
              <a:t>meses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320" dirty="0">
                <a:solidFill>
                  <a:srgbClr val="1B2F57"/>
                </a:solidFill>
                <a:latin typeface="Arial Black"/>
                <a:cs typeface="Arial Black"/>
              </a:rPr>
              <a:t>(R$)</a:t>
            </a:r>
            <a:endParaRPr sz="3800">
              <a:latin typeface="Arial Black"/>
              <a:cs typeface="Arial Black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692583"/>
            <a:ext cx="18288000" cy="6623050"/>
            <a:chOff x="0" y="3692583"/>
            <a:chExt cx="18288000" cy="6623050"/>
          </a:xfrm>
        </p:grpSpPr>
        <p:sp>
          <p:nvSpPr>
            <p:cNvPr id="7" name="object 7"/>
            <p:cNvSpPr/>
            <p:nvPr/>
          </p:nvSpPr>
          <p:spPr>
            <a:xfrm>
              <a:off x="8655992" y="3752826"/>
              <a:ext cx="29845" cy="6534150"/>
            </a:xfrm>
            <a:custGeom>
              <a:avLst/>
              <a:gdLst/>
              <a:ahLst/>
              <a:cxnLst/>
              <a:rect l="l" t="t" r="r" b="b"/>
              <a:pathLst>
                <a:path w="29845" h="6534150">
                  <a:moveTo>
                    <a:pt x="29296" y="6534140"/>
                  </a:moveTo>
                  <a:lnTo>
                    <a:pt x="0" y="0"/>
                  </a:lnTo>
                </a:path>
              </a:pathLst>
            </a:custGeom>
            <a:ln w="57122">
              <a:solidFill>
                <a:srgbClr val="0F1B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379261" y="3752818"/>
              <a:ext cx="33655" cy="6534150"/>
            </a:xfrm>
            <a:custGeom>
              <a:avLst/>
              <a:gdLst/>
              <a:ahLst/>
              <a:cxnLst/>
              <a:rect l="l" t="t" r="r" b="b"/>
              <a:pathLst>
                <a:path w="33654" h="6534150">
                  <a:moveTo>
                    <a:pt x="33580" y="6534141"/>
                  </a:moveTo>
                  <a:lnTo>
                    <a:pt x="0" y="0"/>
                  </a:lnTo>
                </a:path>
              </a:pathLst>
            </a:custGeom>
            <a:ln w="57122">
              <a:solidFill>
                <a:srgbClr val="0F1B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3721158"/>
              <a:ext cx="18288000" cy="0"/>
            </a:xfrm>
            <a:custGeom>
              <a:avLst/>
              <a:gdLst/>
              <a:ahLst/>
              <a:cxnLst/>
              <a:rect l="l" t="t" r="r" b="b"/>
              <a:pathLst>
                <a:path w="18288000">
                  <a:moveTo>
                    <a:pt x="18287998" y="0"/>
                  </a:moveTo>
                  <a:lnTo>
                    <a:pt x="0" y="0"/>
                  </a:lnTo>
                </a:path>
              </a:pathLst>
            </a:custGeom>
            <a:ln w="57149">
              <a:solidFill>
                <a:srgbClr val="0F1B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92726" y="9556432"/>
              <a:ext cx="2085974" cy="647699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467587" y="4064273"/>
            <a:ext cx="1572895" cy="25793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400685" indent="-388620">
              <a:lnSpc>
                <a:spcPct val="100000"/>
              </a:lnSpc>
              <a:spcBef>
                <a:spcPts val="130"/>
              </a:spcBef>
              <a:buAutoNum type="arabicPlain"/>
              <a:tabLst>
                <a:tab pos="401320" algn="l"/>
              </a:tabLst>
            </a:pPr>
            <a:r>
              <a:rPr sz="3650" spc="-16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endParaRPr sz="3650">
              <a:latin typeface="Arial Black"/>
              <a:cs typeface="Arial Black"/>
            </a:endParaRPr>
          </a:p>
          <a:p>
            <a:pPr marL="400685" indent="-388620">
              <a:lnSpc>
                <a:spcPct val="100000"/>
              </a:lnSpc>
              <a:spcBef>
                <a:spcPts val="3690"/>
              </a:spcBef>
              <a:buAutoNum type="arabicPlain"/>
              <a:tabLst>
                <a:tab pos="401320" algn="l"/>
              </a:tabLst>
            </a:pPr>
            <a:r>
              <a:rPr sz="3650" spc="-16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endParaRPr sz="3650">
              <a:latin typeface="Arial Black"/>
              <a:cs typeface="Arial Black"/>
            </a:endParaRPr>
          </a:p>
          <a:p>
            <a:pPr marL="400685" indent="-388620">
              <a:lnSpc>
                <a:spcPct val="100000"/>
              </a:lnSpc>
              <a:spcBef>
                <a:spcPts val="3240"/>
              </a:spcBef>
              <a:buAutoNum type="arabicPlain"/>
              <a:tabLst>
                <a:tab pos="401320" algn="l"/>
              </a:tabLst>
            </a:pPr>
            <a:r>
              <a:rPr sz="3650" spc="-16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19764" y="4064273"/>
            <a:ext cx="5358130" cy="25793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50" spc="-215" dirty="0">
                <a:solidFill>
                  <a:srgbClr val="4DC738"/>
                </a:solidFill>
                <a:latin typeface="Arial Black"/>
                <a:cs typeface="Arial Black"/>
              </a:rPr>
              <a:t>Até</a:t>
            </a:r>
            <a:r>
              <a:rPr sz="3650" spc="-24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180.000,00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690"/>
              </a:spcBef>
            </a:pPr>
            <a:r>
              <a:rPr sz="3650" spc="-310" dirty="0">
                <a:solidFill>
                  <a:srgbClr val="4DC738"/>
                </a:solidFill>
                <a:latin typeface="Arial Black"/>
                <a:cs typeface="Arial Black"/>
              </a:rPr>
              <a:t>180.000,01</a:t>
            </a:r>
            <a:r>
              <a:rPr sz="3650" spc="-2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54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360.000,00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240"/>
              </a:spcBef>
            </a:pPr>
            <a:r>
              <a:rPr sz="3650" spc="-310" dirty="0">
                <a:solidFill>
                  <a:srgbClr val="4DC738"/>
                </a:solidFill>
                <a:latin typeface="Arial Black"/>
                <a:cs typeface="Arial Black"/>
              </a:rPr>
              <a:t>360.000,01</a:t>
            </a:r>
            <a:r>
              <a:rPr sz="3650" spc="-2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54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720.000,00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67587" y="7120268"/>
            <a:ext cx="7867015" cy="270954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475" spc="-517" baseline="5327" dirty="0">
                <a:solidFill>
                  <a:srgbClr val="4DC738"/>
                </a:solidFill>
                <a:latin typeface="Arial Black"/>
                <a:cs typeface="Arial Black"/>
              </a:rPr>
              <a:t>4</a:t>
            </a:r>
            <a:r>
              <a:rPr sz="5475" spc="-397" baseline="5327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5475" spc="-195" baseline="5327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r>
              <a:rPr sz="5475" spc="-217" baseline="5327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10" dirty="0">
                <a:solidFill>
                  <a:srgbClr val="4DC738"/>
                </a:solidFill>
                <a:latin typeface="Arial Black"/>
                <a:cs typeface="Arial Black"/>
              </a:rPr>
              <a:t>720.000,00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15" dirty="0">
                <a:solidFill>
                  <a:srgbClr val="4DC738"/>
                </a:solidFill>
                <a:latin typeface="Arial Black"/>
                <a:cs typeface="Arial Black"/>
              </a:rPr>
              <a:t>1.800.000,00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465"/>
              </a:spcBef>
            </a:pPr>
            <a:r>
              <a:rPr sz="3650" spc="-345" dirty="0">
                <a:solidFill>
                  <a:srgbClr val="4DC738"/>
                </a:solidFill>
                <a:latin typeface="Arial Black"/>
                <a:cs typeface="Arial Black"/>
              </a:rPr>
              <a:t>5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13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r>
              <a:rPr sz="3650" spc="-10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05" dirty="0">
                <a:solidFill>
                  <a:srgbClr val="4DC738"/>
                </a:solidFill>
                <a:latin typeface="Arial Black"/>
                <a:cs typeface="Arial Black"/>
              </a:rPr>
              <a:t>1.800.000,01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15" dirty="0">
                <a:solidFill>
                  <a:srgbClr val="4DC738"/>
                </a:solidFill>
                <a:latin typeface="Arial Black"/>
                <a:cs typeface="Arial Black"/>
              </a:rPr>
              <a:t>3.600.000,00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4490"/>
              </a:spcBef>
            </a:pPr>
            <a:r>
              <a:rPr sz="3650" spc="-345" dirty="0">
                <a:solidFill>
                  <a:srgbClr val="4DC738"/>
                </a:solidFill>
                <a:latin typeface="Arial Black"/>
                <a:cs typeface="Arial Black"/>
              </a:rPr>
              <a:t>6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13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r>
              <a:rPr sz="3650" spc="-10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05" dirty="0">
                <a:solidFill>
                  <a:srgbClr val="4DC738"/>
                </a:solidFill>
                <a:latin typeface="Arial Black"/>
                <a:cs typeface="Arial Black"/>
              </a:rPr>
              <a:t>3.600.000,01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15" dirty="0">
                <a:solidFill>
                  <a:srgbClr val="4DC738"/>
                </a:solidFill>
                <a:latin typeface="Arial Black"/>
                <a:cs typeface="Arial Black"/>
              </a:rPr>
              <a:t>4.800.000,00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40" dirty="0"/>
              <a:t>Alíquota</a:t>
            </a:r>
            <a:r>
              <a:rPr spc="-275" dirty="0"/>
              <a:t> </a:t>
            </a:r>
            <a:r>
              <a:rPr spc="-280" dirty="0"/>
              <a:t>(%)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9674708" y="4113496"/>
            <a:ext cx="1720850" cy="568388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6195">
              <a:lnSpc>
                <a:spcPct val="100000"/>
              </a:lnSpc>
              <a:spcBef>
                <a:spcPts val="130"/>
              </a:spcBef>
            </a:pPr>
            <a:r>
              <a:rPr sz="3650" spc="-325" dirty="0">
                <a:solidFill>
                  <a:srgbClr val="4DC738"/>
                </a:solidFill>
                <a:latin typeface="Arial Black"/>
                <a:cs typeface="Arial Black"/>
              </a:rPr>
              <a:t>4,00%</a:t>
            </a:r>
            <a:endParaRPr sz="3650">
              <a:latin typeface="Arial Black"/>
              <a:cs typeface="Arial Black"/>
            </a:endParaRPr>
          </a:p>
          <a:p>
            <a:pPr marL="36195">
              <a:lnSpc>
                <a:spcPct val="100000"/>
              </a:lnSpc>
              <a:spcBef>
                <a:spcPts val="3825"/>
              </a:spcBef>
            </a:pPr>
            <a:r>
              <a:rPr sz="3650" spc="-325" dirty="0">
                <a:solidFill>
                  <a:srgbClr val="4DC738"/>
                </a:solidFill>
                <a:latin typeface="Arial Black"/>
                <a:cs typeface="Arial Black"/>
              </a:rPr>
              <a:t>7,30%</a:t>
            </a:r>
            <a:endParaRPr sz="3650">
              <a:latin typeface="Arial Black"/>
              <a:cs typeface="Arial Black"/>
            </a:endParaRPr>
          </a:p>
          <a:p>
            <a:pPr marL="74295">
              <a:lnSpc>
                <a:spcPct val="100000"/>
              </a:lnSpc>
              <a:spcBef>
                <a:spcPts val="2795"/>
              </a:spcBef>
            </a:pPr>
            <a:r>
              <a:rPr sz="3650" spc="-325" dirty="0">
                <a:solidFill>
                  <a:srgbClr val="4DC738"/>
                </a:solidFill>
                <a:latin typeface="Arial Black"/>
                <a:cs typeface="Arial Black"/>
              </a:rPr>
              <a:t>9,50%</a:t>
            </a:r>
            <a:endParaRPr sz="3650">
              <a:latin typeface="Arial Black"/>
              <a:cs typeface="Arial Black"/>
            </a:endParaRPr>
          </a:p>
          <a:p>
            <a:pPr marL="74295">
              <a:lnSpc>
                <a:spcPct val="100000"/>
              </a:lnSpc>
              <a:spcBef>
                <a:spcPts val="3720"/>
              </a:spcBef>
            </a:pPr>
            <a:r>
              <a:rPr sz="3650" spc="-330" dirty="0">
                <a:solidFill>
                  <a:srgbClr val="4DC738"/>
                </a:solidFill>
                <a:latin typeface="Arial Black"/>
                <a:cs typeface="Arial Black"/>
              </a:rPr>
              <a:t>10,70%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950"/>
              </a:spcBef>
            </a:pPr>
            <a:r>
              <a:rPr sz="3650" spc="-330" dirty="0">
                <a:solidFill>
                  <a:srgbClr val="4DC738"/>
                </a:solidFill>
                <a:latin typeface="Arial Black"/>
                <a:cs typeface="Arial Black"/>
              </a:rPr>
              <a:t>14,30%</a:t>
            </a:r>
            <a:endParaRPr sz="3650">
              <a:latin typeface="Arial Black"/>
              <a:cs typeface="Arial Black"/>
            </a:endParaRPr>
          </a:p>
          <a:p>
            <a:pPr marL="83820">
              <a:lnSpc>
                <a:spcPct val="100000"/>
              </a:lnSpc>
              <a:spcBef>
                <a:spcPts val="3945"/>
              </a:spcBef>
            </a:pPr>
            <a:r>
              <a:rPr sz="3650" spc="-330" dirty="0">
                <a:solidFill>
                  <a:srgbClr val="4DC738"/>
                </a:solidFill>
                <a:latin typeface="Arial Black"/>
                <a:cs typeface="Arial Black"/>
              </a:rPr>
              <a:t>19,00%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132560" y="2898907"/>
            <a:ext cx="2760345" cy="609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800" spc="-225" dirty="0">
                <a:solidFill>
                  <a:srgbClr val="1B2F57"/>
                </a:solidFill>
                <a:latin typeface="Arial Black"/>
                <a:cs typeface="Arial Black"/>
              </a:rPr>
              <a:t>Dedução</a:t>
            </a:r>
            <a:r>
              <a:rPr sz="3800" spc="-25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125" dirty="0">
                <a:solidFill>
                  <a:srgbClr val="1B2F57"/>
                </a:solidFill>
                <a:latin typeface="Arial Black"/>
                <a:cs typeface="Arial Black"/>
              </a:rPr>
              <a:t>(-</a:t>
            </a:r>
            <a:r>
              <a:rPr sz="3800" spc="-50" dirty="0">
                <a:solidFill>
                  <a:srgbClr val="1B2F57"/>
                </a:solidFill>
                <a:latin typeface="Arial Black"/>
                <a:cs typeface="Arial Black"/>
              </a:rPr>
              <a:t>)</a:t>
            </a:r>
            <a:endParaRPr sz="3800">
              <a:latin typeface="Arial Black"/>
              <a:cs typeface="Arial Black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514669" y="4113496"/>
            <a:ext cx="150495" cy="5867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3650" spc="-35" dirty="0">
                <a:solidFill>
                  <a:srgbClr val="4DC738"/>
                </a:solidFill>
                <a:latin typeface="Arial Black"/>
                <a:cs typeface="Arial Black"/>
              </a:rPr>
              <a:t>-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3217582" y="5095328"/>
            <a:ext cx="2403475" cy="47117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R="106680" algn="ctr">
              <a:lnSpc>
                <a:spcPct val="100000"/>
              </a:lnSpc>
              <a:spcBef>
                <a:spcPts val="130"/>
              </a:spcBef>
            </a:pPr>
            <a:r>
              <a:rPr sz="3650" spc="-315" dirty="0">
                <a:solidFill>
                  <a:srgbClr val="4DC738"/>
                </a:solidFill>
                <a:latin typeface="Arial Black"/>
                <a:cs typeface="Arial Black"/>
              </a:rPr>
              <a:t>5.940,00</a:t>
            </a:r>
            <a:endParaRPr sz="3650">
              <a:latin typeface="Arial Black"/>
              <a:cs typeface="Arial Black"/>
            </a:endParaRPr>
          </a:p>
          <a:p>
            <a:pPr marR="68580" algn="ctr">
              <a:lnSpc>
                <a:spcPct val="100000"/>
              </a:lnSpc>
              <a:spcBef>
                <a:spcPts val="3269"/>
              </a:spcBef>
            </a:pP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13.860,00</a:t>
            </a:r>
            <a:endParaRPr sz="3650">
              <a:latin typeface="Arial Black"/>
              <a:cs typeface="Arial Black"/>
            </a:endParaRPr>
          </a:p>
          <a:p>
            <a:pPr marR="68580" algn="ctr">
              <a:lnSpc>
                <a:spcPct val="100000"/>
              </a:lnSpc>
              <a:spcBef>
                <a:spcPts val="3990"/>
              </a:spcBef>
            </a:pP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22.500,00</a:t>
            </a:r>
            <a:endParaRPr sz="3650">
              <a:latin typeface="Arial Black"/>
              <a:cs typeface="Arial Black"/>
            </a:endParaRPr>
          </a:p>
          <a:p>
            <a:pPr marR="68580" algn="ctr">
              <a:lnSpc>
                <a:spcPct val="100000"/>
              </a:lnSpc>
              <a:spcBef>
                <a:spcPts val="3285"/>
              </a:spcBef>
            </a:pP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87.300,00</a:t>
            </a:r>
            <a:endParaRPr sz="365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4415"/>
              </a:spcBef>
            </a:pP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378.000,00</a:t>
            </a:r>
            <a:endParaRPr sz="365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1460480" cy="2423160"/>
            <a:chOff x="0" y="0"/>
            <a:chExt cx="11460480" cy="24231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9431" y="554736"/>
              <a:ext cx="10671047" cy="186842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21549" cy="2376348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467587" y="2898904"/>
            <a:ext cx="7600950" cy="609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800" spc="-280" dirty="0">
                <a:solidFill>
                  <a:srgbClr val="1B2F57"/>
                </a:solidFill>
                <a:latin typeface="Arial Black"/>
                <a:cs typeface="Arial Black"/>
              </a:rPr>
              <a:t>Receita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80" dirty="0">
                <a:solidFill>
                  <a:srgbClr val="1B2F57"/>
                </a:solidFill>
                <a:latin typeface="Arial Black"/>
                <a:cs typeface="Arial Black"/>
              </a:rPr>
              <a:t>bruta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165" dirty="0">
                <a:solidFill>
                  <a:srgbClr val="1B2F57"/>
                </a:solidFill>
                <a:latin typeface="Arial Black"/>
                <a:cs typeface="Arial Black"/>
              </a:rPr>
              <a:t>em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355" dirty="0">
                <a:solidFill>
                  <a:srgbClr val="1B2F57"/>
                </a:solidFill>
                <a:latin typeface="Arial Black"/>
                <a:cs typeface="Arial Black"/>
              </a:rPr>
              <a:t>12</a:t>
            </a:r>
            <a:r>
              <a:rPr sz="3800" spc="-254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290" dirty="0">
                <a:solidFill>
                  <a:srgbClr val="1B2F57"/>
                </a:solidFill>
                <a:latin typeface="Arial Black"/>
                <a:cs typeface="Arial Black"/>
              </a:rPr>
              <a:t>meses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320" dirty="0">
                <a:solidFill>
                  <a:srgbClr val="1B2F57"/>
                </a:solidFill>
                <a:latin typeface="Arial Black"/>
                <a:cs typeface="Arial Black"/>
              </a:rPr>
              <a:t>(R$)</a:t>
            </a:r>
            <a:endParaRPr sz="3800">
              <a:latin typeface="Arial Black"/>
              <a:cs typeface="Arial Black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655992" y="3752829"/>
            <a:ext cx="29845" cy="6534150"/>
          </a:xfrm>
          <a:custGeom>
            <a:avLst/>
            <a:gdLst/>
            <a:ahLst/>
            <a:cxnLst/>
            <a:rect l="l" t="t" r="r" b="b"/>
            <a:pathLst>
              <a:path w="29845" h="6534150">
                <a:moveTo>
                  <a:pt x="29296" y="6534140"/>
                </a:moveTo>
                <a:lnTo>
                  <a:pt x="0" y="0"/>
                </a:lnTo>
              </a:path>
            </a:pathLst>
          </a:custGeom>
          <a:ln w="57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67587" y="4064273"/>
            <a:ext cx="1572895" cy="25793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400685" indent="-388620">
              <a:lnSpc>
                <a:spcPct val="100000"/>
              </a:lnSpc>
              <a:spcBef>
                <a:spcPts val="130"/>
              </a:spcBef>
              <a:buAutoNum type="arabicPlain"/>
              <a:tabLst>
                <a:tab pos="401320" algn="l"/>
              </a:tabLst>
            </a:pPr>
            <a:r>
              <a:rPr sz="3650" spc="-16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endParaRPr sz="3650">
              <a:latin typeface="Arial Black"/>
              <a:cs typeface="Arial Black"/>
            </a:endParaRPr>
          </a:p>
          <a:p>
            <a:pPr marL="400685" indent="-388620">
              <a:lnSpc>
                <a:spcPct val="100000"/>
              </a:lnSpc>
              <a:spcBef>
                <a:spcPts val="3690"/>
              </a:spcBef>
              <a:buAutoNum type="arabicPlain"/>
              <a:tabLst>
                <a:tab pos="401320" algn="l"/>
              </a:tabLst>
            </a:pPr>
            <a:r>
              <a:rPr sz="3650" spc="-16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endParaRPr sz="3650">
              <a:latin typeface="Arial Black"/>
              <a:cs typeface="Arial Black"/>
            </a:endParaRPr>
          </a:p>
          <a:p>
            <a:pPr marL="400685" indent="-388620">
              <a:lnSpc>
                <a:spcPct val="100000"/>
              </a:lnSpc>
              <a:spcBef>
                <a:spcPts val="3240"/>
              </a:spcBef>
              <a:buAutoNum type="arabicPlain"/>
              <a:tabLst>
                <a:tab pos="401320" algn="l"/>
              </a:tabLst>
            </a:pPr>
            <a:r>
              <a:rPr sz="3650" spc="-16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endParaRPr sz="3650">
              <a:latin typeface="Arial Black"/>
              <a:cs typeface="Arial Black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448537" y="7057117"/>
          <a:ext cx="15299055" cy="28016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15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7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57885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5475" spc="-517" baseline="5327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4</a:t>
                      </a:r>
                      <a:r>
                        <a:rPr sz="5475" spc="-397" baseline="5327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5475" spc="-195" baseline="5327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faixa</a:t>
                      </a:r>
                      <a:r>
                        <a:rPr sz="5475" spc="-217" baseline="5327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31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720.000,00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22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a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31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1.800.000,00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79375" marB="0"/>
                </a:tc>
                <a:tc>
                  <a:txBody>
                    <a:bodyPr/>
                    <a:lstStyle/>
                    <a:p>
                      <a:pPr marL="775335">
                        <a:lnSpc>
                          <a:spcPct val="100000"/>
                        </a:lnSpc>
                        <a:spcBef>
                          <a:spcPts val="675"/>
                        </a:spcBef>
                      </a:pPr>
                      <a:r>
                        <a:rPr sz="3650" spc="-33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16,00%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85725" marB="0"/>
                </a:tc>
                <a:tc>
                  <a:txBody>
                    <a:bodyPr/>
                    <a:lstStyle/>
                    <a:p>
                      <a:pPr marL="972185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3650" spc="-32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35.640,00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8890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537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715"/>
                        </a:spcBef>
                      </a:pPr>
                      <a:r>
                        <a:rPr sz="3650" spc="-34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5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13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faixa</a:t>
                      </a:r>
                      <a:r>
                        <a:rPr sz="3650" spc="-10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30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1.800.000,01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22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a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31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3.600.000,00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217805" marB="0"/>
                </a:tc>
                <a:tc>
                  <a:txBody>
                    <a:bodyPr/>
                    <a:lstStyle/>
                    <a:p>
                      <a:pPr marL="741680">
                        <a:lnSpc>
                          <a:spcPct val="100000"/>
                        </a:lnSpc>
                        <a:spcBef>
                          <a:spcPts val="1775"/>
                        </a:spcBef>
                      </a:pPr>
                      <a:r>
                        <a:rPr sz="3650" spc="-33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21,00%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225425" marB="0"/>
                </a:tc>
                <a:tc>
                  <a:txBody>
                    <a:bodyPr/>
                    <a:lstStyle/>
                    <a:p>
                      <a:pPr marL="972185">
                        <a:lnSpc>
                          <a:spcPct val="100000"/>
                        </a:lnSpc>
                        <a:spcBef>
                          <a:spcPts val="1610"/>
                        </a:spcBef>
                      </a:pPr>
                      <a:r>
                        <a:rPr sz="3650" spc="-32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125.640,00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20447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8365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70"/>
                        </a:spcBef>
                      </a:pPr>
                      <a:r>
                        <a:rPr sz="3650" spc="-34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6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13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faixa</a:t>
                      </a:r>
                      <a:r>
                        <a:rPr sz="3650" spc="-10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30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3.600.000,01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22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a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31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4.800.000,00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288290" marB="0"/>
                </a:tc>
                <a:tc>
                  <a:txBody>
                    <a:bodyPr/>
                    <a:lstStyle/>
                    <a:p>
                      <a:pPr marL="775335">
                        <a:lnSpc>
                          <a:spcPct val="100000"/>
                        </a:lnSpc>
                        <a:spcBef>
                          <a:spcPts val="2090"/>
                        </a:spcBef>
                      </a:pPr>
                      <a:r>
                        <a:rPr sz="3650" spc="-33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33,00%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265430" marB="0"/>
                </a:tc>
                <a:tc>
                  <a:txBody>
                    <a:bodyPr/>
                    <a:lstStyle/>
                    <a:p>
                      <a:pPr marL="876935">
                        <a:lnSpc>
                          <a:spcPct val="100000"/>
                        </a:lnSpc>
                        <a:spcBef>
                          <a:spcPts val="2090"/>
                        </a:spcBef>
                      </a:pPr>
                      <a:r>
                        <a:rPr sz="3650" spc="-32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648.000,00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26543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/>
          <p:nvPr/>
        </p:nvSpPr>
        <p:spPr>
          <a:xfrm>
            <a:off x="2419764" y="4064273"/>
            <a:ext cx="5358130" cy="25793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50" spc="-215" dirty="0">
                <a:solidFill>
                  <a:srgbClr val="4DC738"/>
                </a:solidFill>
                <a:latin typeface="Arial Black"/>
                <a:cs typeface="Arial Black"/>
              </a:rPr>
              <a:t>Até</a:t>
            </a:r>
            <a:r>
              <a:rPr sz="3650" spc="-24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180.000,00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690"/>
              </a:spcBef>
            </a:pPr>
            <a:r>
              <a:rPr sz="3650" spc="-310" dirty="0">
                <a:solidFill>
                  <a:srgbClr val="4DC738"/>
                </a:solidFill>
                <a:latin typeface="Arial Black"/>
                <a:cs typeface="Arial Black"/>
              </a:rPr>
              <a:t>180.000,01</a:t>
            </a:r>
            <a:r>
              <a:rPr sz="3650" spc="-2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54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360.000,00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240"/>
              </a:spcBef>
            </a:pPr>
            <a:r>
              <a:rPr sz="3650" spc="-310" dirty="0">
                <a:solidFill>
                  <a:srgbClr val="4DC738"/>
                </a:solidFill>
                <a:latin typeface="Arial Black"/>
                <a:cs typeface="Arial Black"/>
              </a:rPr>
              <a:t>360.000,01</a:t>
            </a:r>
            <a:r>
              <a:rPr sz="3650" spc="-2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54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720.000,00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40" dirty="0"/>
              <a:t>Alíquota</a:t>
            </a:r>
            <a:r>
              <a:rPr spc="-275" dirty="0"/>
              <a:t> </a:t>
            </a:r>
            <a:r>
              <a:rPr spc="-280" dirty="0"/>
              <a:t>(%)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698723" y="4113498"/>
            <a:ext cx="1687195" cy="25400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50" spc="-325" dirty="0">
                <a:solidFill>
                  <a:srgbClr val="4DC738"/>
                </a:solidFill>
                <a:latin typeface="Arial Black"/>
                <a:cs typeface="Arial Black"/>
              </a:rPr>
              <a:t>6,00%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825"/>
              </a:spcBef>
            </a:pPr>
            <a:r>
              <a:rPr sz="3650" spc="-330" dirty="0">
                <a:solidFill>
                  <a:srgbClr val="4DC738"/>
                </a:solidFill>
                <a:latin typeface="Arial Black"/>
                <a:cs typeface="Arial Black"/>
              </a:rPr>
              <a:t>11,20%</a:t>
            </a:r>
            <a:endParaRPr sz="3650">
              <a:latin typeface="Arial Black"/>
              <a:cs typeface="Arial Black"/>
            </a:endParaRPr>
          </a:p>
          <a:p>
            <a:pPr marL="50165">
              <a:lnSpc>
                <a:spcPct val="100000"/>
              </a:lnSpc>
              <a:spcBef>
                <a:spcPts val="2795"/>
              </a:spcBef>
            </a:pPr>
            <a:r>
              <a:rPr sz="3650" spc="-330" dirty="0">
                <a:solidFill>
                  <a:srgbClr val="4DC738"/>
                </a:solidFill>
                <a:latin typeface="Arial Black"/>
                <a:cs typeface="Arial Black"/>
              </a:rPr>
              <a:t>13,50%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132560" y="2898904"/>
            <a:ext cx="2760345" cy="609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800" spc="-225" dirty="0">
                <a:solidFill>
                  <a:srgbClr val="1B2F57"/>
                </a:solidFill>
                <a:latin typeface="Arial Black"/>
                <a:cs typeface="Arial Black"/>
              </a:rPr>
              <a:t>Dedução</a:t>
            </a:r>
            <a:r>
              <a:rPr sz="3800" spc="-25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125" dirty="0">
                <a:solidFill>
                  <a:srgbClr val="1B2F57"/>
                </a:solidFill>
                <a:latin typeface="Arial Black"/>
                <a:cs typeface="Arial Black"/>
              </a:rPr>
              <a:t>(-</a:t>
            </a:r>
            <a:r>
              <a:rPr sz="3800" spc="-50" dirty="0">
                <a:solidFill>
                  <a:srgbClr val="1B2F57"/>
                </a:solidFill>
                <a:latin typeface="Arial Black"/>
                <a:cs typeface="Arial Black"/>
              </a:rPr>
              <a:t>)</a:t>
            </a:r>
            <a:endParaRPr sz="3800">
              <a:latin typeface="Arial Black"/>
              <a:cs typeface="Arial Black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2379260" y="3752819"/>
            <a:ext cx="33655" cy="6534150"/>
          </a:xfrm>
          <a:custGeom>
            <a:avLst/>
            <a:gdLst/>
            <a:ahLst/>
            <a:cxnLst/>
            <a:rect l="l" t="t" r="r" b="b"/>
            <a:pathLst>
              <a:path w="33654" h="6534150">
                <a:moveTo>
                  <a:pt x="33580" y="6534141"/>
                </a:moveTo>
                <a:lnTo>
                  <a:pt x="0" y="0"/>
                </a:lnTo>
              </a:path>
            </a:pathLst>
          </a:custGeom>
          <a:ln w="57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3514669" y="4113498"/>
            <a:ext cx="150495" cy="5867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3650" spc="-35" dirty="0">
                <a:solidFill>
                  <a:srgbClr val="4DC738"/>
                </a:solidFill>
                <a:latin typeface="Arial Black"/>
                <a:cs typeface="Arial Black"/>
              </a:rPr>
              <a:t>-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3312832" y="5095325"/>
            <a:ext cx="2136775" cy="155829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13664">
              <a:lnSpc>
                <a:spcPct val="100000"/>
              </a:lnSpc>
              <a:spcBef>
                <a:spcPts val="130"/>
              </a:spcBef>
            </a:pPr>
            <a:r>
              <a:rPr sz="3650" spc="-315" dirty="0">
                <a:solidFill>
                  <a:srgbClr val="4DC738"/>
                </a:solidFill>
                <a:latin typeface="Arial Black"/>
                <a:cs typeface="Arial Black"/>
              </a:rPr>
              <a:t>9.360,00</a:t>
            </a:r>
            <a:endParaRPr sz="365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3269"/>
              </a:spcBef>
            </a:pP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17.640,00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0" y="3721158"/>
            <a:ext cx="18288000" cy="0"/>
          </a:xfrm>
          <a:custGeom>
            <a:avLst/>
            <a:gdLst/>
            <a:ahLst/>
            <a:cxnLst/>
            <a:rect l="l" t="t" r="r" b="b"/>
            <a:pathLst>
              <a:path w="18288000">
                <a:moveTo>
                  <a:pt x="18287998" y="0"/>
                </a:moveTo>
                <a:lnTo>
                  <a:pt x="0" y="0"/>
                </a:lnTo>
              </a:path>
            </a:pathLst>
          </a:custGeom>
          <a:ln w="571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992726" y="9556429"/>
            <a:ext cx="2085974" cy="647699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1430000" cy="2423160"/>
            <a:chOff x="0" y="0"/>
            <a:chExt cx="11430000" cy="24231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9431" y="554736"/>
              <a:ext cx="10640567" cy="186842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21549" cy="2376348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467587" y="2898904"/>
            <a:ext cx="7600950" cy="609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800" spc="-280" dirty="0">
                <a:solidFill>
                  <a:srgbClr val="1B2F57"/>
                </a:solidFill>
                <a:latin typeface="Arial Black"/>
                <a:cs typeface="Arial Black"/>
              </a:rPr>
              <a:t>Receita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80" dirty="0">
                <a:solidFill>
                  <a:srgbClr val="1B2F57"/>
                </a:solidFill>
                <a:latin typeface="Arial Black"/>
                <a:cs typeface="Arial Black"/>
              </a:rPr>
              <a:t>bruta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165" dirty="0">
                <a:solidFill>
                  <a:srgbClr val="1B2F57"/>
                </a:solidFill>
                <a:latin typeface="Arial Black"/>
                <a:cs typeface="Arial Black"/>
              </a:rPr>
              <a:t>em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355" dirty="0">
                <a:solidFill>
                  <a:srgbClr val="1B2F57"/>
                </a:solidFill>
                <a:latin typeface="Arial Black"/>
                <a:cs typeface="Arial Black"/>
              </a:rPr>
              <a:t>12</a:t>
            </a:r>
            <a:r>
              <a:rPr sz="3800" spc="-254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290" dirty="0">
                <a:solidFill>
                  <a:srgbClr val="1B2F57"/>
                </a:solidFill>
                <a:latin typeface="Arial Black"/>
                <a:cs typeface="Arial Black"/>
              </a:rPr>
              <a:t>meses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320" dirty="0">
                <a:solidFill>
                  <a:srgbClr val="1B2F57"/>
                </a:solidFill>
                <a:latin typeface="Arial Black"/>
                <a:cs typeface="Arial Black"/>
              </a:rPr>
              <a:t>(R$)</a:t>
            </a:r>
            <a:endParaRPr sz="3800">
              <a:latin typeface="Arial Black"/>
              <a:cs typeface="Arial Black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692583"/>
            <a:ext cx="18288000" cy="6623050"/>
            <a:chOff x="0" y="3692583"/>
            <a:chExt cx="18288000" cy="6623050"/>
          </a:xfrm>
        </p:grpSpPr>
        <p:sp>
          <p:nvSpPr>
            <p:cNvPr id="7" name="object 7"/>
            <p:cNvSpPr/>
            <p:nvPr/>
          </p:nvSpPr>
          <p:spPr>
            <a:xfrm>
              <a:off x="8655992" y="3752830"/>
              <a:ext cx="29845" cy="6534150"/>
            </a:xfrm>
            <a:custGeom>
              <a:avLst/>
              <a:gdLst/>
              <a:ahLst/>
              <a:cxnLst/>
              <a:rect l="l" t="t" r="r" b="b"/>
              <a:pathLst>
                <a:path w="29845" h="6534150">
                  <a:moveTo>
                    <a:pt x="29296" y="6534140"/>
                  </a:moveTo>
                  <a:lnTo>
                    <a:pt x="0" y="0"/>
                  </a:lnTo>
                </a:path>
              </a:pathLst>
            </a:custGeom>
            <a:ln w="571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379261" y="3752818"/>
              <a:ext cx="33655" cy="6534150"/>
            </a:xfrm>
            <a:custGeom>
              <a:avLst/>
              <a:gdLst/>
              <a:ahLst/>
              <a:cxnLst/>
              <a:rect l="l" t="t" r="r" b="b"/>
              <a:pathLst>
                <a:path w="33654" h="6534150">
                  <a:moveTo>
                    <a:pt x="33580" y="6534141"/>
                  </a:moveTo>
                  <a:lnTo>
                    <a:pt x="0" y="0"/>
                  </a:lnTo>
                </a:path>
              </a:pathLst>
            </a:custGeom>
            <a:ln w="571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3721158"/>
              <a:ext cx="18288000" cy="0"/>
            </a:xfrm>
            <a:custGeom>
              <a:avLst/>
              <a:gdLst/>
              <a:ahLst/>
              <a:cxnLst/>
              <a:rect l="l" t="t" r="r" b="b"/>
              <a:pathLst>
                <a:path w="18288000">
                  <a:moveTo>
                    <a:pt x="18287998" y="0"/>
                  </a:moveTo>
                  <a:lnTo>
                    <a:pt x="0" y="0"/>
                  </a:lnTo>
                </a:path>
              </a:pathLst>
            </a:custGeom>
            <a:ln w="571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92726" y="9556431"/>
              <a:ext cx="2085974" cy="647699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467587" y="4064272"/>
            <a:ext cx="1572895" cy="25793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400685" indent="-388620">
              <a:lnSpc>
                <a:spcPct val="100000"/>
              </a:lnSpc>
              <a:spcBef>
                <a:spcPts val="130"/>
              </a:spcBef>
              <a:buAutoNum type="arabicPlain"/>
              <a:tabLst>
                <a:tab pos="401320" algn="l"/>
              </a:tabLst>
            </a:pPr>
            <a:r>
              <a:rPr sz="3650" spc="-16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endParaRPr sz="3650">
              <a:latin typeface="Arial Black"/>
              <a:cs typeface="Arial Black"/>
            </a:endParaRPr>
          </a:p>
          <a:p>
            <a:pPr marL="400685" indent="-388620">
              <a:lnSpc>
                <a:spcPct val="100000"/>
              </a:lnSpc>
              <a:spcBef>
                <a:spcPts val="3690"/>
              </a:spcBef>
              <a:buAutoNum type="arabicPlain"/>
              <a:tabLst>
                <a:tab pos="401320" algn="l"/>
              </a:tabLst>
            </a:pPr>
            <a:r>
              <a:rPr sz="3650" spc="-16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endParaRPr sz="3650">
              <a:latin typeface="Arial Black"/>
              <a:cs typeface="Arial Black"/>
            </a:endParaRPr>
          </a:p>
          <a:p>
            <a:pPr marL="400685" indent="-388620">
              <a:lnSpc>
                <a:spcPct val="100000"/>
              </a:lnSpc>
              <a:spcBef>
                <a:spcPts val="3240"/>
              </a:spcBef>
              <a:buAutoNum type="arabicPlain"/>
              <a:tabLst>
                <a:tab pos="401320" algn="l"/>
              </a:tabLst>
            </a:pPr>
            <a:r>
              <a:rPr sz="3650" spc="-16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19764" y="4064272"/>
            <a:ext cx="5358130" cy="25793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50" spc="-215" dirty="0">
                <a:solidFill>
                  <a:srgbClr val="4DC738"/>
                </a:solidFill>
                <a:latin typeface="Arial Black"/>
                <a:cs typeface="Arial Black"/>
              </a:rPr>
              <a:t>Até</a:t>
            </a:r>
            <a:r>
              <a:rPr sz="3650" spc="-24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180.000,00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690"/>
              </a:spcBef>
            </a:pPr>
            <a:r>
              <a:rPr sz="3650" spc="-310" dirty="0">
                <a:solidFill>
                  <a:srgbClr val="4DC738"/>
                </a:solidFill>
                <a:latin typeface="Arial Black"/>
                <a:cs typeface="Arial Black"/>
              </a:rPr>
              <a:t>180.000,01</a:t>
            </a:r>
            <a:r>
              <a:rPr sz="3650" spc="-2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54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360.000,00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240"/>
              </a:spcBef>
            </a:pPr>
            <a:r>
              <a:rPr sz="3650" spc="-310" dirty="0">
                <a:solidFill>
                  <a:srgbClr val="4DC738"/>
                </a:solidFill>
                <a:latin typeface="Arial Black"/>
                <a:cs typeface="Arial Black"/>
              </a:rPr>
              <a:t>360.000,01</a:t>
            </a:r>
            <a:r>
              <a:rPr sz="3650" spc="-2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54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720.000,00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67587" y="7120270"/>
            <a:ext cx="7867015" cy="270954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475" spc="-517" baseline="5327" dirty="0">
                <a:solidFill>
                  <a:srgbClr val="4DC738"/>
                </a:solidFill>
                <a:latin typeface="Arial Black"/>
                <a:cs typeface="Arial Black"/>
              </a:rPr>
              <a:t>4</a:t>
            </a:r>
            <a:r>
              <a:rPr sz="5475" spc="-397" baseline="5327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5475" spc="-195" baseline="5327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r>
              <a:rPr sz="5475" spc="-217" baseline="5327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10" dirty="0">
                <a:solidFill>
                  <a:srgbClr val="4DC738"/>
                </a:solidFill>
                <a:latin typeface="Arial Black"/>
                <a:cs typeface="Arial Black"/>
              </a:rPr>
              <a:t>720.000,00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15" dirty="0">
                <a:solidFill>
                  <a:srgbClr val="4DC738"/>
                </a:solidFill>
                <a:latin typeface="Arial Black"/>
                <a:cs typeface="Arial Black"/>
              </a:rPr>
              <a:t>1.800.000,00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465"/>
              </a:spcBef>
            </a:pPr>
            <a:r>
              <a:rPr sz="3650" spc="-345" dirty="0">
                <a:solidFill>
                  <a:srgbClr val="4DC738"/>
                </a:solidFill>
                <a:latin typeface="Arial Black"/>
                <a:cs typeface="Arial Black"/>
              </a:rPr>
              <a:t>5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13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r>
              <a:rPr sz="3650" spc="-10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05" dirty="0">
                <a:solidFill>
                  <a:srgbClr val="4DC738"/>
                </a:solidFill>
                <a:latin typeface="Arial Black"/>
                <a:cs typeface="Arial Black"/>
              </a:rPr>
              <a:t>1.800.000,01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15" dirty="0">
                <a:solidFill>
                  <a:srgbClr val="4DC738"/>
                </a:solidFill>
                <a:latin typeface="Arial Black"/>
                <a:cs typeface="Arial Black"/>
              </a:rPr>
              <a:t>3.600.000,00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4490"/>
              </a:spcBef>
            </a:pPr>
            <a:r>
              <a:rPr sz="3650" spc="-345" dirty="0">
                <a:solidFill>
                  <a:srgbClr val="4DC738"/>
                </a:solidFill>
                <a:latin typeface="Arial Black"/>
                <a:cs typeface="Arial Black"/>
              </a:rPr>
              <a:t>6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13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r>
              <a:rPr sz="3650" spc="-10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05" dirty="0">
                <a:solidFill>
                  <a:srgbClr val="4DC738"/>
                </a:solidFill>
                <a:latin typeface="Arial Black"/>
                <a:cs typeface="Arial Black"/>
              </a:rPr>
              <a:t>3.600.000,01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6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15" dirty="0">
                <a:solidFill>
                  <a:srgbClr val="4DC738"/>
                </a:solidFill>
                <a:latin typeface="Arial Black"/>
                <a:cs typeface="Arial Black"/>
              </a:rPr>
              <a:t>4.800.000,00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40" dirty="0"/>
              <a:t>Alíquota</a:t>
            </a:r>
            <a:r>
              <a:rPr spc="-275" dirty="0"/>
              <a:t> </a:t>
            </a:r>
            <a:r>
              <a:rPr spc="-280" dirty="0"/>
              <a:t>(%)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9655658" y="4113498"/>
            <a:ext cx="1739900" cy="568388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55244">
              <a:lnSpc>
                <a:spcPct val="100000"/>
              </a:lnSpc>
              <a:spcBef>
                <a:spcPts val="130"/>
              </a:spcBef>
            </a:pPr>
            <a:r>
              <a:rPr sz="3650" spc="-325" dirty="0">
                <a:solidFill>
                  <a:srgbClr val="4DC738"/>
                </a:solidFill>
                <a:latin typeface="Arial Black"/>
                <a:cs typeface="Arial Black"/>
              </a:rPr>
              <a:t>4,50%</a:t>
            </a:r>
            <a:endParaRPr sz="3650">
              <a:latin typeface="Arial Black"/>
              <a:cs typeface="Arial Black"/>
            </a:endParaRPr>
          </a:p>
          <a:p>
            <a:pPr marL="55244">
              <a:lnSpc>
                <a:spcPct val="100000"/>
              </a:lnSpc>
              <a:spcBef>
                <a:spcPts val="3825"/>
              </a:spcBef>
            </a:pPr>
            <a:r>
              <a:rPr sz="3650" spc="-325" dirty="0">
                <a:solidFill>
                  <a:srgbClr val="4DC738"/>
                </a:solidFill>
                <a:latin typeface="Arial Black"/>
                <a:cs typeface="Arial Black"/>
              </a:rPr>
              <a:t>9,00%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2795"/>
              </a:spcBef>
            </a:pPr>
            <a:r>
              <a:rPr sz="3650" spc="-330" dirty="0">
                <a:solidFill>
                  <a:srgbClr val="4DC738"/>
                </a:solidFill>
                <a:latin typeface="Arial Black"/>
                <a:cs typeface="Arial Black"/>
              </a:rPr>
              <a:t>10,20%</a:t>
            </a:r>
            <a:endParaRPr sz="3650">
              <a:latin typeface="Arial Black"/>
              <a:cs typeface="Arial Black"/>
            </a:endParaRPr>
          </a:p>
          <a:p>
            <a:pPr marL="31115">
              <a:lnSpc>
                <a:spcPct val="100000"/>
              </a:lnSpc>
              <a:spcBef>
                <a:spcPts val="3645"/>
              </a:spcBef>
            </a:pPr>
            <a:r>
              <a:rPr sz="3650" spc="-330" dirty="0">
                <a:solidFill>
                  <a:srgbClr val="4DC738"/>
                </a:solidFill>
                <a:latin typeface="Arial Black"/>
                <a:cs typeface="Arial Black"/>
              </a:rPr>
              <a:t>14,00%</a:t>
            </a:r>
            <a:endParaRPr sz="3650">
              <a:latin typeface="Arial Black"/>
              <a:cs typeface="Arial Black"/>
            </a:endParaRPr>
          </a:p>
          <a:p>
            <a:pPr marL="31115">
              <a:lnSpc>
                <a:spcPct val="100000"/>
              </a:lnSpc>
              <a:spcBef>
                <a:spcPts val="4025"/>
              </a:spcBef>
            </a:pPr>
            <a:r>
              <a:rPr sz="3650" spc="-330" dirty="0">
                <a:solidFill>
                  <a:srgbClr val="4DC738"/>
                </a:solidFill>
                <a:latin typeface="Arial Black"/>
                <a:cs typeface="Arial Black"/>
              </a:rPr>
              <a:t>22,00%</a:t>
            </a:r>
            <a:endParaRPr sz="3650">
              <a:latin typeface="Arial Black"/>
              <a:cs typeface="Arial Black"/>
            </a:endParaRPr>
          </a:p>
          <a:p>
            <a:pPr marL="102870">
              <a:lnSpc>
                <a:spcPct val="100000"/>
              </a:lnSpc>
              <a:spcBef>
                <a:spcPts val="3945"/>
              </a:spcBef>
            </a:pPr>
            <a:r>
              <a:rPr sz="3650" spc="-330" dirty="0">
                <a:solidFill>
                  <a:srgbClr val="4DC738"/>
                </a:solidFill>
                <a:latin typeface="Arial Black"/>
                <a:cs typeface="Arial Black"/>
              </a:rPr>
              <a:t>33,00%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132560" y="2898904"/>
            <a:ext cx="2760345" cy="609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800" spc="-225" dirty="0">
                <a:solidFill>
                  <a:srgbClr val="1B2F57"/>
                </a:solidFill>
                <a:latin typeface="Arial Black"/>
                <a:cs typeface="Arial Black"/>
              </a:rPr>
              <a:t>Dedução</a:t>
            </a:r>
            <a:r>
              <a:rPr sz="3800" spc="-25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125" dirty="0">
                <a:solidFill>
                  <a:srgbClr val="1B2F57"/>
                </a:solidFill>
                <a:latin typeface="Arial Black"/>
                <a:cs typeface="Arial Black"/>
              </a:rPr>
              <a:t>(-</a:t>
            </a:r>
            <a:r>
              <a:rPr sz="3800" spc="-50" dirty="0">
                <a:solidFill>
                  <a:srgbClr val="1B2F57"/>
                </a:solidFill>
                <a:latin typeface="Arial Black"/>
                <a:cs typeface="Arial Black"/>
              </a:rPr>
              <a:t>)</a:t>
            </a:r>
            <a:endParaRPr sz="3800">
              <a:latin typeface="Arial Black"/>
              <a:cs typeface="Arial Black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514669" y="4113498"/>
            <a:ext cx="150495" cy="5867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3650" spc="-35" dirty="0">
                <a:solidFill>
                  <a:srgbClr val="4DC738"/>
                </a:solidFill>
                <a:latin typeface="Arial Black"/>
                <a:cs typeface="Arial Black"/>
              </a:rPr>
              <a:t>-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3217582" y="5095325"/>
            <a:ext cx="2498725" cy="47117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08915">
              <a:lnSpc>
                <a:spcPct val="100000"/>
              </a:lnSpc>
              <a:spcBef>
                <a:spcPts val="130"/>
              </a:spcBef>
            </a:pPr>
            <a:r>
              <a:rPr sz="3650" spc="-315" dirty="0">
                <a:solidFill>
                  <a:srgbClr val="4DC738"/>
                </a:solidFill>
                <a:latin typeface="Arial Black"/>
                <a:cs typeface="Arial Black"/>
              </a:rPr>
              <a:t>8.100,00</a:t>
            </a:r>
            <a:endParaRPr sz="3650">
              <a:latin typeface="Arial Black"/>
              <a:cs typeface="Arial Black"/>
            </a:endParaRPr>
          </a:p>
          <a:p>
            <a:pPr marL="94615">
              <a:lnSpc>
                <a:spcPct val="100000"/>
              </a:lnSpc>
              <a:spcBef>
                <a:spcPts val="3269"/>
              </a:spcBef>
            </a:pP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12.420,00</a:t>
            </a:r>
            <a:endParaRPr sz="3650">
              <a:latin typeface="Arial Black"/>
              <a:cs typeface="Arial Black"/>
            </a:endParaRPr>
          </a:p>
          <a:p>
            <a:pPr marL="94615">
              <a:lnSpc>
                <a:spcPct val="100000"/>
              </a:lnSpc>
              <a:spcBef>
                <a:spcPts val="3990"/>
              </a:spcBef>
            </a:pP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39.780,00</a:t>
            </a:r>
            <a:endParaRPr sz="3650">
              <a:latin typeface="Arial Black"/>
              <a:cs typeface="Arial Black"/>
            </a:endParaRPr>
          </a:p>
          <a:p>
            <a:pPr marL="94615">
              <a:lnSpc>
                <a:spcPct val="100000"/>
              </a:lnSpc>
              <a:spcBef>
                <a:spcPts val="3285"/>
              </a:spcBef>
            </a:pP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183.780,00</a:t>
            </a:r>
            <a:endParaRPr sz="365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4415"/>
              </a:spcBef>
            </a:pP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828.000,00</a:t>
            </a:r>
            <a:endParaRPr sz="365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1061700" cy="2423160"/>
            <a:chOff x="0" y="0"/>
            <a:chExt cx="11061700" cy="24231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9431" y="554736"/>
              <a:ext cx="10271759" cy="186842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21549" cy="2376349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467587" y="2898904"/>
            <a:ext cx="7600950" cy="609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800" spc="-280" dirty="0">
                <a:solidFill>
                  <a:srgbClr val="1B2F57"/>
                </a:solidFill>
                <a:latin typeface="Arial Black"/>
                <a:cs typeface="Arial Black"/>
              </a:rPr>
              <a:t>Receita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80" dirty="0">
                <a:solidFill>
                  <a:srgbClr val="1B2F57"/>
                </a:solidFill>
                <a:latin typeface="Arial Black"/>
                <a:cs typeface="Arial Black"/>
              </a:rPr>
              <a:t>bruta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165" dirty="0">
                <a:solidFill>
                  <a:srgbClr val="1B2F57"/>
                </a:solidFill>
                <a:latin typeface="Arial Black"/>
                <a:cs typeface="Arial Black"/>
              </a:rPr>
              <a:t>em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355" dirty="0">
                <a:solidFill>
                  <a:srgbClr val="1B2F57"/>
                </a:solidFill>
                <a:latin typeface="Arial Black"/>
                <a:cs typeface="Arial Black"/>
              </a:rPr>
              <a:t>12</a:t>
            </a:r>
            <a:r>
              <a:rPr sz="3800" spc="-254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290" dirty="0">
                <a:solidFill>
                  <a:srgbClr val="1B2F57"/>
                </a:solidFill>
                <a:latin typeface="Arial Black"/>
                <a:cs typeface="Arial Black"/>
              </a:rPr>
              <a:t>meses</a:t>
            </a:r>
            <a:r>
              <a:rPr sz="3800" spc="-26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320" dirty="0">
                <a:solidFill>
                  <a:srgbClr val="1B2F57"/>
                </a:solidFill>
                <a:latin typeface="Arial Black"/>
                <a:cs typeface="Arial Black"/>
              </a:rPr>
              <a:t>(R$)</a:t>
            </a:r>
            <a:endParaRPr sz="3800">
              <a:latin typeface="Arial Black"/>
              <a:cs typeface="Arial Black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655992" y="3752831"/>
            <a:ext cx="29845" cy="6534150"/>
          </a:xfrm>
          <a:custGeom>
            <a:avLst/>
            <a:gdLst/>
            <a:ahLst/>
            <a:cxnLst/>
            <a:rect l="l" t="t" r="r" b="b"/>
            <a:pathLst>
              <a:path w="29845" h="6534150">
                <a:moveTo>
                  <a:pt x="29296" y="6534140"/>
                </a:moveTo>
                <a:lnTo>
                  <a:pt x="0" y="0"/>
                </a:lnTo>
              </a:path>
            </a:pathLst>
          </a:custGeom>
          <a:ln w="57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67587" y="4064272"/>
            <a:ext cx="1572895" cy="25793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400685" indent="-388620">
              <a:lnSpc>
                <a:spcPct val="100000"/>
              </a:lnSpc>
              <a:spcBef>
                <a:spcPts val="130"/>
              </a:spcBef>
              <a:buAutoNum type="arabicPlain"/>
              <a:tabLst>
                <a:tab pos="401320" algn="l"/>
              </a:tabLst>
            </a:pPr>
            <a:r>
              <a:rPr sz="3650" spc="-16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endParaRPr sz="3650">
              <a:latin typeface="Arial Black"/>
              <a:cs typeface="Arial Black"/>
            </a:endParaRPr>
          </a:p>
          <a:p>
            <a:pPr marL="400685" indent="-388620">
              <a:lnSpc>
                <a:spcPct val="100000"/>
              </a:lnSpc>
              <a:spcBef>
                <a:spcPts val="3690"/>
              </a:spcBef>
              <a:buAutoNum type="arabicPlain"/>
              <a:tabLst>
                <a:tab pos="401320" algn="l"/>
              </a:tabLst>
            </a:pPr>
            <a:r>
              <a:rPr sz="3650" spc="-16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endParaRPr sz="3650">
              <a:latin typeface="Arial Black"/>
              <a:cs typeface="Arial Black"/>
            </a:endParaRPr>
          </a:p>
          <a:p>
            <a:pPr marL="400685" indent="-388620">
              <a:lnSpc>
                <a:spcPct val="100000"/>
              </a:lnSpc>
              <a:spcBef>
                <a:spcPts val="3240"/>
              </a:spcBef>
              <a:buAutoNum type="arabicPlain"/>
              <a:tabLst>
                <a:tab pos="401320" algn="l"/>
              </a:tabLst>
            </a:pPr>
            <a:r>
              <a:rPr sz="3650" spc="-160" dirty="0">
                <a:solidFill>
                  <a:srgbClr val="4DC738"/>
                </a:solidFill>
                <a:latin typeface="Arial Black"/>
                <a:cs typeface="Arial Black"/>
              </a:rPr>
              <a:t>faixa</a:t>
            </a:r>
            <a:endParaRPr sz="3650">
              <a:latin typeface="Arial Black"/>
              <a:cs typeface="Arial Black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448537" y="7057117"/>
          <a:ext cx="15203805" cy="28016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15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2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57885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5475" spc="-517" baseline="5327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4</a:t>
                      </a:r>
                      <a:r>
                        <a:rPr sz="5475" spc="-397" baseline="5327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5475" spc="-195" baseline="5327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faixa</a:t>
                      </a:r>
                      <a:r>
                        <a:rPr sz="5475" spc="-217" baseline="5327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31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720.000,00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22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a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31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1.800.000,00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79375" marB="0"/>
                </a:tc>
                <a:tc>
                  <a:txBody>
                    <a:bodyPr/>
                    <a:lstStyle/>
                    <a:p>
                      <a:pPr marL="775335">
                        <a:lnSpc>
                          <a:spcPct val="100000"/>
                        </a:lnSpc>
                        <a:spcBef>
                          <a:spcPts val="675"/>
                        </a:spcBef>
                      </a:pPr>
                      <a:r>
                        <a:rPr sz="3650" spc="-33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20,50%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85725" marB="0"/>
                </a:tc>
                <a:tc>
                  <a:txBody>
                    <a:bodyPr/>
                    <a:lstStyle/>
                    <a:p>
                      <a:pPr marL="768985"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3650" spc="-32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17.100,00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8890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537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715"/>
                        </a:spcBef>
                      </a:pPr>
                      <a:r>
                        <a:rPr sz="3650" spc="-34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5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13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faixa</a:t>
                      </a:r>
                      <a:r>
                        <a:rPr sz="3650" spc="-10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30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1.800.000,01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22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a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31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3.600.000,00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217805" marB="0"/>
                </a:tc>
                <a:tc>
                  <a:txBody>
                    <a:bodyPr/>
                    <a:lstStyle/>
                    <a:p>
                      <a:pPr marL="741680">
                        <a:lnSpc>
                          <a:spcPct val="100000"/>
                        </a:lnSpc>
                        <a:spcBef>
                          <a:spcPts val="1775"/>
                        </a:spcBef>
                      </a:pPr>
                      <a:r>
                        <a:rPr sz="3650" spc="-33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23,00%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225425" marB="0"/>
                </a:tc>
                <a:tc>
                  <a:txBody>
                    <a:bodyPr/>
                    <a:lstStyle/>
                    <a:p>
                      <a:pPr marL="768985" algn="ctr">
                        <a:lnSpc>
                          <a:spcPct val="100000"/>
                        </a:lnSpc>
                        <a:spcBef>
                          <a:spcPts val="1610"/>
                        </a:spcBef>
                      </a:pPr>
                      <a:r>
                        <a:rPr sz="3650" spc="-32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62.100,00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20447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8365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70"/>
                        </a:spcBef>
                      </a:pPr>
                      <a:r>
                        <a:rPr sz="3650" spc="-34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6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13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faixa</a:t>
                      </a:r>
                      <a:r>
                        <a:rPr sz="3650" spc="-10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30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3.600.000,01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22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a</a:t>
                      </a:r>
                      <a:r>
                        <a:rPr sz="3650" spc="-26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650" spc="-31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4.800.000,00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288290" marB="0"/>
                </a:tc>
                <a:tc>
                  <a:txBody>
                    <a:bodyPr/>
                    <a:lstStyle/>
                    <a:p>
                      <a:pPr marL="775335">
                        <a:lnSpc>
                          <a:spcPct val="100000"/>
                        </a:lnSpc>
                        <a:spcBef>
                          <a:spcPts val="2090"/>
                        </a:spcBef>
                      </a:pPr>
                      <a:r>
                        <a:rPr sz="3650" spc="-325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30,5%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265430" marB="0"/>
                </a:tc>
                <a:tc>
                  <a:txBody>
                    <a:bodyPr/>
                    <a:lstStyle/>
                    <a:p>
                      <a:pPr marL="845185" algn="ctr">
                        <a:lnSpc>
                          <a:spcPct val="100000"/>
                        </a:lnSpc>
                        <a:spcBef>
                          <a:spcPts val="2090"/>
                        </a:spcBef>
                      </a:pPr>
                      <a:r>
                        <a:rPr sz="3650" spc="-320" dirty="0">
                          <a:solidFill>
                            <a:srgbClr val="4DC738"/>
                          </a:solidFill>
                          <a:latin typeface="Arial Black"/>
                          <a:cs typeface="Arial Black"/>
                        </a:rPr>
                        <a:t>540.000,00</a:t>
                      </a:r>
                      <a:endParaRPr sz="3650">
                        <a:latin typeface="Arial Black"/>
                        <a:cs typeface="Arial Black"/>
                      </a:endParaRPr>
                    </a:p>
                  </a:txBody>
                  <a:tcPr marL="0" marR="0" marT="26543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/>
          <p:nvPr/>
        </p:nvSpPr>
        <p:spPr>
          <a:xfrm>
            <a:off x="2419764" y="4064272"/>
            <a:ext cx="5358130" cy="25793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50" spc="-215" dirty="0">
                <a:solidFill>
                  <a:srgbClr val="4DC738"/>
                </a:solidFill>
                <a:latin typeface="Arial Black"/>
                <a:cs typeface="Arial Black"/>
              </a:rPr>
              <a:t>Até</a:t>
            </a:r>
            <a:r>
              <a:rPr sz="3650" spc="-245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180.000,00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690"/>
              </a:spcBef>
            </a:pPr>
            <a:r>
              <a:rPr sz="3650" spc="-310" dirty="0">
                <a:solidFill>
                  <a:srgbClr val="4DC738"/>
                </a:solidFill>
                <a:latin typeface="Arial Black"/>
                <a:cs typeface="Arial Black"/>
              </a:rPr>
              <a:t>180.000,01</a:t>
            </a:r>
            <a:r>
              <a:rPr sz="3650" spc="-2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54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360.000,00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240"/>
              </a:spcBef>
            </a:pPr>
            <a:r>
              <a:rPr sz="3650" spc="-310" dirty="0">
                <a:solidFill>
                  <a:srgbClr val="4DC738"/>
                </a:solidFill>
                <a:latin typeface="Arial Black"/>
                <a:cs typeface="Arial Black"/>
              </a:rPr>
              <a:t>360.000,01</a:t>
            </a:r>
            <a:r>
              <a:rPr sz="3650" spc="-260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225" dirty="0">
                <a:solidFill>
                  <a:srgbClr val="4DC738"/>
                </a:solidFill>
                <a:latin typeface="Arial Black"/>
                <a:cs typeface="Arial Black"/>
              </a:rPr>
              <a:t>a</a:t>
            </a:r>
            <a:r>
              <a:rPr sz="3650" spc="-254" dirty="0">
                <a:solidFill>
                  <a:srgbClr val="4DC738"/>
                </a:solidFill>
                <a:latin typeface="Arial Black"/>
                <a:cs typeface="Arial Black"/>
              </a:rPr>
              <a:t> </a:t>
            </a:r>
            <a:r>
              <a:rPr sz="3650" spc="-320" dirty="0">
                <a:solidFill>
                  <a:srgbClr val="4DC738"/>
                </a:solidFill>
                <a:latin typeface="Arial Black"/>
                <a:cs typeface="Arial Black"/>
              </a:rPr>
              <a:t>720.000,00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40" dirty="0"/>
              <a:t>Alíquota</a:t>
            </a:r>
            <a:r>
              <a:rPr spc="-275" dirty="0"/>
              <a:t> </a:t>
            </a:r>
            <a:r>
              <a:rPr spc="-280" dirty="0"/>
              <a:t>(%)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698723" y="4113501"/>
            <a:ext cx="1687195" cy="25400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50" spc="-330" dirty="0">
                <a:solidFill>
                  <a:srgbClr val="4DC738"/>
                </a:solidFill>
                <a:latin typeface="Arial Black"/>
                <a:cs typeface="Arial Black"/>
              </a:rPr>
              <a:t>15,50%</a:t>
            </a:r>
            <a:endParaRPr sz="36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825"/>
              </a:spcBef>
            </a:pPr>
            <a:r>
              <a:rPr sz="3650" spc="-330" dirty="0">
                <a:solidFill>
                  <a:srgbClr val="4DC738"/>
                </a:solidFill>
                <a:latin typeface="Arial Black"/>
                <a:cs typeface="Arial Black"/>
              </a:rPr>
              <a:t>18,00%</a:t>
            </a:r>
            <a:endParaRPr sz="3650">
              <a:latin typeface="Arial Black"/>
              <a:cs typeface="Arial Black"/>
            </a:endParaRPr>
          </a:p>
          <a:p>
            <a:pPr marL="50165">
              <a:lnSpc>
                <a:spcPct val="100000"/>
              </a:lnSpc>
              <a:spcBef>
                <a:spcPts val="2795"/>
              </a:spcBef>
            </a:pPr>
            <a:r>
              <a:rPr sz="3650" spc="-330" dirty="0">
                <a:solidFill>
                  <a:srgbClr val="4DC738"/>
                </a:solidFill>
                <a:latin typeface="Arial Black"/>
                <a:cs typeface="Arial Black"/>
              </a:rPr>
              <a:t>19,50%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132560" y="2898904"/>
            <a:ext cx="2760345" cy="609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800" spc="-225" dirty="0">
                <a:solidFill>
                  <a:srgbClr val="1B2F57"/>
                </a:solidFill>
                <a:latin typeface="Arial Black"/>
                <a:cs typeface="Arial Black"/>
              </a:rPr>
              <a:t>Dedução</a:t>
            </a:r>
            <a:r>
              <a:rPr sz="3800" spc="-25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800" spc="-125" dirty="0">
                <a:solidFill>
                  <a:srgbClr val="1B2F57"/>
                </a:solidFill>
                <a:latin typeface="Arial Black"/>
                <a:cs typeface="Arial Black"/>
              </a:rPr>
              <a:t>(-</a:t>
            </a:r>
            <a:r>
              <a:rPr sz="3800" spc="-50" dirty="0">
                <a:solidFill>
                  <a:srgbClr val="1B2F57"/>
                </a:solidFill>
                <a:latin typeface="Arial Black"/>
                <a:cs typeface="Arial Black"/>
              </a:rPr>
              <a:t>)</a:t>
            </a:r>
            <a:endParaRPr sz="3800">
              <a:latin typeface="Arial Black"/>
              <a:cs typeface="Arial Black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2379260" y="3752818"/>
            <a:ext cx="33655" cy="6534150"/>
          </a:xfrm>
          <a:custGeom>
            <a:avLst/>
            <a:gdLst/>
            <a:ahLst/>
            <a:cxnLst/>
            <a:rect l="l" t="t" r="r" b="b"/>
            <a:pathLst>
              <a:path w="33654" h="6534150">
                <a:moveTo>
                  <a:pt x="33580" y="6534141"/>
                </a:moveTo>
                <a:lnTo>
                  <a:pt x="0" y="0"/>
                </a:lnTo>
              </a:path>
            </a:pathLst>
          </a:custGeom>
          <a:ln w="571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3514669" y="4113501"/>
            <a:ext cx="150495" cy="5867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3650" spc="-35" dirty="0">
                <a:solidFill>
                  <a:srgbClr val="4DC738"/>
                </a:solidFill>
                <a:latin typeface="Arial Black"/>
                <a:cs typeface="Arial Black"/>
              </a:rPr>
              <a:t>-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3312832" y="5095328"/>
            <a:ext cx="1984375" cy="155829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13664">
              <a:lnSpc>
                <a:spcPct val="100000"/>
              </a:lnSpc>
              <a:spcBef>
                <a:spcPts val="130"/>
              </a:spcBef>
            </a:pPr>
            <a:r>
              <a:rPr sz="3650" spc="-315" dirty="0">
                <a:solidFill>
                  <a:srgbClr val="4DC738"/>
                </a:solidFill>
                <a:latin typeface="Arial Black"/>
                <a:cs typeface="Arial Black"/>
              </a:rPr>
              <a:t>4.500,00</a:t>
            </a:r>
            <a:endParaRPr sz="365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3269"/>
              </a:spcBef>
            </a:pPr>
            <a:r>
              <a:rPr sz="3650" spc="-315" dirty="0">
                <a:solidFill>
                  <a:srgbClr val="4DC738"/>
                </a:solidFill>
                <a:latin typeface="Arial Black"/>
                <a:cs typeface="Arial Black"/>
              </a:rPr>
              <a:t>9.900,00</a:t>
            </a:r>
            <a:endParaRPr sz="3650">
              <a:latin typeface="Arial Black"/>
              <a:cs typeface="Arial Black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0" y="3721158"/>
            <a:ext cx="18288000" cy="0"/>
          </a:xfrm>
          <a:custGeom>
            <a:avLst/>
            <a:gdLst/>
            <a:ahLst/>
            <a:cxnLst/>
            <a:rect l="l" t="t" r="r" b="b"/>
            <a:pathLst>
              <a:path w="18288000">
                <a:moveTo>
                  <a:pt x="18287998" y="0"/>
                </a:moveTo>
                <a:lnTo>
                  <a:pt x="0" y="0"/>
                </a:lnTo>
              </a:path>
            </a:pathLst>
          </a:custGeom>
          <a:ln w="571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992726" y="9556429"/>
            <a:ext cx="2085974" cy="64769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52031" y="731520"/>
            <a:ext cx="5404103" cy="160324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550194" y="2393171"/>
            <a:ext cx="1057783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66795" algn="l"/>
              </a:tabLst>
            </a:pPr>
            <a:r>
              <a:rPr sz="2600" spc="-280" dirty="0">
                <a:solidFill>
                  <a:srgbClr val="FFFFFF"/>
                </a:solidFill>
                <a:latin typeface="Arial Black"/>
                <a:cs typeface="Arial Black"/>
              </a:rPr>
              <a:t>(BASE</a:t>
            </a:r>
            <a:r>
              <a:rPr sz="2600" spc="-17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600" spc="-250" dirty="0">
                <a:solidFill>
                  <a:srgbClr val="FFFFFF"/>
                </a:solidFill>
                <a:latin typeface="Arial Black"/>
                <a:cs typeface="Arial Black"/>
              </a:rPr>
              <a:t>LEGAL:</a:t>
            </a:r>
            <a:r>
              <a:rPr sz="2600" spc="-17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Arial Black"/>
                <a:cs typeface="Arial Black"/>
              </a:rPr>
              <a:t>Art.18</a:t>
            </a:r>
            <a:r>
              <a:rPr sz="2600" dirty="0">
                <a:solidFill>
                  <a:srgbClr val="FFFFFF"/>
                </a:solidFill>
                <a:latin typeface="Arial Black"/>
                <a:cs typeface="Arial Black"/>
              </a:rPr>
              <a:t>	</a:t>
            </a:r>
            <a:r>
              <a:rPr sz="2600" spc="-340" dirty="0">
                <a:solidFill>
                  <a:srgbClr val="FFFFFF"/>
                </a:solidFill>
                <a:latin typeface="Arial Black"/>
                <a:cs typeface="Arial Black"/>
              </a:rPr>
              <a:t>5°J</a:t>
            </a:r>
            <a:r>
              <a:rPr sz="2600" spc="-18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600" spc="-145" dirty="0">
                <a:solidFill>
                  <a:srgbClr val="FFFFFF"/>
                </a:solidFill>
                <a:latin typeface="Arial Black"/>
                <a:cs typeface="Arial Black"/>
              </a:rPr>
              <a:t>e</a:t>
            </a:r>
            <a:r>
              <a:rPr sz="2600" spc="-1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600" spc="-45" dirty="0">
                <a:solidFill>
                  <a:srgbClr val="FFFFFF"/>
                </a:solidFill>
                <a:latin typeface="Arial Black"/>
                <a:cs typeface="Arial Black"/>
              </a:rPr>
              <a:t>5°M</a:t>
            </a:r>
            <a:r>
              <a:rPr sz="2600" spc="-1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600" spc="-50" dirty="0">
                <a:solidFill>
                  <a:srgbClr val="FFFFFF"/>
                </a:solidFill>
                <a:latin typeface="Arial Black"/>
                <a:cs typeface="Arial Black"/>
              </a:rPr>
              <a:t>-</a:t>
            </a:r>
            <a:r>
              <a:rPr sz="2600" spc="-1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600" spc="-135" dirty="0">
                <a:solidFill>
                  <a:srgbClr val="FFFFFF"/>
                </a:solidFill>
                <a:latin typeface="Arial Black"/>
                <a:cs typeface="Arial Black"/>
              </a:rPr>
              <a:t>Lei</a:t>
            </a:r>
            <a:r>
              <a:rPr sz="2600" spc="-1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600" spc="-80" dirty="0">
                <a:solidFill>
                  <a:srgbClr val="FFFFFF"/>
                </a:solidFill>
                <a:latin typeface="Arial Black"/>
                <a:cs typeface="Arial Black"/>
              </a:rPr>
              <a:t>complementar</a:t>
            </a:r>
            <a:r>
              <a:rPr sz="2600" spc="-18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600" spc="-229" dirty="0">
                <a:solidFill>
                  <a:srgbClr val="FFFFFF"/>
                </a:solidFill>
                <a:latin typeface="Arial Black"/>
                <a:cs typeface="Arial Black"/>
              </a:rPr>
              <a:t>155</a:t>
            </a:r>
            <a:r>
              <a:rPr sz="2600" spc="-1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600" spc="-114" dirty="0">
                <a:solidFill>
                  <a:srgbClr val="FFFFFF"/>
                </a:solidFill>
                <a:latin typeface="Arial Black"/>
                <a:cs typeface="Arial Black"/>
              </a:rPr>
              <a:t>de</a:t>
            </a:r>
            <a:r>
              <a:rPr sz="2600" spc="-1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2600" spc="-110" dirty="0">
                <a:solidFill>
                  <a:srgbClr val="FFFFFF"/>
                </a:solidFill>
                <a:latin typeface="Arial Black"/>
                <a:cs typeface="Arial Black"/>
              </a:rPr>
              <a:t>2016)</a:t>
            </a:r>
            <a:endParaRPr sz="2600"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48813" y="4428595"/>
            <a:ext cx="13590269" cy="2882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15700"/>
              </a:lnSpc>
              <a:spcBef>
                <a:spcPts val="100"/>
              </a:spcBef>
            </a:pPr>
            <a:r>
              <a:rPr sz="4050" spc="-175" dirty="0">
                <a:solidFill>
                  <a:srgbClr val="FFFFFF"/>
                </a:solidFill>
                <a:latin typeface="Arial Black"/>
                <a:cs typeface="Arial Black"/>
              </a:rPr>
              <a:t>O</a:t>
            </a:r>
            <a:r>
              <a:rPr sz="4050" spc="-28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20" dirty="0">
                <a:solidFill>
                  <a:srgbClr val="FFFFFF"/>
                </a:solidFill>
                <a:latin typeface="Arial Black"/>
                <a:cs typeface="Arial Black"/>
              </a:rPr>
              <a:t>fator</a:t>
            </a:r>
            <a:r>
              <a:rPr sz="4050" spc="-2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445" dirty="0">
                <a:solidFill>
                  <a:srgbClr val="FFFFFF"/>
                </a:solidFill>
                <a:latin typeface="Arial Black"/>
                <a:cs typeface="Arial Black"/>
              </a:rPr>
              <a:t>R</a:t>
            </a:r>
            <a:r>
              <a:rPr sz="4050" spc="-28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75" dirty="0">
                <a:solidFill>
                  <a:srgbClr val="FFFFFF"/>
                </a:solidFill>
                <a:latin typeface="Arial Black"/>
                <a:cs typeface="Arial Black"/>
              </a:rPr>
              <a:t>permite</a:t>
            </a:r>
            <a:r>
              <a:rPr sz="4050" spc="-2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20" dirty="0">
                <a:solidFill>
                  <a:srgbClr val="FFFFFF"/>
                </a:solidFill>
                <a:latin typeface="Arial Black"/>
                <a:cs typeface="Arial Black"/>
              </a:rPr>
              <a:t>que</a:t>
            </a:r>
            <a:r>
              <a:rPr sz="4050" spc="-28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70" dirty="0">
                <a:solidFill>
                  <a:srgbClr val="FFFFFF"/>
                </a:solidFill>
                <a:latin typeface="Arial Black"/>
                <a:cs typeface="Arial Black"/>
              </a:rPr>
              <a:t>empresas</a:t>
            </a:r>
            <a:r>
              <a:rPr sz="4050" spc="-2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30" dirty="0">
                <a:solidFill>
                  <a:srgbClr val="FFFFFF"/>
                </a:solidFill>
                <a:latin typeface="Arial Black"/>
                <a:cs typeface="Arial Black"/>
              </a:rPr>
              <a:t>enquadradas</a:t>
            </a:r>
            <a:r>
              <a:rPr sz="4050" spc="-2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25" dirty="0">
                <a:solidFill>
                  <a:srgbClr val="FFFFFF"/>
                </a:solidFill>
                <a:latin typeface="Arial Black"/>
                <a:cs typeface="Arial Black"/>
              </a:rPr>
              <a:t>no </a:t>
            </a:r>
            <a:r>
              <a:rPr sz="4050" spc="-145" dirty="0">
                <a:solidFill>
                  <a:srgbClr val="FFFFFF"/>
                </a:solidFill>
                <a:latin typeface="Arial Black"/>
                <a:cs typeface="Arial Black"/>
              </a:rPr>
              <a:t>anexo</a:t>
            </a:r>
            <a:r>
              <a:rPr sz="4050" spc="-29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235" dirty="0">
                <a:solidFill>
                  <a:srgbClr val="FFFFFF"/>
                </a:solidFill>
                <a:latin typeface="Arial Black"/>
                <a:cs typeface="Arial Black"/>
              </a:rPr>
              <a:t>V,</a:t>
            </a:r>
            <a:r>
              <a:rPr sz="4050" spc="-29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65" dirty="0">
                <a:solidFill>
                  <a:srgbClr val="FFFFFF"/>
                </a:solidFill>
                <a:latin typeface="Arial Black"/>
                <a:cs typeface="Arial Black"/>
              </a:rPr>
              <a:t>sejam</a:t>
            </a:r>
            <a:r>
              <a:rPr sz="4050" spc="-28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80" dirty="0">
                <a:solidFill>
                  <a:srgbClr val="FFFFFF"/>
                </a:solidFill>
                <a:latin typeface="Arial Black"/>
                <a:cs typeface="Arial Black"/>
              </a:rPr>
              <a:t>tributadas</a:t>
            </a:r>
            <a:r>
              <a:rPr sz="4050" spc="-29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35" dirty="0">
                <a:solidFill>
                  <a:srgbClr val="FFFFFF"/>
                </a:solidFill>
                <a:latin typeface="Arial Black"/>
                <a:cs typeface="Arial Black"/>
              </a:rPr>
              <a:t>pelo</a:t>
            </a:r>
            <a:r>
              <a:rPr sz="4050" spc="-28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45" dirty="0">
                <a:solidFill>
                  <a:srgbClr val="FFFFFF"/>
                </a:solidFill>
                <a:latin typeface="Arial Black"/>
                <a:cs typeface="Arial Black"/>
              </a:rPr>
              <a:t>anexo</a:t>
            </a:r>
            <a:r>
              <a:rPr sz="4050" spc="-29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65" dirty="0">
                <a:solidFill>
                  <a:srgbClr val="FFFFFF"/>
                </a:solidFill>
                <a:latin typeface="Arial Black"/>
                <a:cs typeface="Arial Black"/>
              </a:rPr>
              <a:t>III,</a:t>
            </a:r>
            <a:r>
              <a:rPr sz="4050" spc="-28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270" dirty="0">
                <a:solidFill>
                  <a:srgbClr val="FFFFFF"/>
                </a:solidFill>
                <a:latin typeface="Arial Black"/>
                <a:cs typeface="Arial Black"/>
              </a:rPr>
              <a:t>se</a:t>
            </a:r>
            <a:r>
              <a:rPr sz="4050" spc="-29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0" dirty="0">
                <a:solidFill>
                  <a:srgbClr val="FFFFFF"/>
                </a:solidFill>
                <a:latin typeface="Arial Black"/>
                <a:cs typeface="Arial Black"/>
              </a:rPr>
              <a:t>houver </a:t>
            </a:r>
            <a:r>
              <a:rPr sz="4050" spc="-65" dirty="0">
                <a:solidFill>
                  <a:srgbClr val="FFFFFF"/>
                </a:solidFill>
                <a:latin typeface="Arial Black"/>
                <a:cs typeface="Arial Black"/>
              </a:rPr>
              <a:t>folha</a:t>
            </a:r>
            <a:r>
              <a:rPr sz="4050" spc="-27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70" dirty="0">
                <a:solidFill>
                  <a:srgbClr val="FFFFFF"/>
                </a:solidFill>
                <a:latin typeface="Arial Black"/>
                <a:cs typeface="Arial Black"/>
              </a:rPr>
              <a:t>de</a:t>
            </a:r>
            <a:r>
              <a:rPr sz="4050" spc="-26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30" dirty="0">
                <a:solidFill>
                  <a:srgbClr val="FFFFFF"/>
                </a:solidFill>
                <a:latin typeface="Arial Black"/>
                <a:cs typeface="Arial Black"/>
              </a:rPr>
              <a:t>pagamento</a:t>
            </a:r>
            <a:r>
              <a:rPr sz="4050" spc="-26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80" dirty="0">
                <a:solidFill>
                  <a:srgbClr val="FFFFFF"/>
                </a:solidFill>
                <a:latin typeface="Arial Black"/>
                <a:cs typeface="Arial Black"/>
              </a:rPr>
              <a:t>(pró-</a:t>
            </a:r>
            <a:r>
              <a:rPr sz="4050" spc="-105" dirty="0">
                <a:solidFill>
                  <a:srgbClr val="FFFFFF"/>
                </a:solidFill>
                <a:latin typeface="Arial Black"/>
                <a:cs typeface="Arial Black"/>
              </a:rPr>
              <a:t>labore,</a:t>
            </a:r>
            <a:r>
              <a:rPr sz="4050" spc="-26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65" dirty="0">
                <a:solidFill>
                  <a:srgbClr val="FFFFFF"/>
                </a:solidFill>
                <a:latin typeface="Arial Black"/>
                <a:cs typeface="Arial Black"/>
              </a:rPr>
              <a:t>folha</a:t>
            </a:r>
            <a:r>
              <a:rPr sz="4050" spc="-27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70" dirty="0">
                <a:solidFill>
                  <a:srgbClr val="FFFFFF"/>
                </a:solidFill>
                <a:latin typeface="Arial Black"/>
                <a:cs typeface="Arial Black"/>
              </a:rPr>
              <a:t>de</a:t>
            </a:r>
            <a:r>
              <a:rPr sz="4050" spc="-26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0" dirty="0">
                <a:solidFill>
                  <a:srgbClr val="FFFFFF"/>
                </a:solidFill>
                <a:latin typeface="Arial Black"/>
                <a:cs typeface="Arial Black"/>
              </a:rPr>
              <a:t>salário) </a:t>
            </a:r>
            <a:r>
              <a:rPr sz="4050" spc="-170" dirty="0">
                <a:solidFill>
                  <a:srgbClr val="FFFFFF"/>
                </a:solidFill>
                <a:latin typeface="Arial Black"/>
                <a:cs typeface="Arial Black"/>
              </a:rPr>
              <a:t>de</a:t>
            </a:r>
            <a:r>
              <a:rPr sz="4050" spc="-2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55" dirty="0">
                <a:solidFill>
                  <a:srgbClr val="FFFFFF"/>
                </a:solidFill>
                <a:latin typeface="Arial Black"/>
                <a:cs typeface="Arial Black"/>
              </a:rPr>
              <a:t>pele</a:t>
            </a:r>
            <a:r>
              <a:rPr sz="4050" spc="-27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55" dirty="0">
                <a:solidFill>
                  <a:srgbClr val="FFFFFF"/>
                </a:solidFill>
                <a:latin typeface="Arial Black"/>
                <a:cs typeface="Arial Black"/>
              </a:rPr>
              <a:t>menos</a:t>
            </a:r>
            <a:r>
              <a:rPr sz="4050" spc="-27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320" dirty="0">
                <a:solidFill>
                  <a:srgbClr val="FFFFFF"/>
                </a:solidFill>
                <a:latin typeface="Arial Black"/>
                <a:cs typeface="Arial Black"/>
              </a:rPr>
              <a:t>29%</a:t>
            </a:r>
            <a:r>
              <a:rPr sz="4050" spc="-28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30" dirty="0">
                <a:solidFill>
                  <a:srgbClr val="FFFFFF"/>
                </a:solidFill>
                <a:latin typeface="Arial Black"/>
                <a:cs typeface="Arial Black"/>
              </a:rPr>
              <a:t>do</a:t>
            </a:r>
            <a:r>
              <a:rPr sz="4050" spc="-27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50" dirty="0">
                <a:solidFill>
                  <a:srgbClr val="FFFFFF"/>
                </a:solidFill>
                <a:latin typeface="Arial Black"/>
                <a:cs typeface="Arial Black"/>
              </a:rPr>
              <a:t>faturamento</a:t>
            </a:r>
            <a:r>
              <a:rPr sz="4050" spc="-275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4050" spc="-10" dirty="0">
                <a:solidFill>
                  <a:srgbClr val="FFFFFF"/>
                </a:solidFill>
                <a:latin typeface="Arial Black"/>
                <a:cs typeface="Arial Black"/>
              </a:rPr>
              <a:t>bruto.</a:t>
            </a:r>
            <a:endParaRPr sz="4050">
              <a:latin typeface="Arial Black"/>
              <a:cs typeface="Arial Black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374027" y="8596940"/>
            <a:ext cx="6913971" cy="169005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7194" y="9007804"/>
            <a:ext cx="3028949" cy="96202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266516" y="155744"/>
            <a:ext cx="1021481" cy="255988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1"/>
            <a:ext cx="3669358" cy="183290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549" cy="237634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090938" y="379624"/>
            <a:ext cx="2085974" cy="647699"/>
          </a:xfrm>
          <a:prstGeom prst="rect">
            <a:avLst/>
          </a:prstGeom>
        </p:spPr>
      </p:pic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296000" y="3562427"/>
          <a:ext cx="5320665" cy="42652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54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4685">
                <a:tc>
                  <a:txBody>
                    <a:bodyPr/>
                    <a:lstStyle/>
                    <a:p>
                      <a:pPr marR="469265"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3100" spc="-23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Receita</a:t>
                      </a:r>
                      <a:r>
                        <a:rPr sz="3100" spc="-2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6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bruta</a:t>
                      </a:r>
                      <a:r>
                        <a:rPr sz="3100" spc="-2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13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do</a:t>
                      </a:r>
                      <a:r>
                        <a:rPr sz="3100" spc="-204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2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mês</a:t>
                      </a:r>
                      <a:endParaRPr sz="3100">
                        <a:latin typeface="Arial Black"/>
                        <a:cs typeface="Arial Black"/>
                      </a:endParaRPr>
                    </a:p>
                  </a:txBody>
                  <a:tcPr marL="0" marR="0" marT="1270" marB="0">
                    <a:lnR w="76200">
                      <a:solidFill>
                        <a:srgbClr val="000000"/>
                      </a:solidFill>
                      <a:prstDash val="solid"/>
                    </a:lnR>
                    <a:lnB w="762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020">
                <a:tc>
                  <a:txBody>
                    <a:bodyPr/>
                    <a:lstStyle/>
                    <a:p>
                      <a:pPr marL="1558290" marR="199390" indent="-1508760">
                        <a:lnSpc>
                          <a:spcPct val="116900"/>
                        </a:lnSpc>
                        <a:spcBef>
                          <a:spcPts val="1095"/>
                        </a:spcBef>
                      </a:pPr>
                      <a:r>
                        <a:rPr sz="3100" spc="-23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Receita</a:t>
                      </a:r>
                      <a:r>
                        <a:rPr sz="3100" spc="-2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6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bruta</a:t>
                      </a:r>
                      <a:r>
                        <a:rPr sz="3100" spc="-204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12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acumulada </a:t>
                      </a:r>
                      <a:r>
                        <a:rPr sz="3100" spc="-25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(12</a:t>
                      </a:r>
                      <a:r>
                        <a:rPr sz="3100" spc="-2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6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meses)</a:t>
                      </a:r>
                      <a:endParaRPr sz="3100">
                        <a:latin typeface="Arial Black"/>
                        <a:cs typeface="Arial Black"/>
                      </a:endParaRPr>
                    </a:p>
                  </a:txBody>
                  <a:tcPr marL="0" marR="0" marT="139065" marB="0">
                    <a:lnR w="76200">
                      <a:solidFill>
                        <a:srgbClr val="000000"/>
                      </a:solidFill>
                      <a:prstDash val="solid"/>
                    </a:lnR>
                    <a:lnT w="76200">
                      <a:solidFill>
                        <a:srgbClr val="000000"/>
                      </a:solidFill>
                      <a:prstDash val="solid"/>
                    </a:lnT>
                    <a:lnB w="762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2825">
                <a:tc>
                  <a:txBody>
                    <a:bodyPr/>
                    <a:lstStyle/>
                    <a:p>
                      <a:pPr marR="445770" algn="r">
                        <a:lnSpc>
                          <a:spcPct val="100000"/>
                        </a:lnSpc>
                        <a:spcBef>
                          <a:spcPts val="2245"/>
                        </a:spcBef>
                      </a:pPr>
                      <a:r>
                        <a:rPr sz="3100" spc="-17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Folha</a:t>
                      </a:r>
                      <a:r>
                        <a:rPr sz="3100" spc="-2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17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de</a:t>
                      </a:r>
                      <a:r>
                        <a:rPr sz="3100" spc="-204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14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salário</a:t>
                      </a:r>
                      <a:r>
                        <a:rPr sz="3100" spc="-204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13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do</a:t>
                      </a:r>
                      <a:r>
                        <a:rPr sz="3100" spc="-204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2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mês</a:t>
                      </a:r>
                      <a:endParaRPr sz="3100">
                        <a:latin typeface="Arial Black"/>
                        <a:cs typeface="Arial Black"/>
                      </a:endParaRPr>
                    </a:p>
                  </a:txBody>
                  <a:tcPr marL="0" marR="0" marT="285115" marB="0">
                    <a:lnR w="76200">
                      <a:solidFill>
                        <a:srgbClr val="000000"/>
                      </a:solidFill>
                      <a:prstDash val="solid"/>
                    </a:lnR>
                    <a:lnT w="76200">
                      <a:solidFill>
                        <a:srgbClr val="000000"/>
                      </a:solidFill>
                      <a:prstDash val="solid"/>
                    </a:lnT>
                    <a:lnB w="762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7765">
                <a:tc>
                  <a:txBody>
                    <a:bodyPr/>
                    <a:lstStyle/>
                    <a:p>
                      <a:pPr marL="361315" marR="486409" indent="582930">
                        <a:lnSpc>
                          <a:spcPts val="4350"/>
                        </a:lnSpc>
                        <a:spcBef>
                          <a:spcPts val="765"/>
                        </a:spcBef>
                      </a:pPr>
                      <a:r>
                        <a:rPr sz="3100" spc="-17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Folha</a:t>
                      </a:r>
                      <a:r>
                        <a:rPr sz="3100" spc="-20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17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de</a:t>
                      </a:r>
                      <a:r>
                        <a:rPr sz="3100" spc="-19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salário </a:t>
                      </a:r>
                      <a:r>
                        <a:rPr sz="3100" spc="-15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acumulada</a:t>
                      </a:r>
                      <a:r>
                        <a:rPr sz="3100" spc="-2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25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(12</a:t>
                      </a:r>
                      <a:r>
                        <a:rPr sz="3100" spc="-2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19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meses)</a:t>
                      </a:r>
                      <a:endParaRPr sz="3100">
                        <a:latin typeface="Arial Black"/>
                        <a:cs typeface="Arial Black"/>
                      </a:endParaRPr>
                    </a:p>
                  </a:txBody>
                  <a:tcPr marL="0" marR="0" marT="97155" marB="0">
                    <a:lnR w="76200">
                      <a:solidFill>
                        <a:srgbClr val="000000"/>
                      </a:solidFill>
                      <a:prstDash val="solid"/>
                    </a:lnR>
                    <a:lnT w="762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78407" y="256032"/>
            <a:ext cx="6537959" cy="169773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726815" y="3604097"/>
            <a:ext cx="218059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320" dirty="0">
                <a:solidFill>
                  <a:srgbClr val="1B2F57"/>
                </a:solidFill>
                <a:latin typeface="Arial Black"/>
                <a:cs typeface="Arial Black"/>
              </a:rPr>
              <a:t>R$</a:t>
            </a:r>
            <a:r>
              <a:rPr sz="2800" spc="-204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800" spc="-265" dirty="0">
                <a:solidFill>
                  <a:srgbClr val="1B2F57"/>
                </a:solidFill>
                <a:latin typeface="Arial Black"/>
                <a:cs typeface="Arial Black"/>
              </a:rPr>
              <a:t>15.000,00</a:t>
            </a:r>
            <a:endParaRPr sz="2800">
              <a:latin typeface="Arial Black"/>
              <a:cs typeface="Arial Blac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726815" y="4526292"/>
            <a:ext cx="238379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320" dirty="0">
                <a:solidFill>
                  <a:srgbClr val="1B2F57"/>
                </a:solidFill>
                <a:latin typeface="Arial Black"/>
                <a:cs typeface="Arial Black"/>
              </a:rPr>
              <a:t>R$</a:t>
            </a:r>
            <a:r>
              <a:rPr sz="2800" spc="-204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800" spc="-265" dirty="0">
                <a:solidFill>
                  <a:srgbClr val="1B2F57"/>
                </a:solidFill>
                <a:latin typeface="Arial Black"/>
                <a:cs typeface="Arial Black"/>
              </a:rPr>
              <a:t>180.000,00</a:t>
            </a:r>
            <a:endParaRPr sz="2800">
              <a:latin typeface="Arial Black"/>
              <a:cs typeface="Arial Blac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726815" y="5992696"/>
            <a:ext cx="2180590" cy="1310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320" dirty="0">
                <a:solidFill>
                  <a:srgbClr val="1B2F57"/>
                </a:solidFill>
                <a:latin typeface="Arial Black"/>
                <a:cs typeface="Arial Black"/>
              </a:rPr>
              <a:t>R$</a:t>
            </a:r>
            <a:r>
              <a:rPr sz="2800" spc="-204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800" spc="-120" dirty="0">
                <a:solidFill>
                  <a:srgbClr val="1B2F57"/>
                </a:solidFill>
                <a:latin typeface="Arial Black"/>
                <a:cs typeface="Arial Black"/>
              </a:rPr>
              <a:t>4.200,00</a:t>
            </a:r>
            <a:endParaRPr sz="28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3395"/>
              </a:spcBef>
            </a:pPr>
            <a:r>
              <a:rPr sz="2800" spc="-320" dirty="0">
                <a:solidFill>
                  <a:srgbClr val="1B2F57"/>
                </a:solidFill>
                <a:latin typeface="Arial Black"/>
                <a:cs typeface="Arial Black"/>
              </a:rPr>
              <a:t>R$</a:t>
            </a:r>
            <a:r>
              <a:rPr sz="2800" spc="-204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800" spc="-265" dirty="0">
                <a:solidFill>
                  <a:srgbClr val="1B2F57"/>
                </a:solidFill>
                <a:latin typeface="Arial Black"/>
                <a:cs typeface="Arial Black"/>
              </a:rPr>
              <a:t>50.400,00</a:t>
            </a:r>
            <a:endParaRPr sz="2800">
              <a:latin typeface="Arial Black"/>
              <a:cs typeface="Arial Black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9939048" y="3055145"/>
          <a:ext cx="5328920" cy="57797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1670">
                <a:tc>
                  <a:txBody>
                    <a:bodyPr/>
                    <a:lstStyle/>
                    <a:p>
                      <a:pPr marL="22796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3100" spc="-17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Folha</a:t>
                      </a:r>
                      <a:r>
                        <a:rPr sz="3100" spc="-18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7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salário/</a:t>
                      </a:r>
                      <a:r>
                        <a:rPr sz="3100" spc="-18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7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pró-</a:t>
                      </a:r>
                      <a:r>
                        <a:rPr sz="3100" spc="-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labore</a:t>
                      </a:r>
                      <a:endParaRPr sz="3100">
                        <a:latin typeface="Arial Black"/>
                        <a:cs typeface="Arial Black"/>
                      </a:endParaRPr>
                    </a:p>
                  </a:txBody>
                  <a:tcPr marL="0" marR="0" marT="8255" marB="0">
                    <a:lnR w="76200">
                      <a:solidFill>
                        <a:srgbClr val="000000"/>
                      </a:solidFill>
                      <a:prstDash val="solid"/>
                    </a:lnR>
                    <a:lnB w="762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1590">
                <a:tc>
                  <a:txBody>
                    <a:bodyPr/>
                    <a:lstStyle/>
                    <a:p>
                      <a:pPr marL="413384">
                        <a:lnSpc>
                          <a:spcPct val="100000"/>
                        </a:lnSpc>
                        <a:spcBef>
                          <a:spcPts val="3110"/>
                        </a:spcBef>
                      </a:pPr>
                      <a:r>
                        <a:rPr sz="3100" spc="-32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INSS</a:t>
                      </a:r>
                      <a:r>
                        <a:rPr sz="3100" spc="-21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16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sobre</a:t>
                      </a:r>
                      <a:r>
                        <a:rPr sz="3100" spc="-2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7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pro-</a:t>
                      </a:r>
                      <a:r>
                        <a:rPr sz="3100" spc="-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labore</a:t>
                      </a:r>
                      <a:endParaRPr sz="3100">
                        <a:latin typeface="Arial Black"/>
                        <a:cs typeface="Arial Black"/>
                      </a:endParaRPr>
                    </a:p>
                  </a:txBody>
                  <a:tcPr marL="0" marR="0" marT="394970" marB="0">
                    <a:lnR w="76200">
                      <a:solidFill>
                        <a:srgbClr val="000000"/>
                      </a:solidFill>
                      <a:prstDash val="solid"/>
                    </a:lnR>
                    <a:lnT w="76200">
                      <a:solidFill>
                        <a:srgbClr val="000000"/>
                      </a:solidFill>
                      <a:prstDash val="solid"/>
                    </a:lnT>
                    <a:lnB w="762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1255">
                <a:tc>
                  <a:txBody>
                    <a:bodyPr/>
                    <a:lstStyle/>
                    <a:p>
                      <a:pPr marL="466090">
                        <a:lnSpc>
                          <a:spcPct val="100000"/>
                        </a:lnSpc>
                        <a:spcBef>
                          <a:spcPts val="3335"/>
                        </a:spcBef>
                      </a:pPr>
                      <a:r>
                        <a:rPr sz="3100" spc="-27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Base</a:t>
                      </a:r>
                      <a:r>
                        <a:rPr sz="3100" spc="-21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17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de</a:t>
                      </a:r>
                      <a:r>
                        <a:rPr sz="3100" spc="-2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21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cálculo </a:t>
                      </a:r>
                      <a:r>
                        <a:rPr sz="3100" spc="-34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IRRF</a:t>
                      </a:r>
                      <a:endParaRPr sz="3100">
                        <a:latin typeface="Arial Black"/>
                        <a:cs typeface="Arial Black"/>
                      </a:endParaRPr>
                    </a:p>
                  </a:txBody>
                  <a:tcPr marL="0" marR="0" marT="423545" marB="0">
                    <a:lnR w="76200">
                      <a:solidFill>
                        <a:srgbClr val="000000"/>
                      </a:solidFill>
                      <a:prstDash val="solid"/>
                    </a:lnR>
                    <a:lnT w="76200">
                      <a:solidFill>
                        <a:srgbClr val="000000"/>
                      </a:solidFill>
                      <a:prstDash val="solid"/>
                    </a:lnT>
                    <a:lnB w="762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3130">
                <a:tc>
                  <a:txBody>
                    <a:bodyPr/>
                    <a:lstStyle/>
                    <a:p>
                      <a:pPr marR="128270" algn="ctr">
                        <a:lnSpc>
                          <a:spcPct val="100000"/>
                        </a:lnSpc>
                        <a:spcBef>
                          <a:spcPts val="1735"/>
                        </a:spcBef>
                      </a:pPr>
                      <a:r>
                        <a:rPr sz="3100" spc="-32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IRRF</a:t>
                      </a:r>
                      <a:r>
                        <a:rPr sz="3100" spc="-22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31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15%</a:t>
                      </a:r>
                      <a:endParaRPr sz="3100">
                        <a:latin typeface="Arial Black"/>
                        <a:cs typeface="Arial Black"/>
                      </a:endParaRPr>
                    </a:p>
                  </a:txBody>
                  <a:tcPr marL="0" marR="0" marT="220345" marB="0">
                    <a:lnR w="76200">
                      <a:solidFill>
                        <a:srgbClr val="000000"/>
                      </a:solidFill>
                      <a:prstDash val="solid"/>
                    </a:lnR>
                    <a:lnT w="76200">
                      <a:solidFill>
                        <a:srgbClr val="000000"/>
                      </a:solidFill>
                      <a:prstDash val="solid"/>
                    </a:lnT>
                    <a:lnB w="762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7905">
                <a:tc>
                  <a:txBody>
                    <a:bodyPr/>
                    <a:lstStyle/>
                    <a:p>
                      <a:pPr marL="86995" algn="ctr">
                        <a:lnSpc>
                          <a:spcPct val="100000"/>
                        </a:lnSpc>
                        <a:spcBef>
                          <a:spcPts val="3315"/>
                        </a:spcBef>
                      </a:pPr>
                      <a:r>
                        <a:rPr sz="3100" spc="-18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Total</a:t>
                      </a:r>
                      <a:r>
                        <a:rPr sz="3100" spc="-215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204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dos</a:t>
                      </a:r>
                      <a:r>
                        <a:rPr sz="3100" spc="-2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 </a:t>
                      </a:r>
                      <a:r>
                        <a:rPr sz="3100" spc="-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tributos</a:t>
                      </a:r>
                      <a:endParaRPr sz="3100">
                        <a:latin typeface="Arial Black"/>
                        <a:cs typeface="Arial Black"/>
                      </a:endParaRPr>
                    </a:p>
                  </a:txBody>
                  <a:tcPr marL="0" marR="0" marT="421005" marB="0">
                    <a:lnR w="76200">
                      <a:solidFill>
                        <a:srgbClr val="000000"/>
                      </a:solidFill>
                      <a:prstDash val="solid"/>
                    </a:lnR>
                    <a:lnT w="76200">
                      <a:solidFill>
                        <a:srgbClr val="000000"/>
                      </a:solidFill>
                      <a:prstDash val="solid"/>
                    </a:lnT>
                    <a:lnB w="762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4220">
                <a:tc>
                  <a:txBody>
                    <a:bodyPr/>
                    <a:lstStyle/>
                    <a:p>
                      <a:pPr marL="86995" algn="ctr">
                        <a:lnSpc>
                          <a:spcPct val="100000"/>
                        </a:lnSpc>
                        <a:spcBef>
                          <a:spcPts val="1875"/>
                        </a:spcBef>
                      </a:pPr>
                      <a:r>
                        <a:rPr sz="3100" spc="-10" dirty="0">
                          <a:solidFill>
                            <a:srgbClr val="1B2F57"/>
                          </a:solidFill>
                          <a:latin typeface="Arial Black"/>
                          <a:cs typeface="Arial Black"/>
                        </a:rPr>
                        <a:t>Liquído</a:t>
                      </a:r>
                      <a:endParaRPr sz="3100">
                        <a:latin typeface="Arial Black"/>
                        <a:cs typeface="Arial Black"/>
                      </a:endParaRPr>
                    </a:p>
                  </a:txBody>
                  <a:tcPr marL="0" marR="0" marT="238125" marB="0">
                    <a:lnR w="76200">
                      <a:solidFill>
                        <a:srgbClr val="000000"/>
                      </a:solidFill>
                      <a:prstDash val="solid"/>
                    </a:lnR>
                    <a:lnT w="762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object 10"/>
          <p:cNvSpPr txBox="1"/>
          <p:nvPr/>
        </p:nvSpPr>
        <p:spPr>
          <a:xfrm>
            <a:off x="15474143" y="3103659"/>
            <a:ext cx="197802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320" dirty="0">
                <a:solidFill>
                  <a:srgbClr val="1B2F57"/>
                </a:solidFill>
                <a:latin typeface="Arial Black"/>
                <a:cs typeface="Arial Black"/>
              </a:rPr>
              <a:t>R$</a:t>
            </a:r>
            <a:r>
              <a:rPr sz="2800" spc="-204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800" spc="-229" dirty="0">
                <a:solidFill>
                  <a:srgbClr val="1B2F57"/>
                </a:solidFill>
                <a:latin typeface="Arial Black"/>
                <a:cs typeface="Arial Black"/>
              </a:rPr>
              <a:t>4.200,00</a:t>
            </a:r>
            <a:endParaRPr sz="280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5474143" y="4114410"/>
            <a:ext cx="167386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320" dirty="0">
                <a:solidFill>
                  <a:srgbClr val="1B2F57"/>
                </a:solidFill>
                <a:latin typeface="Arial Black"/>
                <a:cs typeface="Arial Black"/>
              </a:rPr>
              <a:t>R$</a:t>
            </a:r>
            <a:r>
              <a:rPr sz="2800" spc="-204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800" spc="-270" dirty="0">
                <a:solidFill>
                  <a:srgbClr val="1B2F57"/>
                </a:solidFill>
                <a:latin typeface="Arial Black"/>
                <a:cs typeface="Arial Black"/>
              </a:rPr>
              <a:t>462,00</a:t>
            </a:r>
            <a:endParaRPr sz="280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5534594" y="5425163"/>
            <a:ext cx="197802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320" dirty="0">
                <a:solidFill>
                  <a:srgbClr val="1B2F57"/>
                </a:solidFill>
                <a:latin typeface="Arial Black"/>
                <a:cs typeface="Arial Black"/>
              </a:rPr>
              <a:t>R$</a:t>
            </a:r>
            <a:r>
              <a:rPr sz="2800" spc="-204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800" spc="-229" dirty="0">
                <a:solidFill>
                  <a:srgbClr val="1B2F57"/>
                </a:solidFill>
                <a:latin typeface="Arial Black"/>
                <a:cs typeface="Arial Black"/>
              </a:rPr>
              <a:t>3.738,00</a:t>
            </a:r>
            <a:endParaRPr sz="2800">
              <a:latin typeface="Arial Black"/>
              <a:cs typeface="Arial Blac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5598666" y="6428953"/>
            <a:ext cx="167386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320" dirty="0">
                <a:solidFill>
                  <a:srgbClr val="1B2F57"/>
                </a:solidFill>
                <a:latin typeface="Arial Black"/>
                <a:cs typeface="Arial Black"/>
              </a:rPr>
              <a:t>R$</a:t>
            </a:r>
            <a:r>
              <a:rPr sz="2800" spc="-204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800" spc="-270" dirty="0">
                <a:solidFill>
                  <a:srgbClr val="1B2F57"/>
                </a:solidFill>
                <a:latin typeface="Arial Black"/>
                <a:cs typeface="Arial Black"/>
              </a:rPr>
              <a:t>205,90</a:t>
            </a:r>
            <a:endParaRPr sz="2800">
              <a:latin typeface="Arial Black"/>
              <a:cs typeface="Arial Blac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5626286" y="7487251"/>
            <a:ext cx="1926589" cy="12871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320" dirty="0">
                <a:solidFill>
                  <a:srgbClr val="1B2F57"/>
                </a:solidFill>
                <a:latin typeface="Arial Black"/>
                <a:cs typeface="Arial Black"/>
              </a:rPr>
              <a:t>R$</a:t>
            </a:r>
            <a:r>
              <a:rPr sz="2800" spc="-204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800" spc="-270" dirty="0">
                <a:solidFill>
                  <a:srgbClr val="1B2F57"/>
                </a:solidFill>
                <a:latin typeface="Arial Black"/>
                <a:cs typeface="Arial Black"/>
              </a:rPr>
              <a:t>667,90</a:t>
            </a:r>
            <a:endParaRPr sz="2800">
              <a:latin typeface="Arial Black"/>
              <a:cs typeface="Arial Black"/>
            </a:endParaRPr>
          </a:p>
          <a:p>
            <a:pPr marL="53340">
              <a:lnSpc>
                <a:spcPct val="100000"/>
              </a:lnSpc>
              <a:spcBef>
                <a:spcPts val="3210"/>
              </a:spcBef>
            </a:pPr>
            <a:r>
              <a:rPr sz="2800" spc="-275" dirty="0">
                <a:solidFill>
                  <a:srgbClr val="1B2F57"/>
                </a:solidFill>
                <a:latin typeface="Arial Black"/>
                <a:cs typeface="Arial Black"/>
              </a:rPr>
              <a:t>R$3.532,10</a:t>
            </a:r>
            <a:endParaRPr sz="280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214485" y="2795500"/>
            <a:ext cx="3915410" cy="492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50" spc="-340" dirty="0">
                <a:solidFill>
                  <a:srgbClr val="299740"/>
                </a:solidFill>
                <a:latin typeface="Arial Black"/>
                <a:cs typeface="Arial Black"/>
              </a:rPr>
              <a:t>SIMPLES</a:t>
            </a:r>
            <a:r>
              <a:rPr sz="3050" spc="-210" dirty="0">
                <a:solidFill>
                  <a:srgbClr val="299740"/>
                </a:solidFill>
                <a:latin typeface="Arial Black"/>
                <a:cs typeface="Arial Black"/>
              </a:rPr>
              <a:t> </a:t>
            </a:r>
            <a:r>
              <a:rPr sz="3050" spc="-190" dirty="0">
                <a:solidFill>
                  <a:srgbClr val="299740"/>
                </a:solidFill>
                <a:latin typeface="Arial Black"/>
                <a:cs typeface="Arial Black"/>
              </a:rPr>
              <a:t>NACIONAL:</a:t>
            </a:r>
            <a:endParaRPr sz="3050">
              <a:latin typeface="Arial Black"/>
              <a:cs typeface="Arial Black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1880081" y="2184797"/>
            <a:ext cx="4647565" cy="492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50" spc="-260" dirty="0">
                <a:solidFill>
                  <a:srgbClr val="299740"/>
                </a:solidFill>
              </a:rPr>
              <a:t>FOLHA</a:t>
            </a:r>
            <a:r>
              <a:rPr sz="3050" spc="-210" dirty="0">
                <a:solidFill>
                  <a:srgbClr val="299740"/>
                </a:solidFill>
              </a:rPr>
              <a:t> </a:t>
            </a:r>
            <a:r>
              <a:rPr sz="3050" spc="-320" dirty="0">
                <a:solidFill>
                  <a:srgbClr val="299740"/>
                </a:solidFill>
              </a:rPr>
              <a:t>DE</a:t>
            </a:r>
            <a:r>
              <a:rPr sz="3050" spc="-215" dirty="0">
                <a:solidFill>
                  <a:srgbClr val="299740"/>
                </a:solidFill>
              </a:rPr>
              <a:t> </a:t>
            </a:r>
            <a:r>
              <a:rPr sz="3050" spc="-225" dirty="0">
                <a:solidFill>
                  <a:srgbClr val="299740"/>
                </a:solidFill>
              </a:rPr>
              <a:t>PAGAMENTO:</a:t>
            </a:r>
            <a:endParaRPr sz="305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549" cy="237634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992726" y="9556429"/>
            <a:ext cx="2085974" cy="64769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126137" y="3347589"/>
            <a:ext cx="4095750" cy="29209"/>
          </a:xfrm>
          <a:custGeom>
            <a:avLst/>
            <a:gdLst/>
            <a:ahLst/>
            <a:cxnLst/>
            <a:rect l="l" t="t" r="r" b="b"/>
            <a:pathLst>
              <a:path w="4095750" h="29210">
                <a:moveTo>
                  <a:pt x="0" y="0"/>
                </a:moveTo>
                <a:lnTo>
                  <a:pt x="4095650" y="29044"/>
                </a:lnTo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28438" y="4959506"/>
            <a:ext cx="4191635" cy="9525"/>
          </a:xfrm>
          <a:custGeom>
            <a:avLst/>
            <a:gdLst/>
            <a:ahLst/>
            <a:cxnLst/>
            <a:rect l="l" t="t" r="r" b="b"/>
            <a:pathLst>
              <a:path w="4191635" h="9525">
                <a:moveTo>
                  <a:pt x="0" y="9310"/>
                </a:moveTo>
                <a:lnTo>
                  <a:pt x="4191133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671627" y="3027331"/>
            <a:ext cx="1928495" cy="165862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sz="2100" spc="-150" dirty="0">
                <a:latin typeface="Arial Black"/>
                <a:cs typeface="Arial Black"/>
              </a:rPr>
              <a:t>Receirta</a:t>
            </a:r>
            <a:r>
              <a:rPr sz="2100" spc="-130" dirty="0">
                <a:latin typeface="Arial Black"/>
                <a:cs typeface="Arial Black"/>
              </a:rPr>
              <a:t> </a:t>
            </a:r>
            <a:r>
              <a:rPr sz="2100" spc="-75" dirty="0">
                <a:latin typeface="Arial Black"/>
                <a:cs typeface="Arial Black"/>
              </a:rPr>
              <a:t>Bruta</a:t>
            </a:r>
            <a:endParaRPr sz="2100">
              <a:latin typeface="Arial Black"/>
              <a:cs typeface="Arial Black"/>
            </a:endParaRPr>
          </a:p>
          <a:p>
            <a:pPr marL="111760">
              <a:lnSpc>
                <a:spcPct val="100000"/>
              </a:lnSpc>
              <a:spcBef>
                <a:spcPts val="405"/>
              </a:spcBef>
            </a:pPr>
            <a:r>
              <a:rPr sz="2100" spc="-110" dirty="0">
                <a:latin typeface="Arial Black"/>
                <a:cs typeface="Arial Black"/>
              </a:rPr>
              <a:t>em</a:t>
            </a:r>
            <a:r>
              <a:rPr sz="2100" spc="-160" dirty="0">
                <a:latin typeface="Arial Black"/>
                <a:cs typeface="Arial Black"/>
              </a:rPr>
              <a:t> </a:t>
            </a:r>
            <a:r>
              <a:rPr sz="2100" spc="-215" dirty="0">
                <a:latin typeface="Arial Black"/>
                <a:cs typeface="Arial Black"/>
              </a:rPr>
              <a:t>12</a:t>
            </a:r>
            <a:r>
              <a:rPr sz="2100" spc="-155" dirty="0">
                <a:latin typeface="Arial Black"/>
                <a:cs typeface="Arial Black"/>
              </a:rPr>
              <a:t> </a:t>
            </a:r>
            <a:r>
              <a:rPr sz="2100" spc="-20" dirty="0">
                <a:latin typeface="Arial Black"/>
                <a:cs typeface="Arial Black"/>
              </a:rPr>
              <a:t>meses</a:t>
            </a:r>
            <a:endParaRPr sz="21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350">
              <a:latin typeface="Arial Black"/>
              <a:cs typeface="Arial Black"/>
            </a:endParaRPr>
          </a:p>
          <a:p>
            <a:pPr marL="45085">
              <a:lnSpc>
                <a:spcPct val="100000"/>
              </a:lnSpc>
              <a:spcBef>
                <a:spcPts val="5"/>
              </a:spcBef>
            </a:pPr>
            <a:r>
              <a:rPr sz="2100" spc="-105" dirty="0">
                <a:latin typeface="Verdana"/>
                <a:cs typeface="Verdana"/>
              </a:rPr>
              <a:t>Até</a:t>
            </a:r>
            <a:r>
              <a:rPr sz="2100" spc="-175" dirty="0">
                <a:latin typeface="Verdana"/>
                <a:cs typeface="Verdana"/>
              </a:rPr>
              <a:t> </a:t>
            </a:r>
            <a:r>
              <a:rPr sz="2100" spc="-125" dirty="0">
                <a:latin typeface="Verdana"/>
                <a:cs typeface="Verdana"/>
              </a:rPr>
              <a:t>180.000,00</a:t>
            </a:r>
            <a:endParaRPr sz="210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490382" y="3027331"/>
            <a:ext cx="1142365" cy="165862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2100" spc="-85" dirty="0">
                <a:latin typeface="Arial Black"/>
                <a:cs typeface="Arial Black"/>
              </a:rPr>
              <a:t>Alíquota</a:t>
            </a:r>
            <a:endParaRPr sz="21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405"/>
              </a:spcBef>
            </a:pPr>
            <a:r>
              <a:rPr sz="2100" spc="-80" dirty="0">
                <a:latin typeface="Arial Black"/>
                <a:cs typeface="Arial Black"/>
              </a:rPr>
              <a:t>Nominal</a:t>
            </a:r>
            <a:endParaRPr sz="21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35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100" spc="-265" dirty="0">
                <a:latin typeface="Verdana"/>
                <a:cs typeface="Verdana"/>
              </a:rPr>
              <a:t>15,5%</a:t>
            </a:r>
            <a:endParaRPr sz="21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485373" y="3208306"/>
            <a:ext cx="2004060" cy="147764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2100" spc="-125" dirty="0">
                <a:latin typeface="Arial Black"/>
                <a:cs typeface="Arial Black"/>
              </a:rPr>
              <a:t>Valor</a:t>
            </a:r>
            <a:r>
              <a:rPr sz="2100" spc="-140" dirty="0">
                <a:latin typeface="Arial Black"/>
                <a:cs typeface="Arial Black"/>
              </a:rPr>
              <a:t> </a:t>
            </a:r>
            <a:r>
              <a:rPr sz="2100" spc="-150" dirty="0">
                <a:latin typeface="Arial Black"/>
                <a:cs typeface="Arial Black"/>
              </a:rPr>
              <a:t>a</a:t>
            </a:r>
            <a:r>
              <a:rPr sz="2100" spc="-140" dirty="0">
                <a:latin typeface="Arial Black"/>
                <a:cs typeface="Arial Black"/>
              </a:rPr>
              <a:t> </a:t>
            </a:r>
            <a:r>
              <a:rPr sz="2100" spc="-75" dirty="0">
                <a:latin typeface="Arial Black"/>
                <a:cs typeface="Arial Black"/>
              </a:rPr>
              <a:t>deduzir</a:t>
            </a:r>
            <a:endParaRPr sz="21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</a:pPr>
            <a:endParaRPr sz="28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2310"/>
              </a:spcBef>
            </a:pPr>
            <a:r>
              <a:rPr sz="2100" spc="-10" dirty="0">
                <a:latin typeface="Verdana"/>
                <a:cs typeface="Verdana"/>
              </a:rPr>
              <a:t>R$0,00</a:t>
            </a:r>
            <a:endParaRPr sz="2100">
              <a:latin typeface="Verdana"/>
              <a:cs typeface="Verdan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404034" y="2778891"/>
            <a:ext cx="7315200" cy="2266950"/>
            <a:chOff x="9404034" y="2778891"/>
            <a:chExt cx="7315200" cy="2266950"/>
          </a:xfrm>
        </p:grpSpPr>
        <p:sp>
          <p:nvSpPr>
            <p:cNvPr id="10" name="object 10"/>
            <p:cNvSpPr/>
            <p:nvPr/>
          </p:nvSpPr>
          <p:spPr>
            <a:xfrm>
              <a:off x="9423083" y="2816999"/>
              <a:ext cx="7277100" cy="2190750"/>
            </a:xfrm>
            <a:custGeom>
              <a:avLst/>
              <a:gdLst/>
              <a:ahLst/>
              <a:cxnLst/>
              <a:rect l="l" t="t" r="r" b="b"/>
              <a:pathLst>
                <a:path w="7277100" h="2190750">
                  <a:moveTo>
                    <a:pt x="7277100" y="0"/>
                  </a:moveTo>
                  <a:lnTo>
                    <a:pt x="4851400" y="0"/>
                  </a:lnTo>
                  <a:lnTo>
                    <a:pt x="2425700" y="0"/>
                  </a:lnTo>
                  <a:lnTo>
                    <a:pt x="0" y="0"/>
                  </a:lnTo>
                  <a:lnTo>
                    <a:pt x="0" y="2190750"/>
                  </a:lnTo>
                  <a:lnTo>
                    <a:pt x="2425700" y="2190750"/>
                  </a:lnTo>
                  <a:lnTo>
                    <a:pt x="4851400" y="2190750"/>
                  </a:lnTo>
                  <a:lnTo>
                    <a:pt x="7277100" y="2190750"/>
                  </a:lnTo>
                  <a:lnTo>
                    <a:pt x="72771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404034" y="2797941"/>
              <a:ext cx="7315200" cy="2228850"/>
            </a:xfrm>
            <a:custGeom>
              <a:avLst/>
              <a:gdLst/>
              <a:ahLst/>
              <a:cxnLst/>
              <a:rect l="l" t="t" r="r" b="b"/>
              <a:pathLst>
                <a:path w="7315200" h="2228850">
                  <a:moveTo>
                    <a:pt x="19049" y="19049"/>
                  </a:moveTo>
                  <a:lnTo>
                    <a:pt x="19049" y="2209799"/>
                  </a:lnTo>
                </a:path>
                <a:path w="7315200" h="2228850">
                  <a:moveTo>
                    <a:pt x="2444749" y="19049"/>
                  </a:moveTo>
                  <a:lnTo>
                    <a:pt x="2444749" y="2209799"/>
                  </a:lnTo>
                </a:path>
                <a:path w="7315200" h="2228850">
                  <a:moveTo>
                    <a:pt x="4870449" y="19049"/>
                  </a:moveTo>
                  <a:lnTo>
                    <a:pt x="4870449" y="2209799"/>
                  </a:lnTo>
                </a:path>
                <a:path w="7315200" h="2228850">
                  <a:moveTo>
                    <a:pt x="7296149" y="19049"/>
                  </a:moveTo>
                  <a:lnTo>
                    <a:pt x="7296149" y="2209799"/>
                  </a:lnTo>
                </a:path>
                <a:path w="7315200" h="2228850">
                  <a:moveTo>
                    <a:pt x="0" y="0"/>
                  </a:moveTo>
                  <a:lnTo>
                    <a:pt x="7315199" y="0"/>
                  </a:lnTo>
                </a:path>
                <a:path w="7315200" h="2228850">
                  <a:moveTo>
                    <a:pt x="0" y="1209674"/>
                  </a:moveTo>
                  <a:lnTo>
                    <a:pt x="7315199" y="1209674"/>
                  </a:lnTo>
                </a:path>
                <a:path w="7315200" h="2228850">
                  <a:moveTo>
                    <a:pt x="0" y="2228849"/>
                  </a:moveTo>
                  <a:lnTo>
                    <a:pt x="7315199" y="2228849"/>
                  </a:lnTo>
                </a:path>
              </a:pathLst>
            </a:custGeom>
            <a:ln w="380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9671627" y="6643684"/>
            <a:ext cx="1928495" cy="165862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sz="2100" spc="-150" dirty="0">
                <a:latin typeface="Arial Black"/>
                <a:cs typeface="Arial Black"/>
              </a:rPr>
              <a:t>Receirta</a:t>
            </a:r>
            <a:r>
              <a:rPr sz="2100" spc="-130" dirty="0">
                <a:latin typeface="Arial Black"/>
                <a:cs typeface="Arial Black"/>
              </a:rPr>
              <a:t> </a:t>
            </a:r>
            <a:r>
              <a:rPr sz="2100" spc="-75" dirty="0">
                <a:latin typeface="Arial Black"/>
                <a:cs typeface="Arial Black"/>
              </a:rPr>
              <a:t>Bruta</a:t>
            </a:r>
            <a:endParaRPr sz="2100">
              <a:latin typeface="Arial Black"/>
              <a:cs typeface="Arial Black"/>
            </a:endParaRPr>
          </a:p>
          <a:p>
            <a:pPr marL="111760">
              <a:lnSpc>
                <a:spcPct val="100000"/>
              </a:lnSpc>
              <a:spcBef>
                <a:spcPts val="405"/>
              </a:spcBef>
            </a:pPr>
            <a:r>
              <a:rPr sz="2100" spc="-110" dirty="0">
                <a:latin typeface="Arial Black"/>
                <a:cs typeface="Arial Black"/>
              </a:rPr>
              <a:t>em</a:t>
            </a:r>
            <a:r>
              <a:rPr sz="2100" spc="-160" dirty="0">
                <a:latin typeface="Arial Black"/>
                <a:cs typeface="Arial Black"/>
              </a:rPr>
              <a:t> </a:t>
            </a:r>
            <a:r>
              <a:rPr sz="2100" spc="-215" dirty="0">
                <a:latin typeface="Arial Black"/>
                <a:cs typeface="Arial Black"/>
              </a:rPr>
              <a:t>12</a:t>
            </a:r>
            <a:r>
              <a:rPr sz="2100" spc="-155" dirty="0">
                <a:latin typeface="Arial Black"/>
                <a:cs typeface="Arial Black"/>
              </a:rPr>
              <a:t> </a:t>
            </a:r>
            <a:r>
              <a:rPr sz="2100" spc="-20" dirty="0">
                <a:latin typeface="Arial Black"/>
                <a:cs typeface="Arial Black"/>
              </a:rPr>
              <a:t>meses</a:t>
            </a:r>
            <a:endParaRPr sz="21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350">
              <a:latin typeface="Arial Black"/>
              <a:cs typeface="Arial Black"/>
            </a:endParaRPr>
          </a:p>
          <a:p>
            <a:pPr marL="45085">
              <a:lnSpc>
                <a:spcPct val="100000"/>
              </a:lnSpc>
              <a:spcBef>
                <a:spcPts val="5"/>
              </a:spcBef>
            </a:pPr>
            <a:r>
              <a:rPr sz="2100" spc="-105" dirty="0">
                <a:latin typeface="Verdana"/>
                <a:cs typeface="Verdana"/>
              </a:rPr>
              <a:t>Até</a:t>
            </a:r>
            <a:r>
              <a:rPr sz="2100" spc="-175" dirty="0">
                <a:latin typeface="Verdana"/>
                <a:cs typeface="Verdana"/>
              </a:rPr>
              <a:t> </a:t>
            </a:r>
            <a:r>
              <a:rPr sz="2100" spc="-125" dirty="0">
                <a:latin typeface="Verdana"/>
                <a:cs typeface="Verdana"/>
              </a:rPr>
              <a:t>180.000,00</a:t>
            </a:r>
            <a:endParaRPr sz="2100">
              <a:latin typeface="Verdana"/>
              <a:cs typeface="Verdan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490382" y="6643684"/>
            <a:ext cx="1142365" cy="165862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2100" spc="-85" dirty="0">
                <a:latin typeface="Arial Black"/>
                <a:cs typeface="Arial Black"/>
              </a:rPr>
              <a:t>Alíquota</a:t>
            </a:r>
            <a:endParaRPr sz="21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405"/>
              </a:spcBef>
            </a:pPr>
            <a:r>
              <a:rPr sz="2100" spc="-80" dirty="0">
                <a:latin typeface="Arial Black"/>
                <a:cs typeface="Arial Black"/>
              </a:rPr>
              <a:t>Nominal</a:t>
            </a:r>
            <a:endParaRPr sz="21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35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100" spc="-265" dirty="0">
                <a:latin typeface="Verdana"/>
                <a:cs typeface="Verdana"/>
              </a:rPr>
              <a:t>6,00%</a:t>
            </a:r>
            <a:endParaRPr sz="21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485373" y="6824658"/>
            <a:ext cx="2004060" cy="147764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2100" spc="-125" dirty="0">
                <a:latin typeface="Arial Black"/>
                <a:cs typeface="Arial Black"/>
              </a:rPr>
              <a:t>Valor</a:t>
            </a:r>
            <a:r>
              <a:rPr sz="2100" spc="-140" dirty="0">
                <a:latin typeface="Arial Black"/>
                <a:cs typeface="Arial Black"/>
              </a:rPr>
              <a:t> </a:t>
            </a:r>
            <a:r>
              <a:rPr sz="2100" spc="-150" dirty="0">
                <a:latin typeface="Arial Black"/>
                <a:cs typeface="Arial Black"/>
              </a:rPr>
              <a:t>a</a:t>
            </a:r>
            <a:r>
              <a:rPr sz="2100" spc="-140" dirty="0">
                <a:latin typeface="Arial Black"/>
                <a:cs typeface="Arial Black"/>
              </a:rPr>
              <a:t> </a:t>
            </a:r>
            <a:r>
              <a:rPr sz="2100" spc="-75" dirty="0">
                <a:latin typeface="Arial Black"/>
                <a:cs typeface="Arial Black"/>
              </a:rPr>
              <a:t>deduzir</a:t>
            </a:r>
            <a:endParaRPr sz="21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</a:pPr>
            <a:endParaRPr sz="28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2310"/>
              </a:spcBef>
            </a:pPr>
            <a:r>
              <a:rPr sz="2100" spc="-10" dirty="0">
                <a:latin typeface="Verdana"/>
                <a:cs typeface="Verdana"/>
              </a:rPr>
              <a:t>R$0,00</a:t>
            </a:r>
            <a:endParaRPr sz="2100">
              <a:latin typeface="Verdana"/>
              <a:cs typeface="Verdana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9404034" y="6395243"/>
            <a:ext cx="7315200" cy="2266950"/>
            <a:chOff x="9404034" y="6395243"/>
            <a:chExt cx="7315200" cy="2266950"/>
          </a:xfrm>
        </p:grpSpPr>
        <p:sp>
          <p:nvSpPr>
            <p:cNvPr id="16" name="object 16"/>
            <p:cNvSpPr/>
            <p:nvPr/>
          </p:nvSpPr>
          <p:spPr>
            <a:xfrm>
              <a:off x="9423083" y="6433349"/>
              <a:ext cx="7277100" cy="2190750"/>
            </a:xfrm>
            <a:custGeom>
              <a:avLst/>
              <a:gdLst/>
              <a:ahLst/>
              <a:cxnLst/>
              <a:rect l="l" t="t" r="r" b="b"/>
              <a:pathLst>
                <a:path w="7277100" h="2190750">
                  <a:moveTo>
                    <a:pt x="7277100" y="0"/>
                  </a:moveTo>
                  <a:lnTo>
                    <a:pt x="4851400" y="0"/>
                  </a:lnTo>
                  <a:lnTo>
                    <a:pt x="2425700" y="0"/>
                  </a:lnTo>
                  <a:lnTo>
                    <a:pt x="0" y="0"/>
                  </a:lnTo>
                  <a:lnTo>
                    <a:pt x="0" y="2190750"/>
                  </a:lnTo>
                  <a:lnTo>
                    <a:pt x="2425700" y="2190750"/>
                  </a:lnTo>
                  <a:lnTo>
                    <a:pt x="4851400" y="2190750"/>
                  </a:lnTo>
                  <a:lnTo>
                    <a:pt x="7277100" y="2190750"/>
                  </a:lnTo>
                  <a:lnTo>
                    <a:pt x="72771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404034" y="6414293"/>
              <a:ext cx="7315200" cy="2228850"/>
            </a:xfrm>
            <a:custGeom>
              <a:avLst/>
              <a:gdLst/>
              <a:ahLst/>
              <a:cxnLst/>
              <a:rect l="l" t="t" r="r" b="b"/>
              <a:pathLst>
                <a:path w="7315200" h="2228850">
                  <a:moveTo>
                    <a:pt x="19049" y="19049"/>
                  </a:moveTo>
                  <a:lnTo>
                    <a:pt x="19049" y="2209799"/>
                  </a:lnTo>
                </a:path>
                <a:path w="7315200" h="2228850">
                  <a:moveTo>
                    <a:pt x="2444749" y="19049"/>
                  </a:moveTo>
                  <a:lnTo>
                    <a:pt x="2444749" y="2209799"/>
                  </a:lnTo>
                </a:path>
                <a:path w="7315200" h="2228850">
                  <a:moveTo>
                    <a:pt x="4870449" y="19049"/>
                  </a:moveTo>
                  <a:lnTo>
                    <a:pt x="4870449" y="2209799"/>
                  </a:lnTo>
                </a:path>
                <a:path w="7315200" h="2228850">
                  <a:moveTo>
                    <a:pt x="7296149" y="19049"/>
                  </a:moveTo>
                  <a:lnTo>
                    <a:pt x="7296149" y="2209799"/>
                  </a:lnTo>
                </a:path>
                <a:path w="7315200" h="2228850">
                  <a:moveTo>
                    <a:pt x="0" y="0"/>
                  </a:moveTo>
                  <a:lnTo>
                    <a:pt x="7315199" y="0"/>
                  </a:lnTo>
                </a:path>
                <a:path w="7315200" h="2228850">
                  <a:moveTo>
                    <a:pt x="0" y="1209674"/>
                  </a:moveTo>
                  <a:lnTo>
                    <a:pt x="7315199" y="1209674"/>
                  </a:lnTo>
                </a:path>
                <a:path w="7315200" h="2228850">
                  <a:moveTo>
                    <a:pt x="0" y="2228849"/>
                  </a:moveTo>
                  <a:lnTo>
                    <a:pt x="7315199" y="2228849"/>
                  </a:lnTo>
                </a:path>
              </a:pathLst>
            </a:custGeom>
            <a:ln w="380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/>
          <p:nvPr/>
        </p:nvSpPr>
        <p:spPr>
          <a:xfrm>
            <a:off x="2030686" y="6904305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3086100" h="3086100">
                <a:moveTo>
                  <a:pt x="1543072" y="3086099"/>
                </a:moveTo>
                <a:lnTo>
                  <a:pt x="1494987" y="3085365"/>
                </a:lnTo>
                <a:lnTo>
                  <a:pt x="1447291" y="3083177"/>
                </a:lnTo>
                <a:lnTo>
                  <a:pt x="1399982" y="3079555"/>
                </a:lnTo>
                <a:lnTo>
                  <a:pt x="1353082" y="3074522"/>
                </a:lnTo>
                <a:lnTo>
                  <a:pt x="1306612" y="3068099"/>
                </a:lnTo>
                <a:lnTo>
                  <a:pt x="1260594" y="3060306"/>
                </a:lnTo>
                <a:lnTo>
                  <a:pt x="1215048" y="3051166"/>
                </a:lnTo>
                <a:lnTo>
                  <a:pt x="1169996" y="3040700"/>
                </a:lnTo>
                <a:lnTo>
                  <a:pt x="1125459" y="3028929"/>
                </a:lnTo>
                <a:lnTo>
                  <a:pt x="1081459" y="3015874"/>
                </a:lnTo>
                <a:lnTo>
                  <a:pt x="1038018" y="3001557"/>
                </a:lnTo>
                <a:lnTo>
                  <a:pt x="995155" y="2985999"/>
                </a:lnTo>
                <a:lnTo>
                  <a:pt x="952893" y="2969221"/>
                </a:lnTo>
                <a:lnTo>
                  <a:pt x="911254" y="2951246"/>
                </a:lnTo>
                <a:lnTo>
                  <a:pt x="870258" y="2932093"/>
                </a:lnTo>
                <a:lnTo>
                  <a:pt x="829926" y="2911785"/>
                </a:lnTo>
                <a:lnTo>
                  <a:pt x="790281" y="2890342"/>
                </a:lnTo>
                <a:lnTo>
                  <a:pt x="751343" y="2867787"/>
                </a:lnTo>
                <a:lnTo>
                  <a:pt x="713134" y="2844140"/>
                </a:lnTo>
                <a:lnTo>
                  <a:pt x="675674" y="2819423"/>
                </a:lnTo>
                <a:lnTo>
                  <a:pt x="638987" y="2793657"/>
                </a:lnTo>
                <a:lnTo>
                  <a:pt x="603092" y="2766864"/>
                </a:lnTo>
                <a:lnTo>
                  <a:pt x="568011" y="2739064"/>
                </a:lnTo>
                <a:lnTo>
                  <a:pt x="533766" y="2710280"/>
                </a:lnTo>
                <a:lnTo>
                  <a:pt x="500377" y="2680532"/>
                </a:lnTo>
                <a:lnTo>
                  <a:pt x="467867" y="2649842"/>
                </a:lnTo>
                <a:lnTo>
                  <a:pt x="436256" y="2618231"/>
                </a:lnTo>
                <a:lnTo>
                  <a:pt x="405566" y="2585721"/>
                </a:lnTo>
                <a:lnTo>
                  <a:pt x="375818" y="2552332"/>
                </a:lnTo>
                <a:lnTo>
                  <a:pt x="347034" y="2518087"/>
                </a:lnTo>
                <a:lnTo>
                  <a:pt x="319234" y="2483006"/>
                </a:lnTo>
                <a:lnTo>
                  <a:pt x="292441" y="2447112"/>
                </a:lnTo>
                <a:lnTo>
                  <a:pt x="266675" y="2410424"/>
                </a:lnTo>
                <a:lnTo>
                  <a:pt x="241958" y="2372965"/>
                </a:lnTo>
                <a:lnTo>
                  <a:pt x="218311" y="2334756"/>
                </a:lnTo>
                <a:lnTo>
                  <a:pt x="195756" y="2295818"/>
                </a:lnTo>
                <a:lnTo>
                  <a:pt x="174314" y="2256172"/>
                </a:lnTo>
                <a:lnTo>
                  <a:pt x="154005" y="2215841"/>
                </a:lnTo>
                <a:lnTo>
                  <a:pt x="134853" y="2174845"/>
                </a:lnTo>
                <a:lnTo>
                  <a:pt x="116877" y="2133205"/>
                </a:lnTo>
                <a:lnTo>
                  <a:pt x="100100" y="2090943"/>
                </a:lnTo>
                <a:lnTo>
                  <a:pt x="84542" y="2048081"/>
                </a:lnTo>
                <a:lnTo>
                  <a:pt x="70225" y="2004639"/>
                </a:lnTo>
                <a:lnTo>
                  <a:pt x="57170" y="1960639"/>
                </a:lnTo>
                <a:lnTo>
                  <a:pt x="45399" y="1916103"/>
                </a:lnTo>
                <a:lnTo>
                  <a:pt x="34932" y="1871051"/>
                </a:lnTo>
                <a:lnTo>
                  <a:pt x="25792" y="1825505"/>
                </a:lnTo>
                <a:lnTo>
                  <a:pt x="18000" y="1779486"/>
                </a:lnTo>
                <a:lnTo>
                  <a:pt x="11577" y="1733016"/>
                </a:lnTo>
                <a:lnTo>
                  <a:pt x="6543" y="1686116"/>
                </a:lnTo>
                <a:lnTo>
                  <a:pt x="2922" y="1638808"/>
                </a:lnTo>
                <a:lnTo>
                  <a:pt x="733" y="1591112"/>
                </a:lnTo>
                <a:lnTo>
                  <a:pt x="0" y="1543017"/>
                </a:lnTo>
                <a:lnTo>
                  <a:pt x="733" y="1494987"/>
                </a:lnTo>
                <a:lnTo>
                  <a:pt x="2922" y="1447291"/>
                </a:lnTo>
                <a:lnTo>
                  <a:pt x="6543" y="1399983"/>
                </a:lnTo>
                <a:lnTo>
                  <a:pt x="11577" y="1353083"/>
                </a:lnTo>
                <a:lnTo>
                  <a:pt x="18000" y="1306613"/>
                </a:lnTo>
                <a:lnTo>
                  <a:pt x="25792" y="1260594"/>
                </a:lnTo>
                <a:lnTo>
                  <a:pt x="34932" y="1215048"/>
                </a:lnTo>
                <a:lnTo>
                  <a:pt x="45399" y="1169996"/>
                </a:lnTo>
                <a:lnTo>
                  <a:pt x="57170" y="1125460"/>
                </a:lnTo>
                <a:lnTo>
                  <a:pt x="70225" y="1081460"/>
                </a:lnTo>
                <a:lnTo>
                  <a:pt x="84542" y="1038018"/>
                </a:lnTo>
                <a:lnTo>
                  <a:pt x="100100" y="995156"/>
                </a:lnTo>
                <a:lnTo>
                  <a:pt x="116877" y="952894"/>
                </a:lnTo>
                <a:lnTo>
                  <a:pt x="134853" y="911254"/>
                </a:lnTo>
                <a:lnTo>
                  <a:pt x="154005" y="870258"/>
                </a:lnTo>
                <a:lnTo>
                  <a:pt x="174314" y="829927"/>
                </a:lnTo>
                <a:lnTo>
                  <a:pt x="195756" y="790281"/>
                </a:lnTo>
                <a:lnTo>
                  <a:pt x="218311" y="751343"/>
                </a:lnTo>
                <a:lnTo>
                  <a:pt x="241958" y="713134"/>
                </a:lnTo>
                <a:lnTo>
                  <a:pt x="266675" y="675675"/>
                </a:lnTo>
                <a:lnTo>
                  <a:pt x="292441" y="638987"/>
                </a:lnTo>
                <a:lnTo>
                  <a:pt x="319234" y="603092"/>
                </a:lnTo>
                <a:lnTo>
                  <a:pt x="347034" y="568012"/>
                </a:lnTo>
                <a:lnTo>
                  <a:pt x="375818" y="533766"/>
                </a:lnTo>
                <a:lnTo>
                  <a:pt x="405566" y="500378"/>
                </a:lnTo>
                <a:lnTo>
                  <a:pt x="436256" y="467868"/>
                </a:lnTo>
                <a:lnTo>
                  <a:pt x="467867" y="436257"/>
                </a:lnTo>
                <a:lnTo>
                  <a:pt x="500377" y="405567"/>
                </a:lnTo>
                <a:lnTo>
                  <a:pt x="533766" y="375819"/>
                </a:lnTo>
                <a:lnTo>
                  <a:pt x="568011" y="347034"/>
                </a:lnTo>
                <a:lnTo>
                  <a:pt x="603092" y="319235"/>
                </a:lnTo>
                <a:lnTo>
                  <a:pt x="638987" y="292441"/>
                </a:lnTo>
                <a:lnTo>
                  <a:pt x="675674" y="266676"/>
                </a:lnTo>
                <a:lnTo>
                  <a:pt x="713134" y="241959"/>
                </a:lnTo>
                <a:lnTo>
                  <a:pt x="751343" y="218312"/>
                </a:lnTo>
                <a:lnTo>
                  <a:pt x="790281" y="195757"/>
                </a:lnTo>
                <a:lnTo>
                  <a:pt x="829926" y="174314"/>
                </a:lnTo>
                <a:lnTo>
                  <a:pt x="870258" y="154006"/>
                </a:lnTo>
                <a:lnTo>
                  <a:pt x="911254" y="134853"/>
                </a:lnTo>
                <a:lnTo>
                  <a:pt x="952893" y="116878"/>
                </a:lnTo>
                <a:lnTo>
                  <a:pt x="995155" y="100100"/>
                </a:lnTo>
                <a:lnTo>
                  <a:pt x="1038018" y="84542"/>
                </a:lnTo>
                <a:lnTo>
                  <a:pt x="1081459" y="70225"/>
                </a:lnTo>
                <a:lnTo>
                  <a:pt x="1125459" y="57170"/>
                </a:lnTo>
                <a:lnTo>
                  <a:pt x="1169996" y="45399"/>
                </a:lnTo>
                <a:lnTo>
                  <a:pt x="1215048" y="34933"/>
                </a:lnTo>
                <a:lnTo>
                  <a:pt x="1260594" y="25793"/>
                </a:lnTo>
                <a:lnTo>
                  <a:pt x="1306612" y="18000"/>
                </a:lnTo>
                <a:lnTo>
                  <a:pt x="1353082" y="11577"/>
                </a:lnTo>
                <a:lnTo>
                  <a:pt x="1399982" y="6544"/>
                </a:lnTo>
                <a:lnTo>
                  <a:pt x="1447291" y="2922"/>
                </a:lnTo>
                <a:lnTo>
                  <a:pt x="1494987" y="734"/>
                </a:lnTo>
                <a:lnTo>
                  <a:pt x="1543049" y="0"/>
                </a:lnTo>
                <a:lnTo>
                  <a:pt x="1591111" y="734"/>
                </a:lnTo>
                <a:lnTo>
                  <a:pt x="1638807" y="2922"/>
                </a:lnTo>
                <a:lnTo>
                  <a:pt x="1686116" y="6544"/>
                </a:lnTo>
                <a:lnTo>
                  <a:pt x="1733016" y="11577"/>
                </a:lnTo>
                <a:lnTo>
                  <a:pt x="1779486" y="18000"/>
                </a:lnTo>
                <a:lnTo>
                  <a:pt x="1825505" y="25793"/>
                </a:lnTo>
                <a:lnTo>
                  <a:pt x="1871050" y="34933"/>
                </a:lnTo>
                <a:lnTo>
                  <a:pt x="1916102" y="45399"/>
                </a:lnTo>
                <a:lnTo>
                  <a:pt x="1960639" y="57170"/>
                </a:lnTo>
                <a:lnTo>
                  <a:pt x="2004639" y="70225"/>
                </a:lnTo>
                <a:lnTo>
                  <a:pt x="2048081" y="84542"/>
                </a:lnTo>
                <a:lnTo>
                  <a:pt x="2090943" y="100100"/>
                </a:lnTo>
                <a:lnTo>
                  <a:pt x="2133205" y="116878"/>
                </a:lnTo>
                <a:lnTo>
                  <a:pt x="2174844" y="134853"/>
                </a:lnTo>
                <a:lnTo>
                  <a:pt x="2215841" y="154006"/>
                </a:lnTo>
                <a:lnTo>
                  <a:pt x="2256172" y="174314"/>
                </a:lnTo>
                <a:lnTo>
                  <a:pt x="2295817" y="195757"/>
                </a:lnTo>
                <a:lnTo>
                  <a:pt x="2334755" y="218312"/>
                </a:lnTo>
                <a:lnTo>
                  <a:pt x="2372965" y="241959"/>
                </a:lnTo>
                <a:lnTo>
                  <a:pt x="2410424" y="266676"/>
                </a:lnTo>
                <a:lnTo>
                  <a:pt x="2447111" y="292441"/>
                </a:lnTo>
                <a:lnTo>
                  <a:pt x="2483006" y="319235"/>
                </a:lnTo>
                <a:lnTo>
                  <a:pt x="2518087" y="347034"/>
                </a:lnTo>
                <a:lnTo>
                  <a:pt x="2552332" y="375819"/>
                </a:lnTo>
                <a:lnTo>
                  <a:pt x="2585721" y="405567"/>
                </a:lnTo>
                <a:lnTo>
                  <a:pt x="2618231" y="436257"/>
                </a:lnTo>
                <a:lnTo>
                  <a:pt x="2649842" y="467868"/>
                </a:lnTo>
                <a:lnTo>
                  <a:pt x="2680532" y="500378"/>
                </a:lnTo>
                <a:lnTo>
                  <a:pt x="2710280" y="533766"/>
                </a:lnTo>
                <a:lnTo>
                  <a:pt x="2739064" y="568012"/>
                </a:lnTo>
                <a:lnTo>
                  <a:pt x="2766864" y="603092"/>
                </a:lnTo>
                <a:lnTo>
                  <a:pt x="2793657" y="638987"/>
                </a:lnTo>
                <a:lnTo>
                  <a:pt x="2819423" y="675675"/>
                </a:lnTo>
                <a:lnTo>
                  <a:pt x="2844140" y="713134"/>
                </a:lnTo>
                <a:lnTo>
                  <a:pt x="2867787" y="751343"/>
                </a:lnTo>
                <a:lnTo>
                  <a:pt x="2890342" y="790281"/>
                </a:lnTo>
                <a:lnTo>
                  <a:pt x="2911785" y="829927"/>
                </a:lnTo>
                <a:lnTo>
                  <a:pt x="2932093" y="870258"/>
                </a:lnTo>
                <a:lnTo>
                  <a:pt x="2951245" y="911254"/>
                </a:lnTo>
                <a:lnTo>
                  <a:pt x="2969221" y="952894"/>
                </a:lnTo>
                <a:lnTo>
                  <a:pt x="2985999" y="995156"/>
                </a:lnTo>
                <a:lnTo>
                  <a:pt x="3001557" y="1038018"/>
                </a:lnTo>
                <a:lnTo>
                  <a:pt x="3015874" y="1081460"/>
                </a:lnTo>
                <a:lnTo>
                  <a:pt x="3028928" y="1125460"/>
                </a:lnTo>
                <a:lnTo>
                  <a:pt x="3040700" y="1169996"/>
                </a:lnTo>
                <a:lnTo>
                  <a:pt x="3051166" y="1215048"/>
                </a:lnTo>
                <a:lnTo>
                  <a:pt x="3060306" y="1260594"/>
                </a:lnTo>
                <a:lnTo>
                  <a:pt x="3068098" y="1306613"/>
                </a:lnTo>
                <a:lnTo>
                  <a:pt x="3074522" y="1353083"/>
                </a:lnTo>
                <a:lnTo>
                  <a:pt x="3079555" y="1399983"/>
                </a:lnTo>
                <a:lnTo>
                  <a:pt x="3083176" y="1447291"/>
                </a:lnTo>
                <a:lnTo>
                  <a:pt x="3085365" y="1494987"/>
                </a:lnTo>
                <a:lnTo>
                  <a:pt x="3086098" y="1543050"/>
                </a:lnTo>
                <a:lnTo>
                  <a:pt x="3085365" y="1591112"/>
                </a:lnTo>
                <a:lnTo>
                  <a:pt x="3083176" y="1638808"/>
                </a:lnTo>
                <a:lnTo>
                  <a:pt x="3079555" y="1686116"/>
                </a:lnTo>
                <a:lnTo>
                  <a:pt x="3074522" y="1733016"/>
                </a:lnTo>
                <a:lnTo>
                  <a:pt x="3068098" y="1779486"/>
                </a:lnTo>
                <a:lnTo>
                  <a:pt x="3060306" y="1825505"/>
                </a:lnTo>
                <a:lnTo>
                  <a:pt x="3051166" y="1871051"/>
                </a:lnTo>
                <a:lnTo>
                  <a:pt x="3040700" y="1916103"/>
                </a:lnTo>
                <a:lnTo>
                  <a:pt x="3028928" y="1960639"/>
                </a:lnTo>
                <a:lnTo>
                  <a:pt x="3015874" y="2004639"/>
                </a:lnTo>
                <a:lnTo>
                  <a:pt x="3001557" y="2048081"/>
                </a:lnTo>
                <a:lnTo>
                  <a:pt x="2985999" y="2090943"/>
                </a:lnTo>
                <a:lnTo>
                  <a:pt x="2969221" y="2133205"/>
                </a:lnTo>
                <a:lnTo>
                  <a:pt x="2951245" y="2174845"/>
                </a:lnTo>
                <a:lnTo>
                  <a:pt x="2932093" y="2215841"/>
                </a:lnTo>
                <a:lnTo>
                  <a:pt x="2911785" y="2256172"/>
                </a:lnTo>
                <a:lnTo>
                  <a:pt x="2890342" y="2295818"/>
                </a:lnTo>
                <a:lnTo>
                  <a:pt x="2867787" y="2334756"/>
                </a:lnTo>
                <a:lnTo>
                  <a:pt x="2844140" y="2372965"/>
                </a:lnTo>
                <a:lnTo>
                  <a:pt x="2819423" y="2410424"/>
                </a:lnTo>
                <a:lnTo>
                  <a:pt x="2793657" y="2447112"/>
                </a:lnTo>
                <a:lnTo>
                  <a:pt x="2766864" y="2483006"/>
                </a:lnTo>
                <a:lnTo>
                  <a:pt x="2739064" y="2518087"/>
                </a:lnTo>
                <a:lnTo>
                  <a:pt x="2710280" y="2552332"/>
                </a:lnTo>
                <a:lnTo>
                  <a:pt x="2680532" y="2585721"/>
                </a:lnTo>
                <a:lnTo>
                  <a:pt x="2649842" y="2618231"/>
                </a:lnTo>
                <a:lnTo>
                  <a:pt x="2618231" y="2649842"/>
                </a:lnTo>
                <a:lnTo>
                  <a:pt x="2585721" y="2680532"/>
                </a:lnTo>
                <a:lnTo>
                  <a:pt x="2552332" y="2710280"/>
                </a:lnTo>
                <a:lnTo>
                  <a:pt x="2518087" y="2739064"/>
                </a:lnTo>
                <a:lnTo>
                  <a:pt x="2483006" y="2766864"/>
                </a:lnTo>
                <a:lnTo>
                  <a:pt x="2447111" y="2793657"/>
                </a:lnTo>
                <a:lnTo>
                  <a:pt x="2410424" y="2819423"/>
                </a:lnTo>
                <a:lnTo>
                  <a:pt x="2372965" y="2844140"/>
                </a:lnTo>
                <a:lnTo>
                  <a:pt x="2334755" y="2867787"/>
                </a:lnTo>
                <a:lnTo>
                  <a:pt x="2295817" y="2890342"/>
                </a:lnTo>
                <a:lnTo>
                  <a:pt x="2256172" y="2911785"/>
                </a:lnTo>
                <a:lnTo>
                  <a:pt x="2215841" y="2932093"/>
                </a:lnTo>
                <a:lnTo>
                  <a:pt x="2174844" y="2951246"/>
                </a:lnTo>
                <a:lnTo>
                  <a:pt x="2133205" y="2969221"/>
                </a:lnTo>
                <a:lnTo>
                  <a:pt x="2090943" y="2985999"/>
                </a:lnTo>
                <a:lnTo>
                  <a:pt x="2048081" y="3001557"/>
                </a:lnTo>
                <a:lnTo>
                  <a:pt x="2004639" y="3015874"/>
                </a:lnTo>
                <a:lnTo>
                  <a:pt x="1960639" y="3028929"/>
                </a:lnTo>
                <a:lnTo>
                  <a:pt x="1916102" y="3040700"/>
                </a:lnTo>
                <a:lnTo>
                  <a:pt x="1871050" y="3051166"/>
                </a:lnTo>
                <a:lnTo>
                  <a:pt x="1825505" y="3060306"/>
                </a:lnTo>
                <a:lnTo>
                  <a:pt x="1779486" y="3068099"/>
                </a:lnTo>
                <a:lnTo>
                  <a:pt x="1733016" y="3074522"/>
                </a:lnTo>
                <a:lnTo>
                  <a:pt x="1686116" y="3079555"/>
                </a:lnTo>
                <a:lnTo>
                  <a:pt x="1638807" y="3083177"/>
                </a:lnTo>
                <a:lnTo>
                  <a:pt x="1591111" y="3085365"/>
                </a:lnTo>
                <a:lnTo>
                  <a:pt x="1543072" y="3086099"/>
                </a:lnTo>
                <a:close/>
              </a:path>
            </a:pathLst>
          </a:custGeom>
          <a:solidFill>
            <a:srgbClr val="4DC7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2325586" y="2806461"/>
            <a:ext cx="1597660" cy="492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50" spc="-200" dirty="0"/>
              <a:t>Anexo</a:t>
            </a:r>
            <a:r>
              <a:rPr sz="3050" spc="-220" dirty="0"/>
              <a:t> </a:t>
            </a:r>
            <a:r>
              <a:rPr sz="3050" spc="-465" dirty="0"/>
              <a:t>V</a:t>
            </a:r>
            <a:endParaRPr sz="3050"/>
          </a:p>
        </p:txBody>
      </p:sp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99431" y="231648"/>
            <a:ext cx="9107423" cy="1603247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1672218" y="3428142"/>
            <a:ext cx="2999740" cy="4425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169670" algn="l"/>
              </a:tabLst>
            </a:pPr>
            <a:r>
              <a:rPr sz="2700" spc="-260" dirty="0">
                <a:solidFill>
                  <a:srgbClr val="1B2F57"/>
                </a:solidFill>
                <a:latin typeface="Arial Black"/>
                <a:cs typeface="Arial Black"/>
              </a:rPr>
              <a:t>DAS</a:t>
            </a:r>
            <a:r>
              <a:rPr sz="2700" spc="-19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700" spc="-50" dirty="0">
                <a:solidFill>
                  <a:srgbClr val="1B2F57"/>
                </a:solidFill>
                <a:latin typeface="Arial Black"/>
                <a:cs typeface="Arial Black"/>
              </a:rPr>
              <a:t>=</a:t>
            </a:r>
            <a:r>
              <a:rPr sz="2700" dirty="0">
                <a:solidFill>
                  <a:srgbClr val="1B2F57"/>
                </a:solidFill>
                <a:latin typeface="Arial Black"/>
                <a:cs typeface="Arial Black"/>
              </a:rPr>
              <a:t>	</a:t>
            </a:r>
            <a:r>
              <a:rPr sz="2700" spc="-220" dirty="0">
                <a:solidFill>
                  <a:srgbClr val="1B2F57"/>
                </a:solidFill>
                <a:latin typeface="Arial Black"/>
                <a:cs typeface="Arial Black"/>
              </a:rPr>
              <a:t>R$2.235,00</a:t>
            </a:r>
            <a:endParaRPr sz="2700">
              <a:latin typeface="Arial Black"/>
              <a:cs typeface="Arial Black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876737" y="4183155"/>
            <a:ext cx="2702560" cy="1280795"/>
          </a:xfrm>
          <a:prstGeom prst="rect">
            <a:avLst/>
          </a:prstGeom>
        </p:spPr>
        <p:txBody>
          <a:bodyPr vert="horz" wrap="square" lIns="0" tIns="210185" rIns="0" bIns="0" rtlCol="0">
            <a:spAutoFit/>
          </a:bodyPr>
          <a:lstStyle/>
          <a:p>
            <a:pPr marR="104139" algn="ctr">
              <a:lnSpc>
                <a:spcPct val="100000"/>
              </a:lnSpc>
              <a:spcBef>
                <a:spcPts val="1655"/>
              </a:spcBef>
            </a:pPr>
            <a:r>
              <a:rPr sz="3050" spc="-200" dirty="0">
                <a:solidFill>
                  <a:srgbClr val="1B2F57"/>
                </a:solidFill>
                <a:latin typeface="Arial Black"/>
                <a:cs typeface="Arial Black"/>
              </a:rPr>
              <a:t>Anexo</a:t>
            </a:r>
            <a:r>
              <a:rPr sz="3050" spc="-22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050" spc="-25" dirty="0">
                <a:solidFill>
                  <a:srgbClr val="1B2F57"/>
                </a:solidFill>
                <a:latin typeface="Arial Black"/>
                <a:cs typeface="Arial Black"/>
              </a:rPr>
              <a:t>III</a:t>
            </a:r>
            <a:endParaRPr sz="305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1420"/>
              </a:spcBef>
              <a:tabLst>
                <a:tab pos="1156970" algn="l"/>
              </a:tabLst>
            </a:pPr>
            <a:r>
              <a:rPr sz="2700" spc="-260" dirty="0">
                <a:solidFill>
                  <a:srgbClr val="1B2F57"/>
                </a:solidFill>
                <a:latin typeface="Arial Black"/>
                <a:cs typeface="Arial Black"/>
              </a:rPr>
              <a:t>DAS</a:t>
            </a:r>
            <a:r>
              <a:rPr sz="2700" spc="-19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700" spc="-50" dirty="0">
                <a:solidFill>
                  <a:srgbClr val="1B2F57"/>
                </a:solidFill>
                <a:latin typeface="Arial Black"/>
                <a:cs typeface="Arial Black"/>
              </a:rPr>
              <a:t>=</a:t>
            </a:r>
            <a:r>
              <a:rPr sz="2700" dirty="0">
                <a:solidFill>
                  <a:srgbClr val="1B2F57"/>
                </a:solidFill>
                <a:latin typeface="Arial Black"/>
                <a:cs typeface="Arial Black"/>
              </a:rPr>
              <a:t>	</a:t>
            </a:r>
            <a:r>
              <a:rPr sz="2700" spc="-220" dirty="0">
                <a:solidFill>
                  <a:srgbClr val="1B2F57"/>
                </a:solidFill>
                <a:latin typeface="Arial Black"/>
                <a:cs typeface="Arial Black"/>
              </a:rPr>
              <a:t>R$900,00</a:t>
            </a:r>
            <a:endParaRPr sz="2700">
              <a:latin typeface="Arial Black"/>
              <a:cs typeface="Arial Black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98767" y="5975190"/>
            <a:ext cx="6242685" cy="3676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250" spc="-245" dirty="0">
                <a:solidFill>
                  <a:srgbClr val="1B2F57"/>
                </a:solidFill>
                <a:latin typeface="Arial Black"/>
                <a:cs typeface="Arial Black"/>
              </a:rPr>
              <a:t>INSS+IRRF+DAS</a:t>
            </a:r>
            <a:r>
              <a:rPr sz="2250" spc="-14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250" spc="-215" dirty="0">
                <a:solidFill>
                  <a:srgbClr val="1B2F57"/>
                </a:solidFill>
                <a:latin typeface="Arial Black"/>
                <a:cs typeface="Arial Black"/>
              </a:rPr>
              <a:t>=</a:t>
            </a:r>
            <a:r>
              <a:rPr sz="2250" spc="-13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250" spc="-215" dirty="0">
                <a:solidFill>
                  <a:srgbClr val="1B2F57"/>
                </a:solidFill>
                <a:latin typeface="Arial Black"/>
                <a:cs typeface="Arial Black"/>
              </a:rPr>
              <a:t>667,90+900,00</a:t>
            </a:r>
            <a:r>
              <a:rPr sz="2250" spc="-13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250" spc="-215" dirty="0">
                <a:solidFill>
                  <a:srgbClr val="1B2F57"/>
                </a:solidFill>
                <a:latin typeface="Arial Black"/>
                <a:cs typeface="Arial Black"/>
              </a:rPr>
              <a:t>=</a:t>
            </a:r>
            <a:r>
              <a:rPr sz="2250" spc="-13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250" spc="-180" dirty="0">
                <a:solidFill>
                  <a:srgbClr val="1B2F57"/>
                </a:solidFill>
                <a:latin typeface="Arial Black"/>
                <a:cs typeface="Arial Black"/>
              </a:rPr>
              <a:t>R$1.567,90</a:t>
            </a:r>
            <a:endParaRPr sz="2250">
              <a:latin typeface="Arial Black"/>
              <a:cs typeface="Arial Black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2317053" y="2192325"/>
            <a:ext cx="1489710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50" spc="-195" dirty="0">
                <a:solidFill>
                  <a:srgbClr val="1B2F57"/>
                </a:solidFill>
                <a:latin typeface="Arial Black"/>
                <a:cs typeface="Arial Black"/>
              </a:rPr>
              <a:t>Anexo</a:t>
            </a:r>
            <a:r>
              <a:rPr sz="2850" spc="-21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850" spc="-430" dirty="0">
                <a:solidFill>
                  <a:srgbClr val="1B2F57"/>
                </a:solidFill>
                <a:latin typeface="Arial Black"/>
                <a:cs typeface="Arial Black"/>
              </a:rPr>
              <a:t>V</a:t>
            </a:r>
            <a:endParaRPr sz="2850">
              <a:latin typeface="Arial Black"/>
              <a:cs typeface="Arial Black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2254919" y="5866436"/>
            <a:ext cx="1613535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50" spc="-195" dirty="0">
                <a:solidFill>
                  <a:srgbClr val="1B2F57"/>
                </a:solidFill>
                <a:latin typeface="Arial Black"/>
                <a:cs typeface="Arial Black"/>
              </a:rPr>
              <a:t>Anexo</a:t>
            </a:r>
            <a:r>
              <a:rPr sz="2850" spc="-21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850" spc="-125" dirty="0">
                <a:solidFill>
                  <a:srgbClr val="1B2F57"/>
                </a:solidFill>
                <a:latin typeface="Arial Black"/>
                <a:cs typeface="Arial Black"/>
              </a:rPr>
              <a:t>III</a:t>
            </a:r>
            <a:endParaRPr sz="2850">
              <a:latin typeface="Arial Black"/>
              <a:cs typeface="Arial Black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784458" y="3689839"/>
            <a:ext cx="1377950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50" spc="-114" dirty="0">
                <a:solidFill>
                  <a:srgbClr val="1B2F57"/>
                </a:solidFill>
                <a:latin typeface="Arial Black"/>
                <a:cs typeface="Arial Black"/>
              </a:rPr>
              <a:t>1°</a:t>
            </a:r>
            <a:r>
              <a:rPr sz="2850" spc="-20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850" spc="-135" dirty="0">
                <a:solidFill>
                  <a:srgbClr val="1B2F57"/>
                </a:solidFill>
                <a:latin typeface="Arial Black"/>
                <a:cs typeface="Arial Black"/>
              </a:rPr>
              <a:t>faixa</a:t>
            </a:r>
            <a:endParaRPr sz="2850">
              <a:latin typeface="Arial Black"/>
              <a:cs typeface="Arial Black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784458" y="7439542"/>
            <a:ext cx="1377950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50" spc="-114" dirty="0">
                <a:solidFill>
                  <a:srgbClr val="1B2F57"/>
                </a:solidFill>
                <a:latin typeface="Arial Black"/>
                <a:cs typeface="Arial Black"/>
              </a:rPr>
              <a:t>1°</a:t>
            </a:r>
            <a:r>
              <a:rPr sz="2850" spc="-20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2850" spc="-135" dirty="0">
                <a:solidFill>
                  <a:srgbClr val="1B2F57"/>
                </a:solidFill>
                <a:latin typeface="Arial Black"/>
                <a:cs typeface="Arial Black"/>
              </a:rPr>
              <a:t>faixa</a:t>
            </a:r>
            <a:endParaRPr sz="2850">
              <a:latin typeface="Arial Black"/>
              <a:cs typeface="Arial Black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322858" y="7852871"/>
            <a:ext cx="2391410" cy="1206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5140" marR="5080" indent="-473075">
              <a:lnSpc>
                <a:spcPct val="115700"/>
              </a:lnSpc>
              <a:spcBef>
                <a:spcPts val="100"/>
              </a:spcBef>
            </a:pPr>
            <a:r>
              <a:rPr sz="3350" spc="-265" dirty="0">
                <a:solidFill>
                  <a:srgbClr val="FFFFFF"/>
                </a:solidFill>
                <a:latin typeface="Arial Black"/>
                <a:cs typeface="Arial Black"/>
              </a:rPr>
              <a:t>ECONOMIA </a:t>
            </a:r>
            <a:r>
              <a:rPr sz="3350" spc="-350" dirty="0">
                <a:solidFill>
                  <a:srgbClr val="FFFFFF"/>
                </a:solidFill>
                <a:latin typeface="Arial Black"/>
                <a:cs typeface="Arial Black"/>
              </a:rPr>
              <a:t>DE</a:t>
            </a:r>
            <a:r>
              <a:rPr sz="3350" spc="-250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3350" spc="-365" dirty="0">
                <a:solidFill>
                  <a:srgbClr val="FFFFFF"/>
                </a:solidFill>
                <a:latin typeface="Arial Black"/>
                <a:cs typeface="Arial Black"/>
              </a:rPr>
              <a:t>33%</a:t>
            </a:r>
            <a:endParaRPr sz="335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549" cy="237634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992726" y="9556430"/>
            <a:ext cx="2085974" cy="64769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764489" y="4953456"/>
            <a:ext cx="362585" cy="335280"/>
          </a:xfrm>
          <a:custGeom>
            <a:avLst/>
            <a:gdLst/>
            <a:ahLst/>
            <a:cxnLst/>
            <a:rect l="l" t="t" r="r" b="b"/>
            <a:pathLst>
              <a:path w="362584" h="335279">
                <a:moveTo>
                  <a:pt x="320446" y="175247"/>
                </a:moveTo>
                <a:lnTo>
                  <a:pt x="313347" y="128003"/>
                </a:lnTo>
                <a:lnTo>
                  <a:pt x="294576" y="88049"/>
                </a:lnTo>
                <a:lnTo>
                  <a:pt x="289204" y="80327"/>
                </a:lnTo>
                <a:lnTo>
                  <a:pt x="284403" y="85547"/>
                </a:lnTo>
                <a:lnTo>
                  <a:pt x="279679" y="90906"/>
                </a:lnTo>
                <a:lnTo>
                  <a:pt x="275031" y="96431"/>
                </a:lnTo>
                <a:lnTo>
                  <a:pt x="270294" y="102298"/>
                </a:lnTo>
                <a:lnTo>
                  <a:pt x="269951" y="102730"/>
                </a:lnTo>
                <a:lnTo>
                  <a:pt x="279209" y="119075"/>
                </a:lnTo>
                <a:lnTo>
                  <a:pt x="286092" y="136740"/>
                </a:lnTo>
                <a:lnTo>
                  <a:pt x="290385" y="155536"/>
                </a:lnTo>
                <a:lnTo>
                  <a:pt x="291858" y="175247"/>
                </a:lnTo>
                <a:lnTo>
                  <a:pt x="281495" y="226339"/>
                </a:lnTo>
                <a:lnTo>
                  <a:pt x="253263" y="268122"/>
                </a:lnTo>
                <a:lnTo>
                  <a:pt x="211416" y="296303"/>
                </a:lnTo>
                <a:lnTo>
                  <a:pt x="160223" y="306654"/>
                </a:lnTo>
                <a:lnTo>
                  <a:pt x="109029" y="296303"/>
                </a:lnTo>
                <a:lnTo>
                  <a:pt x="67183" y="268122"/>
                </a:lnTo>
                <a:lnTo>
                  <a:pt x="38950" y="226339"/>
                </a:lnTo>
                <a:lnTo>
                  <a:pt x="28587" y="175247"/>
                </a:lnTo>
                <a:lnTo>
                  <a:pt x="38950" y="124142"/>
                </a:lnTo>
                <a:lnTo>
                  <a:pt x="67183" y="82372"/>
                </a:lnTo>
                <a:lnTo>
                  <a:pt x="109029" y="54178"/>
                </a:lnTo>
                <a:lnTo>
                  <a:pt x="160223" y="43840"/>
                </a:lnTo>
                <a:lnTo>
                  <a:pt x="180568" y="45402"/>
                </a:lnTo>
                <a:lnTo>
                  <a:pt x="199948" y="49949"/>
                </a:lnTo>
                <a:lnTo>
                  <a:pt x="218109" y="57238"/>
                </a:lnTo>
                <a:lnTo>
                  <a:pt x="234823" y="67030"/>
                </a:lnTo>
                <a:lnTo>
                  <a:pt x="238925" y="62763"/>
                </a:lnTo>
                <a:lnTo>
                  <a:pt x="243116" y="58623"/>
                </a:lnTo>
                <a:lnTo>
                  <a:pt x="250151" y="52006"/>
                </a:lnTo>
                <a:lnTo>
                  <a:pt x="252996" y="49428"/>
                </a:lnTo>
                <a:lnTo>
                  <a:pt x="255866" y="46901"/>
                </a:lnTo>
                <a:lnTo>
                  <a:pt x="248018" y="41414"/>
                </a:lnTo>
                <a:lnTo>
                  <a:pt x="207556" y="22390"/>
                </a:lnTo>
                <a:lnTo>
                  <a:pt x="160223" y="15303"/>
                </a:lnTo>
                <a:lnTo>
                  <a:pt x="144132" y="16090"/>
                </a:lnTo>
                <a:lnTo>
                  <a:pt x="97853" y="27876"/>
                </a:lnTo>
                <a:lnTo>
                  <a:pt x="58407" y="51727"/>
                </a:lnTo>
                <a:lnTo>
                  <a:pt x="27279" y="85928"/>
                </a:lnTo>
                <a:lnTo>
                  <a:pt x="7112" y="128003"/>
                </a:lnTo>
                <a:lnTo>
                  <a:pt x="0" y="175247"/>
                </a:lnTo>
                <a:lnTo>
                  <a:pt x="800" y="191300"/>
                </a:lnTo>
                <a:lnTo>
                  <a:pt x="12598" y="237502"/>
                </a:lnTo>
                <a:lnTo>
                  <a:pt x="36499" y="276885"/>
                </a:lnTo>
                <a:lnTo>
                  <a:pt x="70751" y="307962"/>
                </a:lnTo>
                <a:lnTo>
                  <a:pt x="112903" y="328104"/>
                </a:lnTo>
                <a:lnTo>
                  <a:pt x="160223" y="335191"/>
                </a:lnTo>
                <a:lnTo>
                  <a:pt x="176314" y="334403"/>
                </a:lnTo>
                <a:lnTo>
                  <a:pt x="222592" y="322618"/>
                </a:lnTo>
                <a:lnTo>
                  <a:pt x="262039" y="298754"/>
                </a:lnTo>
                <a:lnTo>
                  <a:pt x="293166" y="264566"/>
                </a:lnTo>
                <a:lnTo>
                  <a:pt x="313347" y="222491"/>
                </a:lnTo>
                <a:lnTo>
                  <a:pt x="319646" y="191300"/>
                </a:lnTo>
                <a:lnTo>
                  <a:pt x="320446" y="175247"/>
                </a:lnTo>
                <a:close/>
              </a:path>
              <a:path w="362584" h="335279">
                <a:moveTo>
                  <a:pt x="362102" y="5854"/>
                </a:moveTo>
                <a:lnTo>
                  <a:pt x="361188" y="4610"/>
                </a:lnTo>
                <a:lnTo>
                  <a:pt x="360045" y="4318"/>
                </a:lnTo>
                <a:lnTo>
                  <a:pt x="344551" y="317"/>
                </a:lnTo>
                <a:lnTo>
                  <a:pt x="344157" y="88"/>
                </a:lnTo>
                <a:lnTo>
                  <a:pt x="343662" y="0"/>
                </a:lnTo>
                <a:lnTo>
                  <a:pt x="343090" y="101"/>
                </a:lnTo>
                <a:lnTo>
                  <a:pt x="342823" y="127"/>
                </a:lnTo>
                <a:lnTo>
                  <a:pt x="342582" y="203"/>
                </a:lnTo>
                <a:lnTo>
                  <a:pt x="342366" y="317"/>
                </a:lnTo>
                <a:lnTo>
                  <a:pt x="341363" y="635"/>
                </a:lnTo>
                <a:lnTo>
                  <a:pt x="302501" y="19519"/>
                </a:lnTo>
                <a:lnTo>
                  <a:pt x="268668" y="43561"/>
                </a:lnTo>
                <a:lnTo>
                  <a:pt x="238734" y="71208"/>
                </a:lnTo>
                <a:lnTo>
                  <a:pt x="208368" y="107454"/>
                </a:lnTo>
                <a:lnTo>
                  <a:pt x="184886" y="143586"/>
                </a:lnTo>
                <a:lnTo>
                  <a:pt x="163322" y="186626"/>
                </a:lnTo>
                <a:lnTo>
                  <a:pt x="155054" y="206933"/>
                </a:lnTo>
                <a:lnTo>
                  <a:pt x="75336" y="144932"/>
                </a:lnTo>
                <a:lnTo>
                  <a:pt x="74790" y="144475"/>
                </a:lnTo>
                <a:lnTo>
                  <a:pt x="71602" y="143281"/>
                </a:lnTo>
                <a:lnTo>
                  <a:pt x="69113" y="142100"/>
                </a:lnTo>
                <a:lnTo>
                  <a:pt x="65646" y="141224"/>
                </a:lnTo>
                <a:lnTo>
                  <a:pt x="64452" y="141554"/>
                </a:lnTo>
                <a:lnTo>
                  <a:pt x="57391" y="142633"/>
                </a:lnTo>
                <a:lnTo>
                  <a:pt x="55968" y="142633"/>
                </a:lnTo>
                <a:lnTo>
                  <a:pt x="54597" y="143598"/>
                </a:lnTo>
                <a:lnTo>
                  <a:pt x="54368" y="144030"/>
                </a:lnTo>
                <a:lnTo>
                  <a:pt x="36372" y="173405"/>
                </a:lnTo>
                <a:lnTo>
                  <a:pt x="35572" y="174345"/>
                </a:lnTo>
                <a:lnTo>
                  <a:pt x="36093" y="177330"/>
                </a:lnTo>
                <a:lnTo>
                  <a:pt x="36436" y="178917"/>
                </a:lnTo>
                <a:lnTo>
                  <a:pt x="40716" y="200672"/>
                </a:lnTo>
                <a:lnTo>
                  <a:pt x="41008" y="202577"/>
                </a:lnTo>
                <a:lnTo>
                  <a:pt x="41732" y="205524"/>
                </a:lnTo>
                <a:lnTo>
                  <a:pt x="42532" y="206095"/>
                </a:lnTo>
                <a:lnTo>
                  <a:pt x="45504" y="207187"/>
                </a:lnTo>
                <a:lnTo>
                  <a:pt x="48323" y="208267"/>
                </a:lnTo>
                <a:lnTo>
                  <a:pt x="90589" y="226910"/>
                </a:lnTo>
                <a:lnTo>
                  <a:pt x="126428" y="246595"/>
                </a:lnTo>
                <a:lnTo>
                  <a:pt x="162941" y="272897"/>
                </a:lnTo>
                <a:lnTo>
                  <a:pt x="174523" y="283756"/>
                </a:lnTo>
                <a:lnTo>
                  <a:pt x="176923" y="283197"/>
                </a:lnTo>
                <a:lnTo>
                  <a:pt x="189687" y="241300"/>
                </a:lnTo>
                <a:lnTo>
                  <a:pt x="203974" y="204800"/>
                </a:lnTo>
                <a:lnTo>
                  <a:pt x="224980" y="161404"/>
                </a:lnTo>
                <a:lnTo>
                  <a:pt x="246684" y="125183"/>
                </a:lnTo>
                <a:lnTo>
                  <a:pt x="273062" y="89865"/>
                </a:lnTo>
                <a:lnTo>
                  <a:pt x="304507" y="57442"/>
                </a:lnTo>
                <a:lnTo>
                  <a:pt x="338023" y="31953"/>
                </a:lnTo>
                <a:lnTo>
                  <a:pt x="355498" y="22542"/>
                </a:lnTo>
                <a:lnTo>
                  <a:pt x="356501" y="20396"/>
                </a:lnTo>
                <a:lnTo>
                  <a:pt x="356679" y="19812"/>
                </a:lnTo>
                <a:lnTo>
                  <a:pt x="362102" y="5854"/>
                </a:lnTo>
                <a:close/>
              </a:path>
            </a:pathLst>
          </a:custGeom>
          <a:solidFill>
            <a:srgbClr val="2997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201790" y="4812039"/>
            <a:ext cx="11543030" cy="16554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100" spc="-240" dirty="0">
                <a:solidFill>
                  <a:srgbClr val="0F1B34"/>
                </a:solidFill>
                <a:latin typeface="Arial Black"/>
                <a:cs typeface="Arial Black"/>
              </a:rPr>
              <a:t>CCM</a:t>
            </a:r>
            <a:r>
              <a:rPr sz="310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100" spc="-50" dirty="0">
                <a:solidFill>
                  <a:srgbClr val="0F1B34"/>
                </a:solidFill>
                <a:latin typeface="Arial Black"/>
                <a:cs typeface="Arial Black"/>
              </a:rPr>
              <a:t>-</a:t>
            </a:r>
            <a:r>
              <a:rPr sz="310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100" spc="-114" dirty="0">
                <a:solidFill>
                  <a:srgbClr val="0F1B34"/>
                </a:solidFill>
                <a:latin typeface="Arial Black"/>
                <a:cs typeface="Arial Black"/>
              </a:rPr>
              <a:t>Cadastro</a:t>
            </a:r>
            <a:r>
              <a:rPr sz="310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100" spc="-114" dirty="0">
                <a:solidFill>
                  <a:srgbClr val="0F1B34"/>
                </a:solidFill>
                <a:latin typeface="Arial Black"/>
                <a:cs typeface="Arial Black"/>
              </a:rPr>
              <a:t>de</a:t>
            </a:r>
            <a:r>
              <a:rPr sz="310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100" spc="-65" dirty="0">
                <a:solidFill>
                  <a:srgbClr val="0F1B34"/>
                </a:solidFill>
                <a:latin typeface="Arial Black"/>
                <a:cs typeface="Arial Black"/>
              </a:rPr>
              <a:t>Contribuintes</a:t>
            </a:r>
            <a:r>
              <a:rPr sz="310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100" spc="-55" dirty="0">
                <a:solidFill>
                  <a:srgbClr val="0F1B34"/>
                </a:solidFill>
                <a:latin typeface="Arial Black"/>
                <a:cs typeface="Arial Black"/>
              </a:rPr>
              <a:t>Mobiliários</a:t>
            </a:r>
            <a:r>
              <a:rPr sz="310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100" spc="-10" dirty="0">
                <a:solidFill>
                  <a:srgbClr val="0F1B34"/>
                </a:solidFill>
                <a:latin typeface="Arial Black"/>
                <a:cs typeface="Arial Black"/>
              </a:rPr>
              <a:t>(Prefeitura)</a:t>
            </a:r>
            <a:endParaRPr sz="31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4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3500" spc="-170" dirty="0">
                <a:solidFill>
                  <a:srgbClr val="0F1B34"/>
                </a:solidFill>
                <a:latin typeface="Arial Black"/>
                <a:cs typeface="Arial Black"/>
              </a:rPr>
              <a:t>Emissor</a:t>
            </a:r>
            <a:r>
              <a:rPr sz="3500" spc="-23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500" spc="-50" dirty="0">
                <a:solidFill>
                  <a:srgbClr val="0F1B34"/>
                </a:solidFill>
                <a:latin typeface="Arial Black"/>
                <a:cs typeface="Arial Black"/>
              </a:rPr>
              <a:t>gratuito:</a:t>
            </a:r>
            <a:r>
              <a:rPr sz="3500" spc="-229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500" spc="-195" dirty="0">
                <a:solidFill>
                  <a:srgbClr val="0F1B34"/>
                </a:solidFill>
                <a:latin typeface="Arial Black"/>
                <a:cs typeface="Arial Black"/>
              </a:rPr>
              <a:t>NOTA</a:t>
            </a:r>
            <a:r>
              <a:rPr sz="3500" spc="-23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500" spc="-135" dirty="0">
                <a:solidFill>
                  <a:srgbClr val="0F1B34"/>
                </a:solidFill>
                <a:latin typeface="Arial Black"/>
                <a:cs typeface="Arial Black"/>
              </a:rPr>
              <a:t>DO</a:t>
            </a:r>
            <a:r>
              <a:rPr sz="3500" spc="-229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500" spc="-10" dirty="0">
                <a:solidFill>
                  <a:srgbClr val="0F1B34"/>
                </a:solidFill>
                <a:latin typeface="Arial Black"/>
                <a:cs typeface="Arial Black"/>
              </a:rPr>
              <a:t>MILHÃO</a:t>
            </a:r>
            <a:endParaRPr sz="3500">
              <a:latin typeface="Arial Black"/>
              <a:cs typeface="Arial Black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64489" y="6045987"/>
            <a:ext cx="362585" cy="335280"/>
          </a:xfrm>
          <a:custGeom>
            <a:avLst/>
            <a:gdLst/>
            <a:ahLst/>
            <a:cxnLst/>
            <a:rect l="l" t="t" r="r" b="b"/>
            <a:pathLst>
              <a:path w="362584" h="335279">
                <a:moveTo>
                  <a:pt x="320446" y="175247"/>
                </a:moveTo>
                <a:lnTo>
                  <a:pt x="313347" y="128003"/>
                </a:lnTo>
                <a:lnTo>
                  <a:pt x="294576" y="88049"/>
                </a:lnTo>
                <a:lnTo>
                  <a:pt x="289204" y="80327"/>
                </a:lnTo>
                <a:lnTo>
                  <a:pt x="284403" y="85547"/>
                </a:lnTo>
                <a:lnTo>
                  <a:pt x="279679" y="90919"/>
                </a:lnTo>
                <a:lnTo>
                  <a:pt x="275031" y="96431"/>
                </a:lnTo>
                <a:lnTo>
                  <a:pt x="270294" y="102298"/>
                </a:lnTo>
                <a:lnTo>
                  <a:pt x="269951" y="102730"/>
                </a:lnTo>
                <a:lnTo>
                  <a:pt x="279209" y="119075"/>
                </a:lnTo>
                <a:lnTo>
                  <a:pt x="286092" y="136753"/>
                </a:lnTo>
                <a:lnTo>
                  <a:pt x="290385" y="155549"/>
                </a:lnTo>
                <a:lnTo>
                  <a:pt x="291858" y="175247"/>
                </a:lnTo>
                <a:lnTo>
                  <a:pt x="281495" y="226352"/>
                </a:lnTo>
                <a:lnTo>
                  <a:pt x="253263" y="268122"/>
                </a:lnTo>
                <a:lnTo>
                  <a:pt x="211416" y="296316"/>
                </a:lnTo>
                <a:lnTo>
                  <a:pt x="160223" y="306654"/>
                </a:lnTo>
                <a:lnTo>
                  <a:pt x="109029" y="296316"/>
                </a:lnTo>
                <a:lnTo>
                  <a:pt x="67183" y="268122"/>
                </a:lnTo>
                <a:lnTo>
                  <a:pt x="38950" y="226352"/>
                </a:lnTo>
                <a:lnTo>
                  <a:pt x="28587" y="175247"/>
                </a:lnTo>
                <a:lnTo>
                  <a:pt x="38950" y="124142"/>
                </a:lnTo>
                <a:lnTo>
                  <a:pt x="67183" y="82372"/>
                </a:lnTo>
                <a:lnTo>
                  <a:pt x="109029" y="54178"/>
                </a:lnTo>
                <a:lnTo>
                  <a:pt x="160223" y="43840"/>
                </a:lnTo>
                <a:lnTo>
                  <a:pt x="180568" y="45415"/>
                </a:lnTo>
                <a:lnTo>
                  <a:pt x="199948" y="49949"/>
                </a:lnTo>
                <a:lnTo>
                  <a:pt x="218109" y="57238"/>
                </a:lnTo>
                <a:lnTo>
                  <a:pt x="234823" y="67043"/>
                </a:lnTo>
                <a:lnTo>
                  <a:pt x="238925" y="62763"/>
                </a:lnTo>
                <a:lnTo>
                  <a:pt x="243116" y="58623"/>
                </a:lnTo>
                <a:lnTo>
                  <a:pt x="250151" y="52006"/>
                </a:lnTo>
                <a:lnTo>
                  <a:pt x="252996" y="49428"/>
                </a:lnTo>
                <a:lnTo>
                  <a:pt x="255866" y="46901"/>
                </a:lnTo>
                <a:lnTo>
                  <a:pt x="248018" y="41414"/>
                </a:lnTo>
                <a:lnTo>
                  <a:pt x="207556" y="22390"/>
                </a:lnTo>
                <a:lnTo>
                  <a:pt x="160223" y="15303"/>
                </a:lnTo>
                <a:lnTo>
                  <a:pt x="144132" y="16090"/>
                </a:lnTo>
                <a:lnTo>
                  <a:pt x="97853" y="27876"/>
                </a:lnTo>
                <a:lnTo>
                  <a:pt x="58407" y="51727"/>
                </a:lnTo>
                <a:lnTo>
                  <a:pt x="27279" y="85928"/>
                </a:lnTo>
                <a:lnTo>
                  <a:pt x="7112" y="128003"/>
                </a:lnTo>
                <a:lnTo>
                  <a:pt x="0" y="175247"/>
                </a:lnTo>
                <a:lnTo>
                  <a:pt x="800" y="191312"/>
                </a:lnTo>
                <a:lnTo>
                  <a:pt x="12598" y="237515"/>
                </a:lnTo>
                <a:lnTo>
                  <a:pt x="36499" y="276885"/>
                </a:lnTo>
                <a:lnTo>
                  <a:pt x="70751" y="307962"/>
                </a:lnTo>
                <a:lnTo>
                  <a:pt x="112903" y="328104"/>
                </a:lnTo>
                <a:lnTo>
                  <a:pt x="160223" y="335191"/>
                </a:lnTo>
                <a:lnTo>
                  <a:pt x="176314" y="334403"/>
                </a:lnTo>
                <a:lnTo>
                  <a:pt x="222592" y="322618"/>
                </a:lnTo>
                <a:lnTo>
                  <a:pt x="262039" y="298767"/>
                </a:lnTo>
                <a:lnTo>
                  <a:pt x="293166" y="264566"/>
                </a:lnTo>
                <a:lnTo>
                  <a:pt x="313347" y="222491"/>
                </a:lnTo>
                <a:lnTo>
                  <a:pt x="319646" y="191312"/>
                </a:lnTo>
                <a:lnTo>
                  <a:pt x="320446" y="175247"/>
                </a:lnTo>
                <a:close/>
              </a:path>
              <a:path w="362584" h="335279">
                <a:moveTo>
                  <a:pt x="362102" y="5854"/>
                </a:moveTo>
                <a:lnTo>
                  <a:pt x="361188" y="4610"/>
                </a:lnTo>
                <a:lnTo>
                  <a:pt x="360045" y="4318"/>
                </a:lnTo>
                <a:lnTo>
                  <a:pt x="344551" y="317"/>
                </a:lnTo>
                <a:lnTo>
                  <a:pt x="344157" y="88"/>
                </a:lnTo>
                <a:lnTo>
                  <a:pt x="343662" y="0"/>
                </a:lnTo>
                <a:lnTo>
                  <a:pt x="343090" y="114"/>
                </a:lnTo>
                <a:lnTo>
                  <a:pt x="342823" y="139"/>
                </a:lnTo>
                <a:lnTo>
                  <a:pt x="342582" y="203"/>
                </a:lnTo>
                <a:lnTo>
                  <a:pt x="342366" y="317"/>
                </a:lnTo>
                <a:lnTo>
                  <a:pt x="341363" y="635"/>
                </a:lnTo>
                <a:lnTo>
                  <a:pt x="302501" y="19532"/>
                </a:lnTo>
                <a:lnTo>
                  <a:pt x="268668" y="43573"/>
                </a:lnTo>
                <a:lnTo>
                  <a:pt x="238734" y="71208"/>
                </a:lnTo>
                <a:lnTo>
                  <a:pt x="208368" y="107467"/>
                </a:lnTo>
                <a:lnTo>
                  <a:pt x="184886" y="143586"/>
                </a:lnTo>
                <a:lnTo>
                  <a:pt x="163322" y="186626"/>
                </a:lnTo>
                <a:lnTo>
                  <a:pt x="155054" y="206933"/>
                </a:lnTo>
                <a:lnTo>
                  <a:pt x="75336" y="144945"/>
                </a:lnTo>
                <a:lnTo>
                  <a:pt x="74790" y="144475"/>
                </a:lnTo>
                <a:lnTo>
                  <a:pt x="71602" y="143281"/>
                </a:lnTo>
                <a:lnTo>
                  <a:pt x="69113" y="142100"/>
                </a:lnTo>
                <a:lnTo>
                  <a:pt x="65646" y="141224"/>
                </a:lnTo>
                <a:lnTo>
                  <a:pt x="64452" y="141554"/>
                </a:lnTo>
                <a:lnTo>
                  <a:pt x="57391" y="142633"/>
                </a:lnTo>
                <a:lnTo>
                  <a:pt x="55968" y="142633"/>
                </a:lnTo>
                <a:lnTo>
                  <a:pt x="54597" y="143598"/>
                </a:lnTo>
                <a:lnTo>
                  <a:pt x="54368" y="144043"/>
                </a:lnTo>
                <a:lnTo>
                  <a:pt x="36372" y="173405"/>
                </a:lnTo>
                <a:lnTo>
                  <a:pt x="35572" y="174358"/>
                </a:lnTo>
                <a:lnTo>
                  <a:pt x="36093" y="177330"/>
                </a:lnTo>
                <a:lnTo>
                  <a:pt x="36436" y="178917"/>
                </a:lnTo>
                <a:lnTo>
                  <a:pt x="40716" y="200672"/>
                </a:lnTo>
                <a:lnTo>
                  <a:pt x="41008" y="202577"/>
                </a:lnTo>
                <a:lnTo>
                  <a:pt x="41732" y="205536"/>
                </a:lnTo>
                <a:lnTo>
                  <a:pt x="42532" y="206095"/>
                </a:lnTo>
                <a:lnTo>
                  <a:pt x="45504" y="207200"/>
                </a:lnTo>
                <a:lnTo>
                  <a:pt x="48323" y="208267"/>
                </a:lnTo>
                <a:lnTo>
                  <a:pt x="90589" y="226910"/>
                </a:lnTo>
                <a:lnTo>
                  <a:pt x="126428" y="246595"/>
                </a:lnTo>
                <a:lnTo>
                  <a:pt x="162941" y="272897"/>
                </a:lnTo>
                <a:lnTo>
                  <a:pt x="174523" y="283768"/>
                </a:lnTo>
                <a:lnTo>
                  <a:pt x="176923" y="283210"/>
                </a:lnTo>
                <a:lnTo>
                  <a:pt x="189687" y="241312"/>
                </a:lnTo>
                <a:lnTo>
                  <a:pt x="203974" y="204800"/>
                </a:lnTo>
                <a:lnTo>
                  <a:pt x="224980" y="161404"/>
                </a:lnTo>
                <a:lnTo>
                  <a:pt x="246684" y="125196"/>
                </a:lnTo>
                <a:lnTo>
                  <a:pt x="273062" y="89865"/>
                </a:lnTo>
                <a:lnTo>
                  <a:pt x="304507" y="57442"/>
                </a:lnTo>
                <a:lnTo>
                  <a:pt x="338023" y="31953"/>
                </a:lnTo>
                <a:lnTo>
                  <a:pt x="355498" y="22542"/>
                </a:lnTo>
                <a:lnTo>
                  <a:pt x="356501" y="20396"/>
                </a:lnTo>
                <a:lnTo>
                  <a:pt x="356679" y="19824"/>
                </a:lnTo>
                <a:lnTo>
                  <a:pt x="362102" y="5854"/>
                </a:lnTo>
                <a:close/>
              </a:path>
            </a:pathLst>
          </a:custGeom>
          <a:solidFill>
            <a:srgbClr val="29974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2965703" y="0"/>
            <a:ext cx="14487525" cy="6767195"/>
            <a:chOff x="2965703" y="0"/>
            <a:chExt cx="14487525" cy="6767195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65703" y="0"/>
              <a:ext cx="12423647" cy="358139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93093" y="3206808"/>
              <a:ext cx="3559840" cy="3559826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865307" y="3755006"/>
            <a:ext cx="9886950" cy="6623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150" spc="-190" dirty="0">
                <a:solidFill>
                  <a:srgbClr val="0F1B34"/>
                </a:solidFill>
              </a:rPr>
              <a:t>Prestação</a:t>
            </a:r>
            <a:r>
              <a:rPr sz="4150" spc="-280" dirty="0">
                <a:solidFill>
                  <a:srgbClr val="0F1B34"/>
                </a:solidFill>
              </a:rPr>
              <a:t> </a:t>
            </a:r>
            <a:r>
              <a:rPr sz="4150" spc="-150" dirty="0">
                <a:solidFill>
                  <a:srgbClr val="0F1B34"/>
                </a:solidFill>
              </a:rPr>
              <a:t>de</a:t>
            </a:r>
            <a:r>
              <a:rPr sz="4150" spc="-275" dirty="0">
                <a:solidFill>
                  <a:srgbClr val="0F1B34"/>
                </a:solidFill>
              </a:rPr>
              <a:t> </a:t>
            </a:r>
            <a:r>
              <a:rPr sz="4150" spc="-190" dirty="0">
                <a:solidFill>
                  <a:srgbClr val="0F1B34"/>
                </a:solidFill>
              </a:rPr>
              <a:t>serviços</a:t>
            </a:r>
            <a:r>
              <a:rPr sz="4150" spc="-275" dirty="0">
                <a:solidFill>
                  <a:srgbClr val="0F1B34"/>
                </a:solidFill>
              </a:rPr>
              <a:t> </a:t>
            </a:r>
            <a:r>
              <a:rPr sz="4150" spc="-105" dirty="0">
                <a:solidFill>
                  <a:srgbClr val="0F1B34"/>
                </a:solidFill>
              </a:rPr>
              <a:t>em</a:t>
            </a:r>
            <a:r>
              <a:rPr sz="4150" spc="-275" dirty="0">
                <a:solidFill>
                  <a:srgbClr val="0F1B34"/>
                </a:solidFill>
              </a:rPr>
              <a:t> </a:t>
            </a:r>
            <a:r>
              <a:rPr sz="4150" spc="-300" dirty="0">
                <a:solidFill>
                  <a:srgbClr val="0F1B34"/>
                </a:solidFill>
              </a:rPr>
              <a:t>São</a:t>
            </a:r>
            <a:r>
              <a:rPr sz="4150" spc="-275" dirty="0">
                <a:solidFill>
                  <a:srgbClr val="0F1B34"/>
                </a:solidFill>
              </a:rPr>
              <a:t> </a:t>
            </a:r>
            <a:r>
              <a:rPr sz="4150" spc="-80" dirty="0">
                <a:solidFill>
                  <a:srgbClr val="0F1B34"/>
                </a:solidFill>
              </a:rPr>
              <a:t>Paulo:</a:t>
            </a:r>
            <a:endParaRPr sz="4150"/>
          </a:p>
        </p:txBody>
      </p:sp>
      <p:sp>
        <p:nvSpPr>
          <p:cNvPr id="11" name="object 11"/>
          <p:cNvSpPr txBox="1"/>
          <p:nvPr/>
        </p:nvSpPr>
        <p:spPr>
          <a:xfrm>
            <a:off x="2183709" y="7725188"/>
            <a:ext cx="13321030" cy="11112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6799"/>
              </a:lnSpc>
              <a:spcBef>
                <a:spcPts val="95"/>
              </a:spcBef>
            </a:pPr>
            <a:r>
              <a:rPr sz="3050" spc="-125" dirty="0">
                <a:solidFill>
                  <a:srgbClr val="FF3131"/>
                </a:solidFill>
                <a:latin typeface="Arial Black"/>
                <a:cs typeface="Arial Black"/>
              </a:rPr>
              <a:t>Observação:</a:t>
            </a:r>
            <a:r>
              <a:rPr sz="3050" spc="-200" dirty="0">
                <a:solidFill>
                  <a:srgbClr val="FF3131"/>
                </a:solidFill>
                <a:latin typeface="Arial Black"/>
                <a:cs typeface="Arial Black"/>
              </a:rPr>
              <a:t> </a:t>
            </a:r>
            <a:r>
              <a:rPr sz="3050" spc="-150" dirty="0">
                <a:solidFill>
                  <a:srgbClr val="0F1B34"/>
                </a:solidFill>
                <a:latin typeface="Arial Black"/>
                <a:cs typeface="Arial Black"/>
              </a:rPr>
              <a:t>A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45" dirty="0">
                <a:solidFill>
                  <a:srgbClr val="0F1B34"/>
                </a:solidFill>
                <a:latin typeface="Arial Black"/>
                <a:cs typeface="Arial Black"/>
              </a:rPr>
              <a:t>Prefeitura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10" dirty="0">
                <a:solidFill>
                  <a:srgbClr val="0F1B34"/>
                </a:solidFill>
                <a:latin typeface="Arial Black"/>
                <a:cs typeface="Arial Black"/>
              </a:rPr>
              <a:t>de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225" dirty="0">
                <a:solidFill>
                  <a:srgbClr val="0F1B34"/>
                </a:solidFill>
                <a:latin typeface="Arial Black"/>
                <a:cs typeface="Arial Black"/>
              </a:rPr>
              <a:t>São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00" dirty="0">
                <a:solidFill>
                  <a:srgbClr val="0F1B34"/>
                </a:solidFill>
                <a:latin typeface="Arial Black"/>
                <a:cs typeface="Arial Black"/>
              </a:rPr>
              <a:t>Paulo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70" dirty="0">
                <a:solidFill>
                  <a:srgbClr val="0F1B34"/>
                </a:solidFill>
                <a:latin typeface="Arial Black"/>
                <a:cs typeface="Arial Black"/>
              </a:rPr>
              <a:t>não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25" dirty="0">
                <a:solidFill>
                  <a:srgbClr val="0F1B34"/>
                </a:solidFill>
                <a:latin typeface="Arial Black"/>
                <a:cs typeface="Arial Black"/>
              </a:rPr>
              <a:t>exige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05" dirty="0">
                <a:solidFill>
                  <a:srgbClr val="0F1B34"/>
                </a:solidFill>
                <a:latin typeface="Arial Black"/>
                <a:cs typeface="Arial Black"/>
              </a:rPr>
              <a:t>mais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14" dirty="0">
                <a:solidFill>
                  <a:srgbClr val="0F1B34"/>
                </a:solidFill>
                <a:latin typeface="Arial Black"/>
                <a:cs typeface="Arial Black"/>
              </a:rPr>
              <a:t>cadastro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35" dirty="0">
                <a:solidFill>
                  <a:srgbClr val="0F1B34"/>
                </a:solidFill>
                <a:latin typeface="Arial Black"/>
                <a:cs typeface="Arial Black"/>
              </a:rPr>
              <a:t>no </a:t>
            </a:r>
            <a:r>
              <a:rPr sz="3050" spc="-215" dirty="0">
                <a:solidFill>
                  <a:srgbClr val="0F1B34"/>
                </a:solidFill>
                <a:latin typeface="Arial Black"/>
                <a:cs typeface="Arial Black"/>
              </a:rPr>
              <a:t>CEPOM,</a:t>
            </a:r>
            <a:r>
              <a:rPr sz="3050" spc="-19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45" dirty="0">
                <a:solidFill>
                  <a:srgbClr val="0F1B34"/>
                </a:solidFill>
                <a:latin typeface="Arial Black"/>
                <a:cs typeface="Arial Black"/>
              </a:rPr>
              <a:t>porém</a:t>
            </a:r>
            <a:r>
              <a:rPr sz="3050" spc="-19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00" dirty="0">
                <a:solidFill>
                  <a:srgbClr val="0F1B34"/>
                </a:solidFill>
                <a:latin typeface="Arial Black"/>
                <a:cs typeface="Arial Black"/>
              </a:rPr>
              <a:t>algumas</a:t>
            </a:r>
            <a:r>
              <a:rPr sz="305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65" dirty="0">
                <a:solidFill>
                  <a:srgbClr val="0F1B34"/>
                </a:solidFill>
                <a:latin typeface="Arial Black"/>
                <a:cs typeface="Arial Black"/>
              </a:rPr>
              <a:t>Prefeituras</a:t>
            </a:r>
            <a:r>
              <a:rPr sz="3050" spc="-19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75" dirty="0">
                <a:solidFill>
                  <a:srgbClr val="0F1B34"/>
                </a:solidFill>
                <a:latin typeface="Arial Black"/>
                <a:cs typeface="Arial Black"/>
              </a:rPr>
              <a:t>ainda</a:t>
            </a:r>
            <a:r>
              <a:rPr sz="305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0" dirty="0">
                <a:solidFill>
                  <a:srgbClr val="0F1B34"/>
                </a:solidFill>
                <a:latin typeface="Arial Black"/>
                <a:cs typeface="Arial Black"/>
              </a:rPr>
              <a:t>exigem.</a:t>
            </a:r>
            <a:endParaRPr sz="305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549" cy="237634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992726" y="9556429"/>
            <a:ext cx="2085974" cy="64769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764489" y="4953456"/>
            <a:ext cx="362585" cy="335280"/>
          </a:xfrm>
          <a:custGeom>
            <a:avLst/>
            <a:gdLst/>
            <a:ahLst/>
            <a:cxnLst/>
            <a:rect l="l" t="t" r="r" b="b"/>
            <a:pathLst>
              <a:path w="362584" h="335279">
                <a:moveTo>
                  <a:pt x="320446" y="175247"/>
                </a:moveTo>
                <a:lnTo>
                  <a:pt x="313347" y="128003"/>
                </a:lnTo>
                <a:lnTo>
                  <a:pt x="294576" y="88049"/>
                </a:lnTo>
                <a:lnTo>
                  <a:pt x="289204" y="80327"/>
                </a:lnTo>
                <a:lnTo>
                  <a:pt x="284403" y="85547"/>
                </a:lnTo>
                <a:lnTo>
                  <a:pt x="279679" y="90906"/>
                </a:lnTo>
                <a:lnTo>
                  <a:pt x="275031" y="96431"/>
                </a:lnTo>
                <a:lnTo>
                  <a:pt x="270294" y="102298"/>
                </a:lnTo>
                <a:lnTo>
                  <a:pt x="269951" y="102730"/>
                </a:lnTo>
                <a:lnTo>
                  <a:pt x="279209" y="119075"/>
                </a:lnTo>
                <a:lnTo>
                  <a:pt x="286092" y="136740"/>
                </a:lnTo>
                <a:lnTo>
                  <a:pt x="290385" y="155536"/>
                </a:lnTo>
                <a:lnTo>
                  <a:pt x="291858" y="175247"/>
                </a:lnTo>
                <a:lnTo>
                  <a:pt x="281495" y="226339"/>
                </a:lnTo>
                <a:lnTo>
                  <a:pt x="253263" y="268122"/>
                </a:lnTo>
                <a:lnTo>
                  <a:pt x="211416" y="296303"/>
                </a:lnTo>
                <a:lnTo>
                  <a:pt x="160223" y="306654"/>
                </a:lnTo>
                <a:lnTo>
                  <a:pt x="109029" y="296303"/>
                </a:lnTo>
                <a:lnTo>
                  <a:pt x="67183" y="268122"/>
                </a:lnTo>
                <a:lnTo>
                  <a:pt x="38950" y="226339"/>
                </a:lnTo>
                <a:lnTo>
                  <a:pt x="28587" y="175247"/>
                </a:lnTo>
                <a:lnTo>
                  <a:pt x="38950" y="124142"/>
                </a:lnTo>
                <a:lnTo>
                  <a:pt x="67183" y="82372"/>
                </a:lnTo>
                <a:lnTo>
                  <a:pt x="109029" y="54178"/>
                </a:lnTo>
                <a:lnTo>
                  <a:pt x="160223" y="43840"/>
                </a:lnTo>
                <a:lnTo>
                  <a:pt x="180568" y="45402"/>
                </a:lnTo>
                <a:lnTo>
                  <a:pt x="199948" y="49949"/>
                </a:lnTo>
                <a:lnTo>
                  <a:pt x="218109" y="57238"/>
                </a:lnTo>
                <a:lnTo>
                  <a:pt x="234823" y="67030"/>
                </a:lnTo>
                <a:lnTo>
                  <a:pt x="238925" y="62763"/>
                </a:lnTo>
                <a:lnTo>
                  <a:pt x="243116" y="58623"/>
                </a:lnTo>
                <a:lnTo>
                  <a:pt x="250151" y="52006"/>
                </a:lnTo>
                <a:lnTo>
                  <a:pt x="252996" y="49428"/>
                </a:lnTo>
                <a:lnTo>
                  <a:pt x="255866" y="46901"/>
                </a:lnTo>
                <a:lnTo>
                  <a:pt x="248018" y="41414"/>
                </a:lnTo>
                <a:lnTo>
                  <a:pt x="207556" y="22390"/>
                </a:lnTo>
                <a:lnTo>
                  <a:pt x="160223" y="15303"/>
                </a:lnTo>
                <a:lnTo>
                  <a:pt x="144132" y="16090"/>
                </a:lnTo>
                <a:lnTo>
                  <a:pt x="97853" y="27876"/>
                </a:lnTo>
                <a:lnTo>
                  <a:pt x="58407" y="51727"/>
                </a:lnTo>
                <a:lnTo>
                  <a:pt x="27279" y="85928"/>
                </a:lnTo>
                <a:lnTo>
                  <a:pt x="7112" y="128003"/>
                </a:lnTo>
                <a:lnTo>
                  <a:pt x="0" y="175247"/>
                </a:lnTo>
                <a:lnTo>
                  <a:pt x="800" y="191300"/>
                </a:lnTo>
                <a:lnTo>
                  <a:pt x="12598" y="237502"/>
                </a:lnTo>
                <a:lnTo>
                  <a:pt x="36499" y="276885"/>
                </a:lnTo>
                <a:lnTo>
                  <a:pt x="70751" y="307962"/>
                </a:lnTo>
                <a:lnTo>
                  <a:pt x="112903" y="328104"/>
                </a:lnTo>
                <a:lnTo>
                  <a:pt x="160223" y="335191"/>
                </a:lnTo>
                <a:lnTo>
                  <a:pt x="176314" y="334403"/>
                </a:lnTo>
                <a:lnTo>
                  <a:pt x="222592" y="322618"/>
                </a:lnTo>
                <a:lnTo>
                  <a:pt x="262039" y="298754"/>
                </a:lnTo>
                <a:lnTo>
                  <a:pt x="293166" y="264566"/>
                </a:lnTo>
                <a:lnTo>
                  <a:pt x="313347" y="222491"/>
                </a:lnTo>
                <a:lnTo>
                  <a:pt x="319646" y="191300"/>
                </a:lnTo>
                <a:lnTo>
                  <a:pt x="320446" y="175247"/>
                </a:lnTo>
                <a:close/>
              </a:path>
              <a:path w="362584" h="335279">
                <a:moveTo>
                  <a:pt x="362102" y="5854"/>
                </a:moveTo>
                <a:lnTo>
                  <a:pt x="361188" y="4610"/>
                </a:lnTo>
                <a:lnTo>
                  <a:pt x="360045" y="4318"/>
                </a:lnTo>
                <a:lnTo>
                  <a:pt x="344551" y="317"/>
                </a:lnTo>
                <a:lnTo>
                  <a:pt x="344157" y="88"/>
                </a:lnTo>
                <a:lnTo>
                  <a:pt x="343662" y="0"/>
                </a:lnTo>
                <a:lnTo>
                  <a:pt x="343090" y="101"/>
                </a:lnTo>
                <a:lnTo>
                  <a:pt x="342823" y="127"/>
                </a:lnTo>
                <a:lnTo>
                  <a:pt x="342582" y="203"/>
                </a:lnTo>
                <a:lnTo>
                  <a:pt x="342366" y="317"/>
                </a:lnTo>
                <a:lnTo>
                  <a:pt x="341363" y="635"/>
                </a:lnTo>
                <a:lnTo>
                  <a:pt x="302501" y="19519"/>
                </a:lnTo>
                <a:lnTo>
                  <a:pt x="268668" y="43561"/>
                </a:lnTo>
                <a:lnTo>
                  <a:pt x="238734" y="71208"/>
                </a:lnTo>
                <a:lnTo>
                  <a:pt x="208368" y="107454"/>
                </a:lnTo>
                <a:lnTo>
                  <a:pt x="184886" y="143586"/>
                </a:lnTo>
                <a:lnTo>
                  <a:pt x="163322" y="186626"/>
                </a:lnTo>
                <a:lnTo>
                  <a:pt x="155054" y="206933"/>
                </a:lnTo>
                <a:lnTo>
                  <a:pt x="75336" y="144932"/>
                </a:lnTo>
                <a:lnTo>
                  <a:pt x="74790" y="144475"/>
                </a:lnTo>
                <a:lnTo>
                  <a:pt x="71602" y="143281"/>
                </a:lnTo>
                <a:lnTo>
                  <a:pt x="69113" y="142100"/>
                </a:lnTo>
                <a:lnTo>
                  <a:pt x="65646" y="141224"/>
                </a:lnTo>
                <a:lnTo>
                  <a:pt x="64452" y="141554"/>
                </a:lnTo>
                <a:lnTo>
                  <a:pt x="57391" y="142633"/>
                </a:lnTo>
                <a:lnTo>
                  <a:pt x="55968" y="142633"/>
                </a:lnTo>
                <a:lnTo>
                  <a:pt x="54597" y="143598"/>
                </a:lnTo>
                <a:lnTo>
                  <a:pt x="54368" y="144030"/>
                </a:lnTo>
                <a:lnTo>
                  <a:pt x="36372" y="173405"/>
                </a:lnTo>
                <a:lnTo>
                  <a:pt x="35572" y="174345"/>
                </a:lnTo>
                <a:lnTo>
                  <a:pt x="36093" y="177330"/>
                </a:lnTo>
                <a:lnTo>
                  <a:pt x="36436" y="178917"/>
                </a:lnTo>
                <a:lnTo>
                  <a:pt x="40716" y="200672"/>
                </a:lnTo>
                <a:lnTo>
                  <a:pt x="41008" y="202577"/>
                </a:lnTo>
                <a:lnTo>
                  <a:pt x="41732" y="205524"/>
                </a:lnTo>
                <a:lnTo>
                  <a:pt x="42532" y="206095"/>
                </a:lnTo>
                <a:lnTo>
                  <a:pt x="45504" y="207187"/>
                </a:lnTo>
                <a:lnTo>
                  <a:pt x="48323" y="208267"/>
                </a:lnTo>
                <a:lnTo>
                  <a:pt x="90589" y="226910"/>
                </a:lnTo>
                <a:lnTo>
                  <a:pt x="126428" y="246595"/>
                </a:lnTo>
                <a:lnTo>
                  <a:pt x="162941" y="272897"/>
                </a:lnTo>
                <a:lnTo>
                  <a:pt x="174523" y="283756"/>
                </a:lnTo>
                <a:lnTo>
                  <a:pt x="176923" y="283197"/>
                </a:lnTo>
                <a:lnTo>
                  <a:pt x="189687" y="241300"/>
                </a:lnTo>
                <a:lnTo>
                  <a:pt x="203974" y="204800"/>
                </a:lnTo>
                <a:lnTo>
                  <a:pt x="224980" y="161404"/>
                </a:lnTo>
                <a:lnTo>
                  <a:pt x="246684" y="125183"/>
                </a:lnTo>
                <a:lnTo>
                  <a:pt x="273062" y="89865"/>
                </a:lnTo>
                <a:lnTo>
                  <a:pt x="304507" y="57442"/>
                </a:lnTo>
                <a:lnTo>
                  <a:pt x="338023" y="31953"/>
                </a:lnTo>
                <a:lnTo>
                  <a:pt x="355498" y="22542"/>
                </a:lnTo>
                <a:lnTo>
                  <a:pt x="356501" y="20396"/>
                </a:lnTo>
                <a:lnTo>
                  <a:pt x="356679" y="19812"/>
                </a:lnTo>
                <a:lnTo>
                  <a:pt x="362102" y="5854"/>
                </a:lnTo>
                <a:close/>
              </a:path>
            </a:pathLst>
          </a:custGeom>
          <a:solidFill>
            <a:srgbClr val="2997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201790" y="4812039"/>
            <a:ext cx="11543030" cy="16554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100" spc="-240" dirty="0">
                <a:solidFill>
                  <a:srgbClr val="0F1B34"/>
                </a:solidFill>
                <a:latin typeface="Arial Black"/>
                <a:cs typeface="Arial Black"/>
              </a:rPr>
              <a:t>CCM</a:t>
            </a:r>
            <a:r>
              <a:rPr sz="310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100" spc="-50" dirty="0">
                <a:solidFill>
                  <a:srgbClr val="0F1B34"/>
                </a:solidFill>
                <a:latin typeface="Arial Black"/>
                <a:cs typeface="Arial Black"/>
              </a:rPr>
              <a:t>-</a:t>
            </a:r>
            <a:r>
              <a:rPr sz="310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100" spc="-114" dirty="0">
                <a:solidFill>
                  <a:srgbClr val="0F1B34"/>
                </a:solidFill>
                <a:latin typeface="Arial Black"/>
                <a:cs typeface="Arial Black"/>
              </a:rPr>
              <a:t>Cadastro</a:t>
            </a:r>
            <a:r>
              <a:rPr sz="310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100" spc="-114" dirty="0">
                <a:solidFill>
                  <a:srgbClr val="0F1B34"/>
                </a:solidFill>
                <a:latin typeface="Arial Black"/>
                <a:cs typeface="Arial Black"/>
              </a:rPr>
              <a:t>de</a:t>
            </a:r>
            <a:r>
              <a:rPr sz="3100" spc="-18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100" spc="-65" dirty="0">
                <a:solidFill>
                  <a:srgbClr val="0F1B34"/>
                </a:solidFill>
                <a:latin typeface="Arial Black"/>
                <a:cs typeface="Arial Black"/>
              </a:rPr>
              <a:t>Contribuintes</a:t>
            </a:r>
            <a:r>
              <a:rPr sz="310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100" spc="-55" dirty="0">
                <a:solidFill>
                  <a:srgbClr val="0F1B34"/>
                </a:solidFill>
                <a:latin typeface="Arial Black"/>
                <a:cs typeface="Arial Black"/>
              </a:rPr>
              <a:t>Mobiliários</a:t>
            </a:r>
            <a:r>
              <a:rPr sz="310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100" spc="-10" dirty="0">
                <a:solidFill>
                  <a:srgbClr val="0F1B34"/>
                </a:solidFill>
                <a:latin typeface="Arial Black"/>
                <a:cs typeface="Arial Black"/>
              </a:rPr>
              <a:t>(Prefeitura)</a:t>
            </a:r>
            <a:endParaRPr sz="31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45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3500" spc="-170" dirty="0">
                <a:solidFill>
                  <a:srgbClr val="0F1B34"/>
                </a:solidFill>
                <a:latin typeface="Arial Black"/>
                <a:cs typeface="Arial Black"/>
              </a:rPr>
              <a:t>Emissor</a:t>
            </a:r>
            <a:r>
              <a:rPr sz="3500" spc="-23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500" spc="-50" dirty="0">
                <a:solidFill>
                  <a:srgbClr val="0F1B34"/>
                </a:solidFill>
                <a:latin typeface="Arial Black"/>
                <a:cs typeface="Arial Black"/>
              </a:rPr>
              <a:t>gratuito:</a:t>
            </a:r>
            <a:r>
              <a:rPr sz="3500" spc="-229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500" spc="-350" dirty="0">
                <a:solidFill>
                  <a:srgbClr val="0F1B34"/>
                </a:solidFill>
                <a:latin typeface="Arial Black"/>
                <a:cs typeface="Arial Black"/>
              </a:rPr>
              <a:t>GINFES</a:t>
            </a:r>
            <a:endParaRPr sz="3500">
              <a:latin typeface="Arial Black"/>
              <a:cs typeface="Arial Black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64489" y="6045987"/>
            <a:ext cx="362585" cy="335280"/>
          </a:xfrm>
          <a:custGeom>
            <a:avLst/>
            <a:gdLst/>
            <a:ahLst/>
            <a:cxnLst/>
            <a:rect l="l" t="t" r="r" b="b"/>
            <a:pathLst>
              <a:path w="362584" h="335279">
                <a:moveTo>
                  <a:pt x="320446" y="175247"/>
                </a:moveTo>
                <a:lnTo>
                  <a:pt x="313347" y="128003"/>
                </a:lnTo>
                <a:lnTo>
                  <a:pt x="294576" y="88049"/>
                </a:lnTo>
                <a:lnTo>
                  <a:pt x="289204" y="80327"/>
                </a:lnTo>
                <a:lnTo>
                  <a:pt x="284403" y="85547"/>
                </a:lnTo>
                <a:lnTo>
                  <a:pt x="279679" y="90919"/>
                </a:lnTo>
                <a:lnTo>
                  <a:pt x="275031" y="96431"/>
                </a:lnTo>
                <a:lnTo>
                  <a:pt x="270294" y="102298"/>
                </a:lnTo>
                <a:lnTo>
                  <a:pt x="269951" y="102743"/>
                </a:lnTo>
                <a:lnTo>
                  <a:pt x="279209" y="119075"/>
                </a:lnTo>
                <a:lnTo>
                  <a:pt x="286092" y="136753"/>
                </a:lnTo>
                <a:lnTo>
                  <a:pt x="290385" y="155549"/>
                </a:lnTo>
                <a:lnTo>
                  <a:pt x="291858" y="175247"/>
                </a:lnTo>
                <a:lnTo>
                  <a:pt x="281495" y="226352"/>
                </a:lnTo>
                <a:lnTo>
                  <a:pt x="253263" y="268122"/>
                </a:lnTo>
                <a:lnTo>
                  <a:pt x="211416" y="296316"/>
                </a:lnTo>
                <a:lnTo>
                  <a:pt x="160223" y="306654"/>
                </a:lnTo>
                <a:lnTo>
                  <a:pt x="109029" y="296316"/>
                </a:lnTo>
                <a:lnTo>
                  <a:pt x="67183" y="268122"/>
                </a:lnTo>
                <a:lnTo>
                  <a:pt x="38950" y="226352"/>
                </a:lnTo>
                <a:lnTo>
                  <a:pt x="28587" y="175247"/>
                </a:lnTo>
                <a:lnTo>
                  <a:pt x="38950" y="124142"/>
                </a:lnTo>
                <a:lnTo>
                  <a:pt x="67183" y="82372"/>
                </a:lnTo>
                <a:lnTo>
                  <a:pt x="109029" y="54190"/>
                </a:lnTo>
                <a:lnTo>
                  <a:pt x="160223" y="43840"/>
                </a:lnTo>
                <a:lnTo>
                  <a:pt x="180568" y="45415"/>
                </a:lnTo>
                <a:lnTo>
                  <a:pt x="199948" y="49961"/>
                </a:lnTo>
                <a:lnTo>
                  <a:pt x="218109" y="57238"/>
                </a:lnTo>
                <a:lnTo>
                  <a:pt x="234823" y="67043"/>
                </a:lnTo>
                <a:lnTo>
                  <a:pt x="238925" y="62763"/>
                </a:lnTo>
                <a:lnTo>
                  <a:pt x="243116" y="58623"/>
                </a:lnTo>
                <a:lnTo>
                  <a:pt x="250151" y="52006"/>
                </a:lnTo>
                <a:lnTo>
                  <a:pt x="252996" y="49428"/>
                </a:lnTo>
                <a:lnTo>
                  <a:pt x="255866" y="46901"/>
                </a:lnTo>
                <a:lnTo>
                  <a:pt x="248018" y="41414"/>
                </a:lnTo>
                <a:lnTo>
                  <a:pt x="207556" y="22390"/>
                </a:lnTo>
                <a:lnTo>
                  <a:pt x="160223" y="15303"/>
                </a:lnTo>
                <a:lnTo>
                  <a:pt x="144132" y="16090"/>
                </a:lnTo>
                <a:lnTo>
                  <a:pt x="97853" y="27876"/>
                </a:lnTo>
                <a:lnTo>
                  <a:pt x="58407" y="51739"/>
                </a:lnTo>
                <a:lnTo>
                  <a:pt x="27279" y="85928"/>
                </a:lnTo>
                <a:lnTo>
                  <a:pt x="7112" y="128003"/>
                </a:lnTo>
                <a:lnTo>
                  <a:pt x="0" y="175247"/>
                </a:lnTo>
                <a:lnTo>
                  <a:pt x="800" y="191312"/>
                </a:lnTo>
                <a:lnTo>
                  <a:pt x="12598" y="237515"/>
                </a:lnTo>
                <a:lnTo>
                  <a:pt x="36499" y="276885"/>
                </a:lnTo>
                <a:lnTo>
                  <a:pt x="70751" y="307962"/>
                </a:lnTo>
                <a:lnTo>
                  <a:pt x="112903" y="328104"/>
                </a:lnTo>
                <a:lnTo>
                  <a:pt x="160223" y="335191"/>
                </a:lnTo>
                <a:lnTo>
                  <a:pt x="176314" y="334403"/>
                </a:lnTo>
                <a:lnTo>
                  <a:pt x="222592" y="322618"/>
                </a:lnTo>
                <a:lnTo>
                  <a:pt x="262039" y="298767"/>
                </a:lnTo>
                <a:lnTo>
                  <a:pt x="293166" y="264566"/>
                </a:lnTo>
                <a:lnTo>
                  <a:pt x="313347" y="222491"/>
                </a:lnTo>
                <a:lnTo>
                  <a:pt x="319646" y="191312"/>
                </a:lnTo>
                <a:lnTo>
                  <a:pt x="320446" y="175247"/>
                </a:lnTo>
                <a:close/>
              </a:path>
              <a:path w="362584" h="335279">
                <a:moveTo>
                  <a:pt x="362102" y="5854"/>
                </a:moveTo>
                <a:lnTo>
                  <a:pt x="361188" y="4610"/>
                </a:lnTo>
                <a:lnTo>
                  <a:pt x="360045" y="4318"/>
                </a:lnTo>
                <a:lnTo>
                  <a:pt x="344551" y="317"/>
                </a:lnTo>
                <a:lnTo>
                  <a:pt x="344157" y="101"/>
                </a:lnTo>
                <a:lnTo>
                  <a:pt x="343662" y="0"/>
                </a:lnTo>
                <a:lnTo>
                  <a:pt x="343090" y="114"/>
                </a:lnTo>
                <a:lnTo>
                  <a:pt x="342823" y="139"/>
                </a:lnTo>
                <a:lnTo>
                  <a:pt x="342582" y="203"/>
                </a:lnTo>
                <a:lnTo>
                  <a:pt x="342366" y="317"/>
                </a:lnTo>
                <a:lnTo>
                  <a:pt x="341363" y="635"/>
                </a:lnTo>
                <a:lnTo>
                  <a:pt x="340372" y="1003"/>
                </a:lnTo>
                <a:lnTo>
                  <a:pt x="336016" y="2603"/>
                </a:lnTo>
                <a:lnTo>
                  <a:pt x="332714" y="3975"/>
                </a:lnTo>
                <a:lnTo>
                  <a:pt x="296494" y="23380"/>
                </a:lnTo>
                <a:lnTo>
                  <a:pt x="262737" y="48514"/>
                </a:lnTo>
                <a:lnTo>
                  <a:pt x="232727" y="77647"/>
                </a:lnTo>
                <a:lnTo>
                  <a:pt x="208368" y="107467"/>
                </a:lnTo>
                <a:lnTo>
                  <a:pt x="184886" y="143586"/>
                </a:lnTo>
                <a:lnTo>
                  <a:pt x="163322" y="186626"/>
                </a:lnTo>
                <a:lnTo>
                  <a:pt x="155054" y="206933"/>
                </a:lnTo>
                <a:lnTo>
                  <a:pt x="75336" y="144945"/>
                </a:lnTo>
                <a:lnTo>
                  <a:pt x="74790" y="144475"/>
                </a:lnTo>
                <a:lnTo>
                  <a:pt x="71602" y="143281"/>
                </a:lnTo>
                <a:lnTo>
                  <a:pt x="69113" y="142113"/>
                </a:lnTo>
                <a:lnTo>
                  <a:pt x="65646" y="141236"/>
                </a:lnTo>
                <a:lnTo>
                  <a:pt x="64452" y="141554"/>
                </a:lnTo>
                <a:lnTo>
                  <a:pt x="57391" y="142646"/>
                </a:lnTo>
                <a:lnTo>
                  <a:pt x="55968" y="142633"/>
                </a:lnTo>
                <a:lnTo>
                  <a:pt x="54597" y="143598"/>
                </a:lnTo>
                <a:lnTo>
                  <a:pt x="54368" y="144043"/>
                </a:lnTo>
                <a:lnTo>
                  <a:pt x="36372" y="173405"/>
                </a:lnTo>
                <a:lnTo>
                  <a:pt x="35572" y="174358"/>
                </a:lnTo>
                <a:lnTo>
                  <a:pt x="36093" y="177330"/>
                </a:lnTo>
                <a:lnTo>
                  <a:pt x="36436" y="178917"/>
                </a:lnTo>
                <a:lnTo>
                  <a:pt x="40716" y="200672"/>
                </a:lnTo>
                <a:lnTo>
                  <a:pt x="41008" y="202577"/>
                </a:lnTo>
                <a:lnTo>
                  <a:pt x="41732" y="205536"/>
                </a:lnTo>
                <a:lnTo>
                  <a:pt x="42532" y="206108"/>
                </a:lnTo>
                <a:lnTo>
                  <a:pt x="45504" y="207200"/>
                </a:lnTo>
                <a:lnTo>
                  <a:pt x="48323" y="208267"/>
                </a:lnTo>
                <a:lnTo>
                  <a:pt x="90589" y="226910"/>
                </a:lnTo>
                <a:lnTo>
                  <a:pt x="126428" y="246608"/>
                </a:lnTo>
                <a:lnTo>
                  <a:pt x="162941" y="272910"/>
                </a:lnTo>
                <a:lnTo>
                  <a:pt x="174523" y="283768"/>
                </a:lnTo>
                <a:lnTo>
                  <a:pt x="176923" y="283210"/>
                </a:lnTo>
                <a:lnTo>
                  <a:pt x="189687" y="241312"/>
                </a:lnTo>
                <a:lnTo>
                  <a:pt x="203974" y="204800"/>
                </a:lnTo>
                <a:lnTo>
                  <a:pt x="224980" y="161404"/>
                </a:lnTo>
                <a:lnTo>
                  <a:pt x="246684" y="125196"/>
                </a:lnTo>
                <a:lnTo>
                  <a:pt x="273062" y="89865"/>
                </a:lnTo>
                <a:lnTo>
                  <a:pt x="304507" y="57442"/>
                </a:lnTo>
                <a:lnTo>
                  <a:pt x="338023" y="31953"/>
                </a:lnTo>
                <a:lnTo>
                  <a:pt x="355498" y="22542"/>
                </a:lnTo>
                <a:lnTo>
                  <a:pt x="356501" y="20396"/>
                </a:lnTo>
                <a:lnTo>
                  <a:pt x="356679" y="19824"/>
                </a:lnTo>
                <a:lnTo>
                  <a:pt x="362102" y="5854"/>
                </a:lnTo>
                <a:close/>
              </a:path>
            </a:pathLst>
          </a:custGeom>
          <a:solidFill>
            <a:srgbClr val="29974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65703" y="0"/>
            <a:ext cx="12423647" cy="358139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865307" y="3755006"/>
            <a:ext cx="10074275" cy="6623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150" spc="-190" dirty="0">
                <a:solidFill>
                  <a:srgbClr val="0F1B34"/>
                </a:solidFill>
              </a:rPr>
              <a:t>Prestação</a:t>
            </a:r>
            <a:r>
              <a:rPr sz="4150" spc="-275" dirty="0">
                <a:solidFill>
                  <a:srgbClr val="0F1B34"/>
                </a:solidFill>
              </a:rPr>
              <a:t> </a:t>
            </a:r>
            <a:r>
              <a:rPr sz="4150" spc="-150" dirty="0">
                <a:solidFill>
                  <a:srgbClr val="0F1B34"/>
                </a:solidFill>
              </a:rPr>
              <a:t>de</a:t>
            </a:r>
            <a:r>
              <a:rPr sz="4150" spc="-270" dirty="0">
                <a:solidFill>
                  <a:srgbClr val="0F1B34"/>
                </a:solidFill>
              </a:rPr>
              <a:t> </a:t>
            </a:r>
            <a:r>
              <a:rPr sz="4150" spc="-190" dirty="0">
                <a:solidFill>
                  <a:srgbClr val="0F1B34"/>
                </a:solidFill>
              </a:rPr>
              <a:t>serviços</a:t>
            </a:r>
            <a:r>
              <a:rPr sz="4150" spc="-275" dirty="0">
                <a:solidFill>
                  <a:srgbClr val="0F1B34"/>
                </a:solidFill>
              </a:rPr>
              <a:t> </a:t>
            </a:r>
            <a:r>
              <a:rPr sz="4150" spc="-105" dirty="0">
                <a:solidFill>
                  <a:srgbClr val="0F1B34"/>
                </a:solidFill>
              </a:rPr>
              <a:t>em</a:t>
            </a:r>
            <a:r>
              <a:rPr sz="4150" spc="-270" dirty="0">
                <a:solidFill>
                  <a:srgbClr val="0F1B34"/>
                </a:solidFill>
              </a:rPr>
              <a:t> </a:t>
            </a:r>
            <a:r>
              <a:rPr sz="4150" spc="-70" dirty="0">
                <a:solidFill>
                  <a:srgbClr val="0F1B34"/>
                </a:solidFill>
              </a:rPr>
              <a:t>Guarulhos:</a:t>
            </a:r>
            <a:endParaRPr sz="4150"/>
          </a:p>
        </p:txBody>
      </p:sp>
      <p:sp>
        <p:nvSpPr>
          <p:cNvPr id="9" name="object 9"/>
          <p:cNvSpPr txBox="1"/>
          <p:nvPr/>
        </p:nvSpPr>
        <p:spPr>
          <a:xfrm>
            <a:off x="2183709" y="7725190"/>
            <a:ext cx="13321030" cy="11112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6799"/>
              </a:lnSpc>
              <a:spcBef>
                <a:spcPts val="95"/>
              </a:spcBef>
            </a:pPr>
            <a:r>
              <a:rPr sz="3050" spc="-125" dirty="0">
                <a:solidFill>
                  <a:srgbClr val="FF3131"/>
                </a:solidFill>
                <a:latin typeface="Arial Black"/>
                <a:cs typeface="Arial Black"/>
              </a:rPr>
              <a:t>Observação:</a:t>
            </a:r>
            <a:r>
              <a:rPr sz="3050" spc="-200" dirty="0">
                <a:solidFill>
                  <a:srgbClr val="FF3131"/>
                </a:solidFill>
                <a:latin typeface="Arial Black"/>
                <a:cs typeface="Arial Black"/>
              </a:rPr>
              <a:t> </a:t>
            </a:r>
            <a:r>
              <a:rPr sz="3050" spc="-150" dirty="0">
                <a:solidFill>
                  <a:srgbClr val="0F1B34"/>
                </a:solidFill>
                <a:latin typeface="Arial Black"/>
                <a:cs typeface="Arial Black"/>
              </a:rPr>
              <a:t>A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45" dirty="0">
                <a:solidFill>
                  <a:srgbClr val="0F1B34"/>
                </a:solidFill>
                <a:latin typeface="Arial Black"/>
                <a:cs typeface="Arial Black"/>
              </a:rPr>
              <a:t>Prefeitura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10" dirty="0">
                <a:solidFill>
                  <a:srgbClr val="0F1B34"/>
                </a:solidFill>
                <a:latin typeface="Arial Black"/>
                <a:cs typeface="Arial Black"/>
              </a:rPr>
              <a:t>de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225" dirty="0">
                <a:solidFill>
                  <a:srgbClr val="0F1B34"/>
                </a:solidFill>
                <a:latin typeface="Arial Black"/>
                <a:cs typeface="Arial Black"/>
              </a:rPr>
              <a:t>São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00" dirty="0">
                <a:solidFill>
                  <a:srgbClr val="0F1B34"/>
                </a:solidFill>
                <a:latin typeface="Arial Black"/>
                <a:cs typeface="Arial Black"/>
              </a:rPr>
              <a:t>Paulo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70" dirty="0">
                <a:solidFill>
                  <a:srgbClr val="0F1B34"/>
                </a:solidFill>
                <a:latin typeface="Arial Black"/>
                <a:cs typeface="Arial Black"/>
              </a:rPr>
              <a:t>não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25" dirty="0">
                <a:solidFill>
                  <a:srgbClr val="0F1B34"/>
                </a:solidFill>
                <a:latin typeface="Arial Black"/>
                <a:cs typeface="Arial Black"/>
              </a:rPr>
              <a:t>exige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05" dirty="0">
                <a:solidFill>
                  <a:srgbClr val="0F1B34"/>
                </a:solidFill>
                <a:latin typeface="Arial Black"/>
                <a:cs typeface="Arial Black"/>
              </a:rPr>
              <a:t>mais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14" dirty="0">
                <a:solidFill>
                  <a:srgbClr val="0F1B34"/>
                </a:solidFill>
                <a:latin typeface="Arial Black"/>
                <a:cs typeface="Arial Black"/>
              </a:rPr>
              <a:t>cadastro</a:t>
            </a:r>
            <a:r>
              <a:rPr sz="3050" spc="-20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35" dirty="0">
                <a:solidFill>
                  <a:srgbClr val="0F1B34"/>
                </a:solidFill>
                <a:latin typeface="Arial Black"/>
                <a:cs typeface="Arial Black"/>
              </a:rPr>
              <a:t>no </a:t>
            </a:r>
            <a:r>
              <a:rPr sz="3050" spc="-215" dirty="0">
                <a:solidFill>
                  <a:srgbClr val="0F1B34"/>
                </a:solidFill>
                <a:latin typeface="Arial Black"/>
                <a:cs typeface="Arial Black"/>
              </a:rPr>
              <a:t>CEPOM,</a:t>
            </a:r>
            <a:r>
              <a:rPr sz="3050" spc="-19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45" dirty="0">
                <a:solidFill>
                  <a:srgbClr val="0F1B34"/>
                </a:solidFill>
                <a:latin typeface="Arial Black"/>
                <a:cs typeface="Arial Black"/>
              </a:rPr>
              <a:t>porém</a:t>
            </a:r>
            <a:r>
              <a:rPr sz="3050" spc="-19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00" dirty="0">
                <a:solidFill>
                  <a:srgbClr val="0F1B34"/>
                </a:solidFill>
                <a:latin typeface="Arial Black"/>
                <a:cs typeface="Arial Black"/>
              </a:rPr>
              <a:t>algumas</a:t>
            </a:r>
            <a:r>
              <a:rPr sz="305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65" dirty="0">
                <a:solidFill>
                  <a:srgbClr val="0F1B34"/>
                </a:solidFill>
                <a:latin typeface="Arial Black"/>
                <a:cs typeface="Arial Black"/>
              </a:rPr>
              <a:t>Prefeituras</a:t>
            </a:r>
            <a:r>
              <a:rPr sz="3050" spc="-195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75" dirty="0">
                <a:solidFill>
                  <a:srgbClr val="0F1B34"/>
                </a:solidFill>
                <a:latin typeface="Arial Black"/>
                <a:cs typeface="Arial Black"/>
              </a:rPr>
              <a:t>ainda</a:t>
            </a:r>
            <a:r>
              <a:rPr sz="3050" spc="-190" dirty="0">
                <a:solidFill>
                  <a:srgbClr val="0F1B34"/>
                </a:solidFill>
                <a:latin typeface="Arial Black"/>
                <a:cs typeface="Arial Black"/>
              </a:rPr>
              <a:t> </a:t>
            </a:r>
            <a:r>
              <a:rPr sz="3050" spc="-10" dirty="0">
                <a:solidFill>
                  <a:srgbClr val="0F1B34"/>
                </a:solidFill>
                <a:latin typeface="Arial Black"/>
                <a:cs typeface="Arial Black"/>
              </a:rPr>
              <a:t>exigem.</a:t>
            </a:r>
            <a:endParaRPr sz="3050">
              <a:latin typeface="Arial Black"/>
              <a:cs typeface="Arial Blac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935619" y="3665913"/>
            <a:ext cx="5048249" cy="3448049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549" cy="2376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992726" y="9556429"/>
            <a:ext cx="2085974" cy="64769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443433" y="5005958"/>
            <a:ext cx="391160" cy="361950"/>
          </a:xfrm>
          <a:custGeom>
            <a:avLst/>
            <a:gdLst/>
            <a:ahLst/>
            <a:cxnLst/>
            <a:rect l="l" t="t" r="r" b="b"/>
            <a:pathLst>
              <a:path w="391159" h="361950">
                <a:moveTo>
                  <a:pt x="345909" y="189179"/>
                </a:moveTo>
                <a:lnTo>
                  <a:pt x="338239" y="138176"/>
                </a:lnTo>
                <a:lnTo>
                  <a:pt x="317982" y="95059"/>
                </a:lnTo>
                <a:lnTo>
                  <a:pt x="312191" y="86715"/>
                </a:lnTo>
                <a:lnTo>
                  <a:pt x="307009" y="92354"/>
                </a:lnTo>
                <a:lnTo>
                  <a:pt x="301904" y="98145"/>
                </a:lnTo>
                <a:lnTo>
                  <a:pt x="296887" y="104101"/>
                </a:lnTo>
                <a:lnTo>
                  <a:pt x="291769" y="110439"/>
                </a:lnTo>
                <a:lnTo>
                  <a:pt x="291414" y="110909"/>
                </a:lnTo>
                <a:lnTo>
                  <a:pt x="301409" y="128549"/>
                </a:lnTo>
                <a:lnTo>
                  <a:pt x="308825" y="147624"/>
                </a:lnTo>
                <a:lnTo>
                  <a:pt x="313461" y="167919"/>
                </a:lnTo>
                <a:lnTo>
                  <a:pt x="315048" y="189179"/>
                </a:lnTo>
                <a:lnTo>
                  <a:pt x="307797" y="233972"/>
                </a:lnTo>
                <a:lnTo>
                  <a:pt x="287604" y="272910"/>
                </a:lnTo>
                <a:lnTo>
                  <a:pt x="256819" y="303631"/>
                </a:lnTo>
                <a:lnTo>
                  <a:pt x="217817" y="323786"/>
                </a:lnTo>
                <a:lnTo>
                  <a:pt x="172961" y="331038"/>
                </a:lnTo>
                <a:lnTo>
                  <a:pt x="128092" y="323786"/>
                </a:lnTo>
                <a:lnTo>
                  <a:pt x="89090" y="303631"/>
                </a:lnTo>
                <a:lnTo>
                  <a:pt x="58318" y="272910"/>
                </a:lnTo>
                <a:lnTo>
                  <a:pt x="38112" y="233972"/>
                </a:lnTo>
                <a:lnTo>
                  <a:pt x="30861" y="189179"/>
                </a:lnTo>
                <a:lnTo>
                  <a:pt x="38112" y="144399"/>
                </a:lnTo>
                <a:lnTo>
                  <a:pt x="58318" y="105460"/>
                </a:lnTo>
                <a:lnTo>
                  <a:pt x="89090" y="74739"/>
                </a:lnTo>
                <a:lnTo>
                  <a:pt x="128092" y="54571"/>
                </a:lnTo>
                <a:lnTo>
                  <a:pt x="172961" y="47332"/>
                </a:lnTo>
                <a:lnTo>
                  <a:pt x="194919" y="49022"/>
                </a:lnTo>
                <a:lnTo>
                  <a:pt x="215836" y="53936"/>
                </a:lnTo>
                <a:lnTo>
                  <a:pt x="235445" y="61798"/>
                </a:lnTo>
                <a:lnTo>
                  <a:pt x="253492" y="72377"/>
                </a:lnTo>
                <a:lnTo>
                  <a:pt x="257911" y="67767"/>
                </a:lnTo>
                <a:lnTo>
                  <a:pt x="262432" y="63284"/>
                </a:lnTo>
                <a:lnTo>
                  <a:pt x="270027" y="56146"/>
                </a:lnTo>
                <a:lnTo>
                  <a:pt x="273100" y="53365"/>
                </a:lnTo>
                <a:lnTo>
                  <a:pt x="276212" y="50634"/>
                </a:lnTo>
                <a:lnTo>
                  <a:pt x="267728" y="44716"/>
                </a:lnTo>
                <a:lnTo>
                  <a:pt x="224053" y="24180"/>
                </a:lnTo>
                <a:lnTo>
                  <a:pt x="172961" y="16522"/>
                </a:lnTo>
                <a:lnTo>
                  <a:pt x="155587" y="17386"/>
                </a:lnTo>
                <a:lnTo>
                  <a:pt x="105625" y="30099"/>
                </a:lnTo>
                <a:lnTo>
                  <a:pt x="63055" y="55854"/>
                </a:lnTo>
                <a:lnTo>
                  <a:pt x="29438" y="92773"/>
                </a:lnTo>
                <a:lnTo>
                  <a:pt x="7670" y="138176"/>
                </a:lnTo>
                <a:lnTo>
                  <a:pt x="0" y="189179"/>
                </a:lnTo>
                <a:lnTo>
                  <a:pt x="863" y="206527"/>
                </a:lnTo>
                <a:lnTo>
                  <a:pt x="13601" y="256400"/>
                </a:lnTo>
                <a:lnTo>
                  <a:pt x="39395" y="298907"/>
                </a:lnTo>
                <a:lnTo>
                  <a:pt x="76377" y="332447"/>
                </a:lnTo>
                <a:lnTo>
                  <a:pt x="121869" y="354190"/>
                </a:lnTo>
                <a:lnTo>
                  <a:pt x="172961" y="361835"/>
                </a:lnTo>
                <a:lnTo>
                  <a:pt x="190322" y="360984"/>
                </a:lnTo>
                <a:lnTo>
                  <a:pt x="240284" y="348272"/>
                </a:lnTo>
                <a:lnTo>
                  <a:pt x="282867" y="322516"/>
                </a:lnTo>
                <a:lnTo>
                  <a:pt x="316471" y="285597"/>
                </a:lnTo>
                <a:lnTo>
                  <a:pt x="338239" y="240182"/>
                </a:lnTo>
                <a:lnTo>
                  <a:pt x="345059" y="206527"/>
                </a:lnTo>
                <a:lnTo>
                  <a:pt x="345909" y="189179"/>
                </a:lnTo>
                <a:close/>
              </a:path>
              <a:path w="391159" h="361950">
                <a:moveTo>
                  <a:pt x="390893" y="6337"/>
                </a:moveTo>
                <a:lnTo>
                  <a:pt x="389902" y="4991"/>
                </a:lnTo>
                <a:lnTo>
                  <a:pt x="388658" y="4673"/>
                </a:lnTo>
                <a:lnTo>
                  <a:pt x="371944" y="342"/>
                </a:lnTo>
                <a:lnTo>
                  <a:pt x="371513" y="101"/>
                </a:lnTo>
                <a:lnTo>
                  <a:pt x="370979" y="0"/>
                </a:lnTo>
                <a:lnTo>
                  <a:pt x="370357" y="127"/>
                </a:lnTo>
                <a:lnTo>
                  <a:pt x="370065" y="152"/>
                </a:lnTo>
                <a:lnTo>
                  <a:pt x="369811" y="228"/>
                </a:lnTo>
                <a:lnTo>
                  <a:pt x="369582" y="342"/>
                </a:lnTo>
                <a:lnTo>
                  <a:pt x="368490" y="698"/>
                </a:lnTo>
                <a:lnTo>
                  <a:pt x="333209" y="17145"/>
                </a:lnTo>
                <a:lnTo>
                  <a:pt x="296557" y="41846"/>
                </a:lnTo>
                <a:lnTo>
                  <a:pt x="264375" y="70091"/>
                </a:lnTo>
                <a:lnTo>
                  <a:pt x="238036" y="99110"/>
                </a:lnTo>
                <a:lnTo>
                  <a:pt x="212051" y="134632"/>
                </a:lnTo>
                <a:lnTo>
                  <a:pt x="187617" y="177292"/>
                </a:lnTo>
                <a:lnTo>
                  <a:pt x="171157" y="213753"/>
                </a:lnTo>
                <a:lnTo>
                  <a:pt x="167386" y="223393"/>
                </a:lnTo>
                <a:lnTo>
                  <a:pt x="81318" y="156464"/>
                </a:lnTo>
                <a:lnTo>
                  <a:pt x="80733" y="155968"/>
                </a:lnTo>
                <a:lnTo>
                  <a:pt x="77304" y="154673"/>
                </a:lnTo>
                <a:lnTo>
                  <a:pt x="74599" y="153403"/>
                </a:lnTo>
                <a:lnTo>
                  <a:pt x="70866" y="152463"/>
                </a:lnTo>
                <a:lnTo>
                  <a:pt x="69570" y="152819"/>
                </a:lnTo>
                <a:lnTo>
                  <a:pt x="61963" y="153987"/>
                </a:lnTo>
                <a:lnTo>
                  <a:pt x="60413" y="153974"/>
                </a:lnTo>
                <a:lnTo>
                  <a:pt x="58940" y="155016"/>
                </a:lnTo>
                <a:lnTo>
                  <a:pt x="58686" y="155498"/>
                </a:lnTo>
                <a:lnTo>
                  <a:pt x="39255" y="187198"/>
                </a:lnTo>
                <a:lnTo>
                  <a:pt x="38392" y="188214"/>
                </a:lnTo>
                <a:lnTo>
                  <a:pt x="38963" y="191427"/>
                </a:lnTo>
                <a:lnTo>
                  <a:pt x="39331" y="193141"/>
                </a:lnTo>
                <a:lnTo>
                  <a:pt x="43954" y="216623"/>
                </a:lnTo>
                <a:lnTo>
                  <a:pt x="44259" y="218694"/>
                </a:lnTo>
                <a:lnTo>
                  <a:pt x="45046" y="221881"/>
                </a:lnTo>
                <a:lnTo>
                  <a:pt x="45923" y="222491"/>
                </a:lnTo>
                <a:lnTo>
                  <a:pt x="49123" y="223672"/>
                </a:lnTo>
                <a:lnTo>
                  <a:pt x="52158" y="224828"/>
                </a:lnTo>
                <a:lnTo>
                  <a:pt x="97790" y="244957"/>
                </a:lnTo>
                <a:lnTo>
                  <a:pt x="136474" y="266204"/>
                </a:lnTo>
                <a:lnTo>
                  <a:pt x="175895" y="294601"/>
                </a:lnTo>
                <a:lnTo>
                  <a:pt x="188391" y="306324"/>
                </a:lnTo>
                <a:lnTo>
                  <a:pt x="190982" y="305727"/>
                </a:lnTo>
                <a:lnTo>
                  <a:pt x="202488" y="267055"/>
                </a:lnTo>
                <a:lnTo>
                  <a:pt x="216750" y="229247"/>
                </a:lnTo>
                <a:lnTo>
                  <a:pt x="233006" y="193306"/>
                </a:lnTo>
                <a:lnTo>
                  <a:pt x="253987" y="154673"/>
                </a:lnTo>
                <a:lnTo>
                  <a:pt x="279895" y="115798"/>
                </a:lnTo>
                <a:lnTo>
                  <a:pt x="311048" y="78968"/>
                </a:lnTo>
                <a:lnTo>
                  <a:pt x="347827" y="46393"/>
                </a:lnTo>
                <a:lnTo>
                  <a:pt x="381203" y="25158"/>
                </a:lnTo>
                <a:lnTo>
                  <a:pt x="383755" y="24345"/>
                </a:lnTo>
                <a:lnTo>
                  <a:pt x="384835" y="22021"/>
                </a:lnTo>
                <a:lnTo>
                  <a:pt x="385025" y="21399"/>
                </a:lnTo>
                <a:lnTo>
                  <a:pt x="390893" y="6337"/>
                </a:lnTo>
                <a:close/>
              </a:path>
            </a:pathLst>
          </a:custGeom>
          <a:solidFill>
            <a:srgbClr val="2997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16500" y="4859066"/>
            <a:ext cx="8514080" cy="5403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350" spc="-110" dirty="0">
                <a:solidFill>
                  <a:srgbClr val="1B2F57"/>
                </a:solidFill>
                <a:latin typeface="Arial Black"/>
                <a:cs typeface="Arial Black"/>
              </a:rPr>
              <a:t>Compra</a:t>
            </a:r>
            <a:r>
              <a:rPr sz="3350" spc="-20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350" spc="-110" dirty="0">
                <a:solidFill>
                  <a:srgbClr val="1B2F57"/>
                </a:solidFill>
                <a:latin typeface="Arial Black"/>
                <a:cs typeface="Arial Black"/>
              </a:rPr>
              <a:t>da</a:t>
            </a:r>
            <a:r>
              <a:rPr sz="3350" spc="-19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350" spc="-50" dirty="0">
                <a:solidFill>
                  <a:srgbClr val="1B2F57"/>
                </a:solidFill>
                <a:latin typeface="Arial Black"/>
                <a:cs typeface="Arial Black"/>
              </a:rPr>
              <a:t>impressora/software</a:t>
            </a:r>
            <a:r>
              <a:rPr sz="3350" spc="-19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350" spc="-165" dirty="0">
                <a:solidFill>
                  <a:srgbClr val="1B2F57"/>
                </a:solidFill>
                <a:latin typeface="Arial Black"/>
                <a:cs typeface="Arial Black"/>
              </a:rPr>
              <a:t>e</a:t>
            </a:r>
            <a:r>
              <a:rPr sz="3350" spc="-19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350" spc="-390" dirty="0">
                <a:solidFill>
                  <a:srgbClr val="1B2F57"/>
                </a:solidFill>
                <a:latin typeface="Arial Black"/>
                <a:cs typeface="Arial Black"/>
              </a:rPr>
              <a:t>SAT</a:t>
            </a:r>
            <a:endParaRPr sz="3350">
              <a:latin typeface="Arial Black"/>
              <a:cs typeface="Arial Black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43433" y="8228037"/>
            <a:ext cx="391160" cy="361950"/>
          </a:xfrm>
          <a:custGeom>
            <a:avLst/>
            <a:gdLst/>
            <a:ahLst/>
            <a:cxnLst/>
            <a:rect l="l" t="t" r="r" b="b"/>
            <a:pathLst>
              <a:path w="391159" h="361950">
                <a:moveTo>
                  <a:pt x="345909" y="189179"/>
                </a:moveTo>
                <a:lnTo>
                  <a:pt x="338239" y="138176"/>
                </a:lnTo>
                <a:lnTo>
                  <a:pt x="317982" y="95059"/>
                </a:lnTo>
                <a:lnTo>
                  <a:pt x="312191" y="86715"/>
                </a:lnTo>
                <a:lnTo>
                  <a:pt x="307009" y="92354"/>
                </a:lnTo>
                <a:lnTo>
                  <a:pt x="301904" y="98145"/>
                </a:lnTo>
                <a:lnTo>
                  <a:pt x="296887" y="104101"/>
                </a:lnTo>
                <a:lnTo>
                  <a:pt x="291769" y="110439"/>
                </a:lnTo>
                <a:lnTo>
                  <a:pt x="291414" y="110909"/>
                </a:lnTo>
                <a:lnTo>
                  <a:pt x="301409" y="128549"/>
                </a:lnTo>
                <a:lnTo>
                  <a:pt x="308825" y="147624"/>
                </a:lnTo>
                <a:lnTo>
                  <a:pt x="313461" y="167906"/>
                </a:lnTo>
                <a:lnTo>
                  <a:pt x="315048" y="189179"/>
                </a:lnTo>
                <a:lnTo>
                  <a:pt x="307797" y="233972"/>
                </a:lnTo>
                <a:lnTo>
                  <a:pt x="287604" y="272910"/>
                </a:lnTo>
                <a:lnTo>
                  <a:pt x="256819" y="303631"/>
                </a:lnTo>
                <a:lnTo>
                  <a:pt x="217817" y="323786"/>
                </a:lnTo>
                <a:lnTo>
                  <a:pt x="172961" y="331038"/>
                </a:lnTo>
                <a:lnTo>
                  <a:pt x="128092" y="323786"/>
                </a:lnTo>
                <a:lnTo>
                  <a:pt x="89090" y="303631"/>
                </a:lnTo>
                <a:lnTo>
                  <a:pt x="58318" y="272910"/>
                </a:lnTo>
                <a:lnTo>
                  <a:pt x="38112" y="233972"/>
                </a:lnTo>
                <a:lnTo>
                  <a:pt x="30861" y="189179"/>
                </a:lnTo>
                <a:lnTo>
                  <a:pt x="38112" y="144399"/>
                </a:lnTo>
                <a:lnTo>
                  <a:pt x="58318" y="105460"/>
                </a:lnTo>
                <a:lnTo>
                  <a:pt x="89090" y="74739"/>
                </a:lnTo>
                <a:lnTo>
                  <a:pt x="128092" y="54571"/>
                </a:lnTo>
                <a:lnTo>
                  <a:pt x="172961" y="47332"/>
                </a:lnTo>
                <a:lnTo>
                  <a:pt x="194919" y="49022"/>
                </a:lnTo>
                <a:lnTo>
                  <a:pt x="215836" y="53936"/>
                </a:lnTo>
                <a:lnTo>
                  <a:pt x="235445" y="61798"/>
                </a:lnTo>
                <a:lnTo>
                  <a:pt x="253492" y="72377"/>
                </a:lnTo>
                <a:lnTo>
                  <a:pt x="257911" y="67767"/>
                </a:lnTo>
                <a:lnTo>
                  <a:pt x="262432" y="63284"/>
                </a:lnTo>
                <a:lnTo>
                  <a:pt x="270027" y="56146"/>
                </a:lnTo>
                <a:lnTo>
                  <a:pt x="273100" y="53365"/>
                </a:lnTo>
                <a:lnTo>
                  <a:pt x="276212" y="50634"/>
                </a:lnTo>
                <a:lnTo>
                  <a:pt x="267728" y="44716"/>
                </a:lnTo>
                <a:lnTo>
                  <a:pt x="224053" y="24180"/>
                </a:lnTo>
                <a:lnTo>
                  <a:pt x="172961" y="16522"/>
                </a:lnTo>
                <a:lnTo>
                  <a:pt x="155587" y="17386"/>
                </a:lnTo>
                <a:lnTo>
                  <a:pt x="105625" y="30099"/>
                </a:lnTo>
                <a:lnTo>
                  <a:pt x="63055" y="55854"/>
                </a:lnTo>
                <a:lnTo>
                  <a:pt x="29438" y="92773"/>
                </a:lnTo>
                <a:lnTo>
                  <a:pt x="7670" y="138176"/>
                </a:lnTo>
                <a:lnTo>
                  <a:pt x="0" y="189179"/>
                </a:lnTo>
                <a:lnTo>
                  <a:pt x="863" y="206514"/>
                </a:lnTo>
                <a:lnTo>
                  <a:pt x="13601" y="256400"/>
                </a:lnTo>
                <a:lnTo>
                  <a:pt x="39395" y="298894"/>
                </a:lnTo>
                <a:lnTo>
                  <a:pt x="76377" y="332447"/>
                </a:lnTo>
                <a:lnTo>
                  <a:pt x="121869" y="354190"/>
                </a:lnTo>
                <a:lnTo>
                  <a:pt x="172961" y="361835"/>
                </a:lnTo>
                <a:lnTo>
                  <a:pt x="190322" y="360984"/>
                </a:lnTo>
                <a:lnTo>
                  <a:pt x="240284" y="348259"/>
                </a:lnTo>
                <a:lnTo>
                  <a:pt x="282867" y="322516"/>
                </a:lnTo>
                <a:lnTo>
                  <a:pt x="316471" y="285597"/>
                </a:lnTo>
                <a:lnTo>
                  <a:pt x="338239" y="240182"/>
                </a:lnTo>
                <a:lnTo>
                  <a:pt x="345059" y="206514"/>
                </a:lnTo>
                <a:lnTo>
                  <a:pt x="345909" y="189179"/>
                </a:lnTo>
                <a:close/>
              </a:path>
              <a:path w="391159" h="361950">
                <a:moveTo>
                  <a:pt x="390893" y="6324"/>
                </a:moveTo>
                <a:lnTo>
                  <a:pt x="389902" y="4991"/>
                </a:lnTo>
                <a:lnTo>
                  <a:pt x="388658" y="4660"/>
                </a:lnTo>
                <a:lnTo>
                  <a:pt x="371944" y="342"/>
                </a:lnTo>
                <a:lnTo>
                  <a:pt x="371513" y="101"/>
                </a:lnTo>
                <a:lnTo>
                  <a:pt x="370979" y="0"/>
                </a:lnTo>
                <a:lnTo>
                  <a:pt x="370357" y="127"/>
                </a:lnTo>
                <a:lnTo>
                  <a:pt x="370065" y="152"/>
                </a:lnTo>
                <a:lnTo>
                  <a:pt x="369811" y="228"/>
                </a:lnTo>
                <a:lnTo>
                  <a:pt x="369582" y="342"/>
                </a:lnTo>
                <a:lnTo>
                  <a:pt x="368490" y="698"/>
                </a:lnTo>
                <a:lnTo>
                  <a:pt x="333209" y="17145"/>
                </a:lnTo>
                <a:lnTo>
                  <a:pt x="296557" y="41846"/>
                </a:lnTo>
                <a:lnTo>
                  <a:pt x="264375" y="70091"/>
                </a:lnTo>
                <a:lnTo>
                  <a:pt x="238036" y="99110"/>
                </a:lnTo>
                <a:lnTo>
                  <a:pt x="212051" y="134632"/>
                </a:lnTo>
                <a:lnTo>
                  <a:pt x="187617" y="177292"/>
                </a:lnTo>
                <a:lnTo>
                  <a:pt x="171157" y="213753"/>
                </a:lnTo>
                <a:lnTo>
                  <a:pt x="167386" y="223393"/>
                </a:lnTo>
                <a:lnTo>
                  <a:pt x="81318" y="156464"/>
                </a:lnTo>
                <a:lnTo>
                  <a:pt x="80733" y="155968"/>
                </a:lnTo>
                <a:lnTo>
                  <a:pt x="77304" y="154673"/>
                </a:lnTo>
                <a:lnTo>
                  <a:pt x="74599" y="153403"/>
                </a:lnTo>
                <a:lnTo>
                  <a:pt x="70866" y="152463"/>
                </a:lnTo>
                <a:lnTo>
                  <a:pt x="69570" y="152819"/>
                </a:lnTo>
                <a:lnTo>
                  <a:pt x="61963" y="153987"/>
                </a:lnTo>
                <a:lnTo>
                  <a:pt x="60413" y="153974"/>
                </a:lnTo>
                <a:lnTo>
                  <a:pt x="58940" y="155016"/>
                </a:lnTo>
                <a:lnTo>
                  <a:pt x="58686" y="155498"/>
                </a:lnTo>
                <a:lnTo>
                  <a:pt x="39255" y="187198"/>
                </a:lnTo>
                <a:lnTo>
                  <a:pt x="38392" y="188214"/>
                </a:lnTo>
                <a:lnTo>
                  <a:pt x="38963" y="191427"/>
                </a:lnTo>
                <a:lnTo>
                  <a:pt x="39331" y="193141"/>
                </a:lnTo>
                <a:lnTo>
                  <a:pt x="43954" y="216623"/>
                </a:lnTo>
                <a:lnTo>
                  <a:pt x="44259" y="218681"/>
                </a:lnTo>
                <a:lnTo>
                  <a:pt x="45046" y="221881"/>
                </a:lnTo>
                <a:lnTo>
                  <a:pt x="45923" y="222491"/>
                </a:lnTo>
                <a:lnTo>
                  <a:pt x="49123" y="223672"/>
                </a:lnTo>
                <a:lnTo>
                  <a:pt x="52158" y="224828"/>
                </a:lnTo>
                <a:lnTo>
                  <a:pt x="97790" y="244944"/>
                </a:lnTo>
                <a:lnTo>
                  <a:pt x="136474" y="266204"/>
                </a:lnTo>
                <a:lnTo>
                  <a:pt x="175895" y="294601"/>
                </a:lnTo>
                <a:lnTo>
                  <a:pt x="188391" y="306324"/>
                </a:lnTo>
                <a:lnTo>
                  <a:pt x="190982" y="305727"/>
                </a:lnTo>
                <a:lnTo>
                  <a:pt x="202488" y="267055"/>
                </a:lnTo>
                <a:lnTo>
                  <a:pt x="216750" y="229235"/>
                </a:lnTo>
                <a:lnTo>
                  <a:pt x="233006" y="193306"/>
                </a:lnTo>
                <a:lnTo>
                  <a:pt x="253987" y="154673"/>
                </a:lnTo>
                <a:lnTo>
                  <a:pt x="279895" y="115798"/>
                </a:lnTo>
                <a:lnTo>
                  <a:pt x="311048" y="78968"/>
                </a:lnTo>
                <a:lnTo>
                  <a:pt x="347827" y="46393"/>
                </a:lnTo>
                <a:lnTo>
                  <a:pt x="381203" y="25158"/>
                </a:lnTo>
                <a:lnTo>
                  <a:pt x="383755" y="24345"/>
                </a:lnTo>
                <a:lnTo>
                  <a:pt x="384835" y="22021"/>
                </a:lnTo>
                <a:lnTo>
                  <a:pt x="385025" y="21399"/>
                </a:lnTo>
                <a:lnTo>
                  <a:pt x="390893" y="6324"/>
                </a:lnTo>
                <a:close/>
              </a:path>
            </a:pathLst>
          </a:custGeom>
          <a:solidFill>
            <a:srgbClr val="2997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43433" y="8822854"/>
            <a:ext cx="391160" cy="361950"/>
          </a:xfrm>
          <a:custGeom>
            <a:avLst/>
            <a:gdLst/>
            <a:ahLst/>
            <a:cxnLst/>
            <a:rect l="l" t="t" r="r" b="b"/>
            <a:pathLst>
              <a:path w="391159" h="361950">
                <a:moveTo>
                  <a:pt x="345909" y="189179"/>
                </a:moveTo>
                <a:lnTo>
                  <a:pt x="338239" y="138176"/>
                </a:lnTo>
                <a:lnTo>
                  <a:pt x="317982" y="95046"/>
                </a:lnTo>
                <a:lnTo>
                  <a:pt x="312191" y="86715"/>
                </a:lnTo>
                <a:lnTo>
                  <a:pt x="307009" y="92341"/>
                </a:lnTo>
                <a:lnTo>
                  <a:pt x="301904" y="98145"/>
                </a:lnTo>
                <a:lnTo>
                  <a:pt x="296887" y="104101"/>
                </a:lnTo>
                <a:lnTo>
                  <a:pt x="291769" y="110439"/>
                </a:lnTo>
                <a:lnTo>
                  <a:pt x="291414" y="110896"/>
                </a:lnTo>
                <a:lnTo>
                  <a:pt x="301409" y="128536"/>
                </a:lnTo>
                <a:lnTo>
                  <a:pt x="308825" y="147612"/>
                </a:lnTo>
                <a:lnTo>
                  <a:pt x="313461" y="167906"/>
                </a:lnTo>
                <a:lnTo>
                  <a:pt x="315048" y="189179"/>
                </a:lnTo>
                <a:lnTo>
                  <a:pt x="307797" y="233972"/>
                </a:lnTo>
                <a:lnTo>
                  <a:pt x="287604" y="272897"/>
                </a:lnTo>
                <a:lnTo>
                  <a:pt x="256819" y="303631"/>
                </a:lnTo>
                <a:lnTo>
                  <a:pt x="217817" y="323786"/>
                </a:lnTo>
                <a:lnTo>
                  <a:pt x="172961" y="331025"/>
                </a:lnTo>
                <a:lnTo>
                  <a:pt x="128092" y="323786"/>
                </a:lnTo>
                <a:lnTo>
                  <a:pt x="89090" y="303631"/>
                </a:lnTo>
                <a:lnTo>
                  <a:pt x="58318" y="272897"/>
                </a:lnTo>
                <a:lnTo>
                  <a:pt x="38112" y="233972"/>
                </a:lnTo>
                <a:lnTo>
                  <a:pt x="30861" y="189179"/>
                </a:lnTo>
                <a:lnTo>
                  <a:pt x="38112" y="144386"/>
                </a:lnTo>
                <a:lnTo>
                  <a:pt x="58318" y="105460"/>
                </a:lnTo>
                <a:lnTo>
                  <a:pt x="89090" y="74726"/>
                </a:lnTo>
                <a:lnTo>
                  <a:pt x="128092" y="54571"/>
                </a:lnTo>
                <a:lnTo>
                  <a:pt x="172961" y="47332"/>
                </a:lnTo>
                <a:lnTo>
                  <a:pt x="194919" y="49022"/>
                </a:lnTo>
                <a:lnTo>
                  <a:pt x="215836" y="53924"/>
                </a:lnTo>
                <a:lnTo>
                  <a:pt x="235445" y="61798"/>
                </a:lnTo>
                <a:lnTo>
                  <a:pt x="253492" y="72364"/>
                </a:lnTo>
                <a:lnTo>
                  <a:pt x="257911" y="67754"/>
                </a:lnTo>
                <a:lnTo>
                  <a:pt x="262432" y="63284"/>
                </a:lnTo>
                <a:lnTo>
                  <a:pt x="270027" y="56134"/>
                </a:lnTo>
                <a:lnTo>
                  <a:pt x="273100" y="53352"/>
                </a:lnTo>
                <a:lnTo>
                  <a:pt x="276212" y="50634"/>
                </a:lnTo>
                <a:lnTo>
                  <a:pt x="267728" y="44704"/>
                </a:lnTo>
                <a:lnTo>
                  <a:pt x="224053" y="24180"/>
                </a:lnTo>
                <a:lnTo>
                  <a:pt x="172961" y="16522"/>
                </a:lnTo>
                <a:lnTo>
                  <a:pt x="155587" y="17373"/>
                </a:lnTo>
                <a:lnTo>
                  <a:pt x="105625" y="30099"/>
                </a:lnTo>
                <a:lnTo>
                  <a:pt x="63055" y="55841"/>
                </a:lnTo>
                <a:lnTo>
                  <a:pt x="29438" y="92760"/>
                </a:lnTo>
                <a:lnTo>
                  <a:pt x="7670" y="138176"/>
                </a:lnTo>
                <a:lnTo>
                  <a:pt x="0" y="189179"/>
                </a:lnTo>
                <a:lnTo>
                  <a:pt x="863" y="206514"/>
                </a:lnTo>
                <a:lnTo>
                  <a:pt x="13601" y="256387"/>
                </a:lnTo>
                <a:lnTo>
                  <a:pt x="39395" y="298894"/>
                </a:lnTo>
                <a:lnTo>
                  <a:pt x="76377" y="332447"/>
                </a:lnTo>
                <a:lnTo>
                  <a:pt x="121869" y="354177"/>
                </a:lnTo>
                <a:lnTo>
                  <a:pt x="172961" y="361835"/>
                </a:lnTo>
                <a:lnTo>
                  <a:pt x="190322" y="360984"/>
                </a:lnTo>
                <a:lnTo>
                  <a:pt x="240284" y="348259"/>
                </a:lnTo>
                <a:lnTo>
                  <a:pt x="282867" y="322516"/>
                </a:lnTo>
                <a:lnTo>
                  <a:pt x="316471" y="285597"/>
                </a:lnTo>
                <a:lnTo>
                  <a:pt x="338239" y="240182"/>
                </a:lnTo>
                <a:lnTo>
                  <a:pt x="345059" y="206514"/>
                </a:lnTo>
                <a:lnTo>
                  <a:pt x="345909" y="189179"/>
                </a:lnTo>
                <a:close/>
              </a:path>
              <a:path w="391159" h="361950">
                <a:moveTo>
                  <a:pt x="390893" y="6324"/>
                </a:moveTo>
                <a:lnTo>
                  <a:pt x="389902" y="4978"/>
                </a:lnTo>
                <a:lnTo>
                  <a:pt x="388658" y="4660"/>
                </a:lnTo>
                <a:lnTo>
                  <a:pt x="371944" y="342"/>
                </a:lnTo>
                <a:lnTo>
                  <a:pt x="371513" y="101"/>
                </a:lnTo>
                <a:lnTo>
                  <a:pt x="370979" y="0"/>
                </a:lnTo>
                <a:lnTo>
                  <a:pt x="370357" y="114"/>
                </a:lnTo>
                <a:lnTo>
                  <a:pt x="370065" y="152"/>
                </a:lnTo>
                <a:lnTo>
                  <a:pt x="369811" y="228"/>
                </a:lnTo>
                <a:lnTo>
                  <a:pt x="369582" y="342"/>
                </a:lnTo>
                <a:lnTo>
                  <a:pt x="368490" y="685"/>
                </a:lnTo>
                <a:lnTo>
                  <a:pt x="333209" y="17145"/>
                </a:lnTo>
                <a:lnTo>
                  <a:pt x="296557" y="41846"/>
                </a:lnTo>
                <a:lnTo>
                  <a:pt x="264375" y="70091"/>
                </a:lnTo>
                <a:lnTo>
                  <a:pt x="238036" y="99110"/>
                </a:lnTo>
                <a:lnTo>
                  <a:pt x="212051" y="134632"/>
                </a:lnTo>
                <a:lnTo>
                  <a:pt x="187617" y="177279"/>
                </a:lnTo>
                <a:lnTo>
                  <a:pt x="171157" y="213741"/>
                </a:lnTo>
                <a:lnTo>
                  <a:pt x="167386" y="223380"/>
                </a:lnTo>
                <a:lnTo>
                  <a:pt x="81318" y="156464"/>
                </a:lnTo>
                <a:lnTo>
                  <a:pt x="80733" y="155956"/>
                </a:lnTo>
                <a:lnTo>
                  <a:pt x="77304" y="154673"/>
                </a:lnTo>
                <a:lnTo>
                  <a:pt x="74599" y="153403"/>
                </a:lnTo>
                <a:lnTo>
                  <a:pt x="70866" y="152450"/>
                </a:lnTo>
                <a:lnTo>
                  <a:pt x="69570" y="152806"/>
                </a:lnTo>
                <a:lnTo>
                  <a:pt x="61963" y="153974"/>
                </a:lnTo>
                <a:lnTo>
                  <a:pt x="60413" y="153974"/>
                </a:lnTo>
                <a:lnTo>
                  <a:pt x="58940" y="155016"/>
                </a:lnTo>
                <a:lnTo>
                  <a:pt x="58686" y="155486"/>
                </a:lnTo>
                <a:lnTo>
                  <a:pt x="39255" y="187185"/>
                </a:lnTo>
                <a:lnTo>
                  <a:pt x="38392" y="188214"/>
                </a:lnTo>
                <a:lnTo>
                  <a:pt x="38963" y="191427"/>
                </a:lnTo>
                <a:lnTo>
                  <a:pt x="39331" y="193141"/>
                </a:lnTo>
                <a:lnTo>
                  <a:pt x="43954" y="216623"/>
                </a:lnTo>
                <a:lnTo>
                  <a:pt x="44259" y="218681"/>
                </a:lnTo>
                <a:lnTo>
                  <a:pt x="45046" y="221869"/>
                </a:lnTo>
                <a:lnTo>
                  <a:pt x="45923" y="222478"/>
                </a:lnTo>
                <a:lnTo>
                  <a:pt x="49123" y="223672"/>
                </a:lnTo>
                <a:lnTo>
                  <a:pt x="52158" y="224828"/>
                </a:lnTo>
                <a:lnTo>
                  <a:pt x="97790" y="244944"/>
                </a:lnTo>
                <a:lnTo>
                  <a:pt x="136474" y="266204"/>
                </a:lnTo>
                <a:lnTo>
                  <a:pt x="175895" y="294589"/>
                </a:lnTo>
                <a:lnTo>
                  <a:pt x="188391" y="306324"/>
                </a:lnTo>
                <a:lnTo>
                  <a:pt x="190982" y="305714"/>
                </a:lnTo>
                <a:lnTo>
                  <a:pt x="202488" y="267055"/>
                </a:lnTo>
                <a:lnTo>
                  <a:pt x="216750" y="229235"/>
                </a:lnTo>
                <a:lnTo>
                  <a:pt x="233006" y="193294"/>
                </a:lnTo>
                <a:lnTo>
                  <a:pt x="253987" y="154660"/>
                </a:lnTo>
                <a:lnTo>
                  <a:pt x="279895" y="115798"/>
                </a:lnTo>
                <a:lnTo>
                  <a:pt x="311048" y="78968"/>
                </a:lnTo>
                <a:lnTo>
                  <a:pt x="347827" y="46393"/>
                </a:lnTo>
                <a:lnTo>
                  <a:pt x="381203" y="25158"/>
                </a:lnTo>
                <a:lnTo>
                  <a:pt x="383755" y="24333"/>
                </a:lnTo>
                <a:lnTo>
                  <a:pt x="384835" y="22021"/>
                </a:lnTo>
                <a:lnTo>
                  <a:pt x="385025" y="21399"/>
                </a:lnTo>
                <a:lnTo>
                  <a:pt x="390893" y="6324"/>
                </a:lnTo>
                <a:close/>
              </a:path>
            </a:pathLst>
          </a:custGeom>
          <a:solidFill>
            <a:srgbClr val="29974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194521" y="3442361"/>
            <a:ext cx="3686174" cy="2647949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443433" y="9431019"/>
            <a:ext cx="391160" cy="361950"/>
          </a:xfrm>
          <a:custGeom>
            <a:avLst/>
            <a:gdLst/>
            <a:ahLst/>
            <a:cxnLst/>
            <a:rect l="l" t="t" r="r" b="b"/>
            <a:pathLst>
              <a:path w="391159" h="361950">
                <a:moveTo>
                  <a:pt x="345909" y="189179"/>
                </a:moveTo>
                <a:lnTo>
                  <a:pt x="338239" y="138176"/>
                </a:lnTo>
                <a:lnTo>
                  <a:pt x="317982" y="95046"/>
                </a:lnTo>
                <a:lnTo>
                  <a:pt x="312191" y="86715"/>
                </a:lnTo>
                <a:lnTo>
                  <a:pt x="307009" y="92341"/>
                </a:lnTo>
                <a:lnTo>
                  <a:pt x="301904" y="98145"/>
                </a:lnTo>
                <a:lnTo>
                  <a:pt x="296887" y="104101"/>
                </a:lnTo>
                <a:lnTo>
                  <a:pt x="291769" y="110439"/>
                </a:lnTo>
                <a:lnTo>
                  <a:pt x="291414" y="110909"/>
                </a:lnTo>
                <a:lnTo>
                  <a:pt x="301409" y="128536"/>
                </a:lnTo>
                <a:lnTo>
                  <a:pt x="308825" y="147612"/>
                </a:lnTo>
                <a:lnTo>
                  <a:pt x="313461" y="167906"/>
                </a:lnTo>
                <a:lnTo>
                  <a:pt x="315048" y="189179"/>
                </a:lnTo>
                <a:lnTo>
                  <a:pt x="307797" y="233972"/>
                </a:lnTo>
                <a:lnTo>
                  <a:pt x="287604" y="272897"/>
                </a:lnTo>
                <a:lnTo>
                  <a:pt x="256819" y="303631"/>
                </a:lnTo>
                <a:lnTo>
                  <a:pt x="217817" y="323786"/>
                </a:lnTo>
                <a:lnTo>
                  <a:pt x="172961" y="331025"/>
                </a:lnTo>
                <a:lnTo>
                  <a:pt x="128092" y="323786"/>
                </a:lnTo>
                <a:lnTo>
                  <a:pt x="89090" y="303631"/>
                </a:lnTo>
                <a:lnTo>
                  <a:pt x="58318" y="272897"/>
                </a:lnTo>
                <a:lnTo>
                  <a:pt x="38112" y="233972"/>
                </a:lnTo>
                <a:lnTo>
                  <a:pt x="30861" y="189179"/>
                </a:lnTo>
                <a:lnTo>
                  <a:pt x="38112" y="144386"/>
                </a:lnTo>
                <a:lnTo>
                  <a:pt x="58318" y="105460"/>
                </a:lnTo>
                <a:lnTo>
                  <a:pt x="89090" y="74726"/>
                </a:lnTo>
                <a:lnTo>
                  <a:pt x="128092" y="54571"/>
                </a:lnTo>
                <a:lnTo>
                  <a:pt x="172961" y="47332"/>
                </a:lnTo>
                <a:lnTo>
                  <a:pt x="194919" y="49022"/>
                </a:lnTo>
                <a:lnTo>
                  <a:pt x="215836" y="53924"/>
                </a:lnTo>
                <a:lnTo>
                  <a:pt x="235445" y="61798"/>
                </a:lnTo>
                <a:lnTo>
                  <a:pt x="253492" y="72364"/>
                </a:lnTo>
                <a:lnTo>
                  <a:pt x="257911" y="67754"/>
                </a:lnTo>
                <a:lnTo>
                  <a:pt x="262432" y="63284"/>
                </a:lnTo>
                <a:lnTo>
                  <a:pt x="270027" y="56134"/>
                </a:lnTo>
                <a:lnTo>
                  <a:pt x="273100" y="53352"/>
                </a:lnTo>
                <a:lnTo>
                  <a:pt x="276212" y="50634"/>
                </a:lnTo>
                <a:lnTo>
                  <a:pt x="267728" y="44704"/>
                </a:lnTo>
                <a:lnTo>
                  <a:pt x="224053" y="24180"/>
                </a:lnTo>
                <a:lnTo>
                  <a:pt x="172961" y="16522"/>
                </a:lnTo>
                <a:lnTo>
                  <a:pt x="155587" y="17373"/>
                </a:lnTo>
                <a:lnTo>
                  <a:pt x="105625" y="30099"/>
                </a:lnTo>
                <a:lnTo>
                  <a:pt x="63055" y="55841"/>
                </a:lnTo>
                <a:lnTo>
                  <a:pt x="29438" y="92760"/>
                </a:lnTo>
                <a:lnTo>
                  <a:pt x="7670" y="138176"/>
                </a:lnTo>
                <a:lnTo>
                  <a:pt x="0" y="189179"/>
                </a:lnTo>
                <a:lnTo>
                  <a:pt x="863" y="206514"/>
                </a:lnTo>
                <a:lnTo>
                  <a:pt x="13601" y="256387"/>
                </a:lnTo>
                <a:lnTo>
                  <a:pt x="39395" y="298894"/>
                </a:lnTo>
                <a:lnTo>
                  <a:pt x="76377" y="332447"/>
                </a:lnTo>
                <a:lnTo>
                  <a:pt x="121869" y="354177"/>
                </a:lnTo>
                <a:lnTo>
                  <a:pt x="172961" y="361835"/>
                </a:lnTo>
                <a:lnTo>
                  <a:pt x="190322" y="360984"/>
                </a:lnTo>
                <a:lnTo>
                  <a:pt x="240284" y="348259"/>
                </a:lnTo>
                <a:lnTo>
                  <a:pt x="282867" y="322516"/>
                </a:lnTo>
                <a:lnTo>
                  <a:pt x="316471" y="285597"/>
                </a:lnTo>
                <a:lnTo>
                  <a:pt x="338239" y="240182"/>
                </a:lnTo>
                <a:lnTo>
                  <a:pt x="345059" y="206514"/>
                </a:lnTo>
                <a:lnTo>
                  <a:pt x="345909" y="189179"/>
                </a:lnTo>
                <a:close/>
              </a:path>
              <a:path w="391159" h="361950">
                <a:moveTo>
                  <a:pt x="390893" y="6324"/>
                </a:moveTo>
                <a:lnTo>
                  <a:pt x="389902" y="4978"/>
                </a:lnTo>
                <a:lnTo>
                  <a:pt x="388658" y="4660"/>
                </a:lnTo>
                <a:lnTo>
                  <a:pt x="371944" y="342"/>
                </a:lnTo>
                <a:lnTo>
                  <a:pt x="371513" y="101"/>
                </a:lnTo>
                <a:lnTo>
                  <a:pt x="370979" y="0"/>
                </a:lnTo>
                <a:lnTo>
                  <a:pt x="370357" y="114"/>
                </a:lnTo>
                <a:lnTo>
                  <a:pt x="370065" y="152"/>
                </a:lnTo>
                <a:lnTo>
                  <a:pt x="369811" y="228"/>
                </a:lnTo>
                <a:lnTo>
                  <a:pt x="369582" y="342"/>
                </a:lnTo>
                <a:lnTo>
                  <a:pt x="368490" y="685"/>
                </a:lnTo>
                <a:lnTo>
                  <a:pt x="333209" y="17145"/>
                </a:lnTo>
                <a:lnTo>
                  <a:pt x="296557" y="41846"/>
                </a:lnTo>
                <a:lnTo>
                  <a:pt x="264375" y="70091"/>
                </a:lnTo>
                <a:lnTo>
                  <a:pt x="238036" y="99110"/>
                </a:lnTo>
                <a:lnTo>
                  <a:pt x="212051" y="134632"/>
                </a:lnTo>
                <a:lnTo>
                  <a:pt x="187617" y="177279"/>
                </a:lnTo>
                <a:lnTo>
                  <a:pt x="171157" y="213753"/>
                </a:lnTo>
                <a:lnTo>
                  <a:pt x="167386" y="223380"/>
                </a:lnTo>
                <a:lnTo>
                  <a:pt x="81318" y="156464"/>
                </a:lnTo>
                <a:lnTo>
                  <a:pt x="80733" y="155956"/>
                </a:lnTo>
                <a:lnTo>
                  <a:pt x="77304" y="154673"/>
                </a:lnTo>
                <a:lnTo>
                  <a:pt x="74599" y="153403"/>
                </a:lnTo>
                <a:lnTo>
                  <a:pt x="70866" y="152450"/>
                </a:lnTo>
                <a:lnTo>
                  <a:pt x="69570" y="152806"/>
                </a:lnTo>
                <a:lnTo>
                  <a:pt x="61963" y="153974"/>
                </a:lnTo>
                <a:lnTo>
                  <a:pt x="60413" y="153974"/>
                </a:lnTo>
                <a:lnTo>
                  <a:pt x="58940" y="155016"/>
                </a:lnTo>
                <a:lnTo>
                  <a:pt x="58686" y="155486"/>
                </a:lnTo>
                <a:lnTo>
                  <a:pt x="39255" y="187185"/>
                </a:lnTo>
                <a:lnTo>
                  <a:pt x="38392" y="188214"/>
                </a:lnTo>
                <a:lnTo>
                  <a:pt x="38963" y="191427"/>
                </a:lnTo>
                <a:lnTo>
                  <a:pt x="39331" y="193141"/>
                </a:lnTo>
                <a:lnTo>
                  <a:pt x="43954" y="216623"/>
                </a:lnTo>
                <a:lnTo>
                  <a:pt x="44259" y="218681"/>
                </a:lnTo>
                <a:lnTo>
                  <a:pt x="45046" y="221869"/>
                </a:lnTo>
                <a:lnTo>
                  <a:pt x="45923" y="222491"/>
                </a:lnTo>
                <a:lnTo>
                  <a:pt x="49123" y="223672"/>
                </a:lnTo>
                <a:lnTo>
                  <a:pt x="52158" y="224828"/>
                </a:lnTo>
                <a:lnTo>
                  <a:pt x="97790" y="244944"/>
                </a:lnTo>
                <a:lnTo>
                  <a:pt x="136474" y="266204"/>
                </a:lnTo>
                <a:lnTo>
                  <a:pt x="175895" y="294601"/>
                </a:lnTo>
                <a:lnTo>
                  <a:pt x="188391" y="306324"/>
                </a:lnTo>
                <a:lnTo>
                  <a:pt x="190982" y="305714"/>
                </a:lnTo>
                <a:lnTo>
                  <a:pt x="202488" y="267055"/>
                </a:lnTo>
                <a:lnTo>
                  <a:pt x="216750" y="229235"/>
                </a:lnTo>
                <a:lnTo>
                  <a:pt x="233006" y="193306"/>
                </a:lnTo>
                <a:lnTo>
                  <a:pt x="253987" y="154660"/>
                </a:lnTo>
                <a:lnTo>
                  <a:pt x="279895" y="115798"/>
                </a:lnTo>
                <a:lnTo>
                  <a:pt x="311048" y="78968"/>
                </a:lnTo>
                <a:lnTo>
                  <a:pt x="347827" y="46393"/>
                </a:lnTo>
                <a:lnTo>
                  <a:pt x="381203" y="25158"/>
                </a:lnTo>
                <a:lnTo>
                  <a:pt x="383755" y="24333"/>
                </a:lnTo>
                <a:lnTo>
                  <a:pt x="384835" y="22021"/>
                </a:lnTo>
                <a:lnTo>
                  <a:pt x="385025" y="21399"/>
                </a:lnTo>
                <a:lnTo>
                  <a:pt x="390893" y="6324"/>
                </a:lnTo>
                <a:close/>
              </a:path>
            </a:pathLst>
          </a:custGeom>
          <a:solidFill>
            <a:srgbClr val="2997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17335" y="6626288"/>
            <a:ext cx="12986385" cy="327215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17100"/>
              </a:lnSpc>
              <a:spcBef>
                <a:spcPts val="90"/>
              </a:spcBef>
            </a:pPr>
            <a:r>
              <a:rPr sz="3150" spc="-120" dirty="0">
                <a:solidFill>
                  <a:srgbClr val="1B2F57"/>
                </a:solidFill>
                <a:latin typeface="Arial Black"/>
                <a:cs typeface="Arial Black"/>
              </a:rPr>
              <a:t>Venda</a:t>
            </a:r>
            <a:r>
              <a:rPr sz="3150" spc="-22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65" dirty="0">
                <a:solidFill>
                  <a:srgbClr val="1B2F57"/>
                </a:solidFill>
                <a:latin typeface="Arial Black"/>
                <a:cs typeface="Arial Black"/>
              </a:rPr>
              <a:t>para</a:t>
            </a:r>
            <a:r>
              <a:rPr sz="3150" spc="-22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90" dirty="0">
                <a:solidFill>
                  <a:srgbClr val="1B2F57"/>
                </a:solidFill>
                <a:latin typeface="Arial Black"/>
                <a:cs typeface="Arial Black"/>
              </a:rPr>
              <a:t>o</a:t>
            </a:r>
            <a:r>
              <a:rPr sz="3150" spc="-22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80" dirty="0">
                <a:solidFill>
                  <a:srgbClr val="1B2F57"/>
                </a:solidFill>
                <a:latin typeface="Arial Black"/>
                <a:cs typeface="Arial Black"/>
              </a:rPr>
              <a:t>consumidor</a:t>
            </a:r>
            <a:r>
              <a:rPr sz="3150" spc="-22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10" dirty="0">
                <a:solidFill>
                  <a:srgbClr val="1B2F57"/>
                </a:solidFill>
                <a:latin typeface="Arial Black"/>
                <a:cs typeface="Arial Black"/>
              </a:rPr>
              <a:t>final</a:t>
            </a:r>
            <a:r>
              <a:rPr sz="3150" spc="-22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254" dirty="0">
                <a:solidFill>
                  <a:srgbClr val="1B2F57"/>
                </a:solidFill>
                <a:latin typeface="Arial Black"/>
                <a:cs typeface="Arial Black"/>
              </a:rPr>
              <a:t>(PF</a:t>
            </a:r>
            <a:r>
              <a:rPr sz="3150" spc="-21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35" dirty="0">
                <a:solidFill>
                  <a:srgbClr val="1B2F57"/>
                </a:solidFill>
                <a:latin typeface="Arial Black"/>
                <a:cs typeface="Arial Black"/>
              </a:rPr>
              <a:t>ou</a:t>
            </a:r>
            <a:r>
              <a:rPr sz="3150" spc="-22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450" dirty="0">
                <a:solidFill>
                  <a:srgbClr val="1B2F57"/>
                </a:solidFill>
                <a:latin typeface="Arial Black"/>
                <a:cs typeface="Arial Black"/>
              </a:rPr>
              <a:t>PJ)</a:t>
            </a:r>
            <a:r>
              <a:rPr sz="3150" spc="-22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35" dirty="0">
                <a:solidFill>
                  <a:srgbClr val="1B2F57"/>
                </a:solidFill>
                <a:latin typeface="Arial Black"/>
                <a:cs typeface="Arial Black"/>
              </a:rPr>
              <a:t>ou</a:t>
            </a:r>
            <a:r>
              <a:rPr sz="3150" spc="-22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55" dirty="0">
                <a:solidFill>
                  <a:srgbClr val="1B2F57"/>
                </a:solidFill>
                <a:latin typeface="Arial Black"/>
                <a:cs typeface="Arial Black"/>
              </a:rPr>
              <a:t>revenda</a:t>
            </a:r>
            <a:r>
              <a:rPr sz="3150" spc="-22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25" dirty="0">
                <a:solidFill>
                  <a:srgbClr val="1B2F57"/>
                </a:solidFill>
                <a:latin typeface="Arial Black"/>
                <a:cs typeface="Arial Black"/>
              </a:rPr>
              <a:t>dentro</a:t>
            </a:r>
            <a:r>
              <a:rPr sz="3150" spc="-21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25" dirty="0">
                <a:solidFill>
                  <a:srgbClr val="1B2F57"/>
                </a:solidFill>
                <a:latin typeface="Arial Black"/>
                <a:cs typeface="Arial Black"/>
              </a:rPr>
              <a:t>ou </a:t>
            </a:r>
            <a:r>
              <a:rPr sz="3150" spc="-10" dirty="0">
                <a:solidFill>
                  <a:srgbClr val="1B2F57"/>
                </a:solidFill>
                <a:latin typeface="Arial Black"/>
                <a:cs typeface="Arial Black"/>
              </a:rPr>
              <a:t>fora</a:t>
            </a:r>
            <a:r>
              <a:rPr sz="3150" spc="-220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80" dirty="0">
                <a:solidFill>
                  <a:srgbClr val="1B2F57"/>
                </a:solidFill>
                <a:latin typeface="Arial Black"/>
                <a:cs typeface="Arial Black"/>
              </a:rPr>
              <a:t>do</a:t>
            </a:r>
            <a:r>
              <a:rPr sz="3150" spc="-21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100" dirty="0">
                <a:solidFill>
                  <a:srgbClr val="1B2F57"/>
                </a:solidFill>
                <a:latin typeface="Arial Black"/>
                <a:cs typeface="Arial Black"/>
              </a:rPr>
              <a:t>estado</a:t>
            </a:r>
            <a:r>
              <a:rPr sz="3150" spc="-21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114" dirty="0">
                <a:solidFill>
                  <a:srgbClr val="1B2F57"/>
                </a:solidFill>
                <a:latin typeface="Arial Black"/>
                <a:cs typeface="Arial Black"/>
              </a:rPr>
              <a:t>de</a:t>
            </a:r>
            <a:r>
              <a:rPr sz="3150" spc="-21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229" dirty="0">
                <a:solidFill>
                  <a:srgbClr val="1B2F57"/>
                </a:solidFill>
                <a:latin typeface="Arial Black"/>
                <a:cs typeface="Arial Black"/>
              </a:rPr>
              <a:t>São</a:t>
            </a:r>
            <a:r>
              <a:rPr sz="3150" spc="-21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100" dirty="0">
                <a:solidFill>
                  <a:srgbClr val="1B2F57"/>
                </a:solidFill>
                <a:latin typeface="Arial Black"/>
                <a:cs typeface="Arial Black"/>
              </a:rPr>
              <a:t>Paulo</a:t>
            </a:r>
            <a:r>
              <a:rPr sz="3150" spc="-21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170" dirty="0">
                <a:solidFill>
                  <a:srgbClr val="1B2F57"/>
                </a:solidFill>
                <a:latin typeface="Arial Black"/>
                <a:cs typeface="Arial Black"/>
              </a:rPr>
              <a:t>com</a:t>
            </a:r>
            <a:r>
              <a:rPr sz="3150" spc="-21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150" dirty="0">
                <a:solidFill>
                  <a:srgbClr val="1B2F57"/>
                </a:solidFill>
                <a:latin typeface="Arial Black"/>
                <a:cs typeface="Arial Black"/>
              </a:rPr>
              <a:t>circulação</a:t>
            </a:r>
            <a:r>
              <a:rPr sz="3150" spc="-21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114" dirty="0">
                <a:solidFill>
                  <a:srgbClr val="1B2F57"/>
                </a:solidFill>
                <a:latin typeface="Arial Black"/>
                <a:cs typeface="Arial Black"/>
              </a:rPr>
              <a:t>de</a:t>
            </a:r>
            <a:r>
              <a:rPr sz="3150" spc="-21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150" spc="-10" dirty="0">
                <a:solidFill>
                  <a:srgbClr val="1B2F57"/>
                </a:solidFill>
                <a:latin typeface="Arial Black"/>
                <a:cs typeface="Arial Black"/>
              </a:rPr>
              <a:t>mercadorias.</a:t>
            </a:r>
            <a:endParaRPr sz="3150">
              <a:latin typeface="Arial Black"/>
              <a:cs typeface="Arial Black"/>
            </a:endParaRPr>
          </a:p>
          <a:p>
            <a:pPr marL="411480" marR="4455160">
              <a:lnSpc>
                <a:spcPct val="125099"/>
              </a:lnSpc>
              <a:spcBef>
                <a:spcPts val="1630"/>
              </a:spcBef>
            </a:pPr>
            <a:r>
              <a:rPr sz="3350" spc="-195" dirty="0">
                <a:solidFill>
                  <a:srgbClr val="1B2F57"/>
                </a:solidFill>
                <a:latin typeface="Arial Black"/>
                <a:cs typeface="Arial Black"/>
              </a:rPr>
              <a:t>Emissão</a:t>
            </a:r>
            <a:r>
              <a:rPr sz="3350" spc="-23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350" spc="-120" dirty="0">
                <a:solidFill>
                  <a:srgbClr val="1B2F57"/>
                </a:solidFill>
                <a:latin typeface="Arial Black"/>
                <a:cs typeface="Arial Black"/>
              </a:rPr>
              <a:t>de</a:t>
            </a:r>
            <a:r>
              <a:rPr sz="3350" spc="-229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350" spc="-265" dirty="0">
                <a:solidFill>
                  <a:srgbClr val="1B2F57"/>
                </a:solidFill>
                <a:latin typeface="Arial Black"/>
                <a:cs typeface="Arial Black"/>
              </a:rPr>
              <a:t>DANFE</a:t>
            </a:r>
            <a:r>
              <a:rPr sz="3350" spc="-229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350" spc="-50" dirty="0">
                <a:solidFill>
                  <a:srgbClr val="1B2F57"/>
                </a:solidFill>
                <a:latin typeface="Arial Black"/>
                <a:cs typeface="Arial Black"/>
              </a:rPr>
              <a:t>-</a:t>
            </a:r>
            <a:r>
              <a:rPr sz="3350" spc="-23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350" spc="-80" dirty="0">
                <a:solidFill>
                  <a:srgbClr val="1B2F57"/>
                </a:solidFill>
                <a:latin typeface="Arial Black"/>
                <a:cs typeface="Arial Black"/>
              </a:rPr>
              <a:t>modelo</a:t>
            </a:r>
            <a:r>
              <a:rPr sz="3350" spc="-229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350" spc="-300" dirty="0">
                <a:solidFill>
                  <a:srgbClr val="1B2F57"/>
                </a:solidFill>
                <a:latin typeface="Arial Black"/>
                <a:cs typeface="Arial Black"/>
              </a:rPr>
              <a:t>55 </a:t>
            </a:r>
            <a:r>
              <a:rPr sz="3350" spc="-165" dirty="0">
                <a:solidFill>
                  <a:srgbClr val="1B2F57"/>
                </a:solidFill>
                <a:latin typeface="Arial Black"/>
                <a:cs typeface="Arial Black"/>
              </a:rPr>
              <a:t>Emissor</a:t>
            </a:r>
            <a:r>
              <a:rPr sz="3350" spc="-22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350" spc="-35" dirty="0">
                <a:solidFill>
                  <a:srgbClr val="1B2F57"/>
                </a:solidFill>
                <a:latin typeface="Arial Black"/>
                <a:cs typeface="Arial Black"/>
              </a:rPr>
              <a:t>gratuito</a:t>
            </a:r>
            <a:r>
              <a:rPr sz="3350" spc="-22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350" spc="-50" dirty="0">
                <a:solidFill>
                  <a:srgbClr val="1B2F57"/>
                </a:solidFill>
                <a:latin typeface="Arial Black"/>
                <a:cs typeface="Arial Black"/>
              </a:rPr>
              <a:t>-</a:t>
            </a:r>
            <a:r>
              <a:rPr sz="3350" spc="-22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350" spc="-430" dirty="0">
                <a:solidFill>
                  <a:srgbClr val="1B2F57"/>
                </a:solidFill>
                <a:latin typeface="Arial Black"/>
                <a:cs typeface="Arial Black"/>
              </a:rPr>
              <a:t>SEBRAE</a:t>
            </a:r>
            <a:r>
              <a:rPr sz="3350" spc="-135" dirty="0">
                <a:solidFill>
                  <a:srgbClr val="1B2F57"/>
                </a:solidFill>
                <a:latin typeface="Arial Black"/>
                <a:cs typeface="Arial Black"/>
              </a:rPr>
              <a:t> </a:t>
            </a:r>
            <a:r>
              <a:rPr sz="3350" spc="-135" dirty="0">
                <a:solidFill>
                  <a:srgbClr val="FF3131"/>
                </a:solidFill>
                <a:latin typeface="Arial Black"/>
                <a:cs typeface="Arial Black"/>
              </a:rPr>
              <a:t>Obrigatório</a:t>
            </a:r>
            <a:r>
              <a:rPr sz="3350" spc="-229" dirty="0">
                <a:solidFill>
                  <a:srgbClr val="FF3131"/>
                </a:solidFill>
                <a:latin typeface="Arial Black"/>
                <a:cs typeface="Arial Black"/>
              </a:rPr>
              <a:t> a</a:t>
            </a:r>
            <a:r>
              <a:rPr sz="3350" spc="-225" dirty="0">
                <a:solidFill>
                  <a:srgbClr val="FF3131"/>
                </a:solidFill>
                <a:latin typeface="Arial Black"/>
                <a:cs typeface="Arial Black"/>
              </a:rPr>
              <a:t> </a:t>
            </a:r>
            <a:r>
              <a:rPr sz="3350" spc="-190" dirty="0">
                <a:solidFill>
                  <a:srgbClr val="FF3131"/>
                </a:solidFill>
                <a:latin typeface="Arial Black"/>
                <a:cs typeface="Arial Black"/>
              </a:rPr>
              <a:t>compra</a:t>
            </a:r>
            <a:r>
              <a:rPr sz="3350" spc="-225" dirty="0">
                <a:solidFill>
                  <a:srgbClr val="FF3131"/>
                </a:solidFill>
                <a:latin typeface="Arial Black"/>
                <a:cs typeface="Arial Black"/>
              </a:rPr>
              <a:t> </a:t>
            </a:r>
            <a:r>
              <a:rPr sz="3350" spc="-165" dirty="0">
                <a:solidFill>
                  <a:srgbClr val="FF3131"/>
                </a:solidFill>
                <a:latin typeface="Arial Black"/>
                <a:cs typeface="Arial Black"/>
              </a:rPr>
              <a:t>do</a:t>
            </a:r>
            <a:r>
              <a:rPr sz="3350" spc="-229" dirty="0">
                <a:solidFill>
                  <a:srgbClr val="FF3131"/>
                </a:solidFill>
                <a:latin typeface="Arial Black"/>
                <a:cs typeface="Arial Black"/>
              </a:rPr>
              <a:t> </a:t>
            </a:r>
            <a:r>
              <a:rPr sz="3350" spc="-195" dirty="0">
                <a:solidFill>
                  <a:srgbClr val="FF3131"/>
                </a:solidFill>
                <a:latin typeface="Arial Black"/>
                <a:cs typeface="Arial Black"/>
              </a:rPr>
              <a:t>certificado</a:t>
            </a:r>
            <a:r>
              <a:rPr sz="3350" spc="-225" dirty="0">
                <a:solidFill>
                  <a:srgbClr val="FF3131"/>
                </a:solidFill>
                <a:latin typeface="Arial Black"/>
                <a:cs typeface="Arial Black"/>
              </a:rPr>
              <a:t> </a:t>
            </a:r>
            <a:r>
              <a:rPr sz="3350" spc="-770" dirty="0">
                <a:solidFill>
                  <a:srgbClr val="FF3131"/>
                </a:solidFill>
                <a:latin typeface="Arial Black"/>
                <a:cs typeface="Arial Black"/>
              </a:rPr>
              <a:t>PJ</a:t>
            </a:r>
            <a:endParaRPr sz="3350">
              <a:latin typeface="Arial Black"/>
              <a:cs typeface="Arial Blac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965703" y="0"/>
            <a:ext cx="12423647" cy="3316223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517335" y="3533125"/>
            <a:ext cx="9389110" cy="1149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17100"/>
              </a:lnSpc>
              <a:spcBef>
                <a:spcPts val="90"/>
              </a:spcBef>
            </a:pPr>
            <a:r>
              <a:rPr sz="3150" spc="-120" dirty="0"/>
              <a:t>Venda</a:t>
            </a:r>
            <a:r>
              <a:rPr sz="3150" spc="-215" dirty="0"/>
              <a:t> </a:t>
            </a:r>
            <a:r>
              <a:rPr sz="3150" spc="-65" dirty="0"/>
              <a:t>para</a:t>
            </a:r>
            <a:r>
              <a:rPr sz="3150" spc="-210" dirty="0"/>
              <a:t> </a:t>
            </a:r>
            <a:r>
              <a:rPr sz="3150" spc="-90" dirty="0"/>
              <a:t>o</a:t>
            </a:r>
            <a:r>
              <a:rPr sz="3150" spc="-215" dirty="0"/>
              <a:t> </a:t>
            </a:r>
            <a:r>
              <a:rPr sz="3150" spc="-80" dirty="0"/>
              <a:t>consumidor</a:t>
            </a:r>
            <a:r>
              <a:rPr sz="3150" spc="-210" dirty="0"/>
              <a:t> </a:t>
            </a:r>
            <a:r>
              <a:rPr sz="3150" spc="-10" dirty="0"/>
              <a:t>final</a:t>
            </a:r>
            <a:r>
              <a:rPr sz="3150" spc="-215" dirty="0"/>
              <a:t> </a:t>
            </a:r>
            <a:r>
              <a:rPr sz="3150" spc="-220" dirty="0"/>
              <a:t>(PF)</a:t>
            </a:r>
            <a:r>
              <a:rPr sz="3150" spc="-210" dirty="0"/>
              <a:t> </a:t>
            </a:r>
            <a:r>
              <a:rPr sz="3150" spc="-25" dirty="0"/>
              <a:t>dentro</a:t>
            </a:r>
            <a:r>
              <a:rPr sz="3150" spc="-215" dirty="0"/>
              <a:t> </a:t>
            </a:r>
            <a:r>
              <a:rPr sz="3150" spc="-25" dirty="0"/>
              <a:t>do </a:t>
            </a:r>
            <a:r>
              <a:rPr sz="3150" spc="-100" dirty="0"/>
              <a:t>estabelecimento</a:t>
            </a:r>
            <a:r>
              <a:rPr sz="3150" spc="-200" dirty="0"/>
              <a:t> </a:t>
            </a:r>
            <a:r>
              <a:rPr sz="3150" spc="-35" dirty="0"/>
              <a:t>ou</a:t>
            </a:r>
            <a:r>
              <a:rPr sz="3150" spc="-200" dirty="0"/>
              <a:t> </a:t>
            </a:r>
            <a:r>
              <a:rPr sz="3150" spc="-65" dirty="0"/>
              <a:t>entrega</a:t>
            </a:r>
            <a:r>
              <a:rPr sz="3150" spc="-200" dirty="0"/>
              <a:t> </a:t>
            </a:r>
            <a:r>
              <a:rPr sz="3150" spc="-114" dirty="0"/>
              <a:t>de</a:t>
            </a:r>
            <a:r>
              <a:rPr sz="3150" spc="-200" dirty="0"/>
              <a:t> </a:t>
            </a:r>
            <a:r>
              <a:rPr sz="3150" spc="-10" dirty="0"/>
              <a:t>alimentos:</a:t>
            </a:r>
            <a:endParaRPr sz="315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23653" y="0"/>
            <a:ext cx="10371455" cy="10287313"/>
            <a:chOff x="0" y="0"/>
            <a:chExt cx="10371455" cy="10287313"/>
          </a:xfrm>
        </p:grpSpPr>
        <p:sp>
          <p:nvSpPr>
            <p:cNvPr id="3" name="object 3"/>
            <p:cNvSpPr/>
            <p:nvPr/>
          </p:nvSpPr>
          <p:spPr>
            <a:xfrm>
              <a:off x="0" y="2803777"/>
              <a:ext cx="2511425" cy="5416550"/>
            </a:xfrm>
            <a:custGeom>
              <a:avLst/>
              <a:gdLst/>
              <a:ahLst/>
              <a:cxnLst/>
              <a:rect l="l" t="t" r="r" b="b"/>
              <a:pathLst>
                <a:path w="2511425" h="5416550">
                  <a:moveTo>
                    <a:pt x="1901406" y="5416442"/>
                  </a:moveTo>
                  <a:lnTo>
                    <a:pt x="0" y="5416442"/>
                  </a:lnTo>
                  <a:lnTo>
                    <a:pt x="0" y="0"/>
                  </a:lnTo>
                  <a:lnTo>
                    <a:pt x="736572" y="1275290"/>
                  </a:lnTo>
                  <a:lnTo>
                    <a:pt x="739156" y="1275290"/>
                  </a:lnTo>
                  <a:lnTo>
                    <a:pt x="1393805" y="2413012"/>
                  </a:lnTo>
                  <a:lnTo>
                    <a:pt x="1393289" y="2413270"/>
                  </a:lnTo>
                  <a:lnTo>
                    <a:pt x="2511411" y="4357707"/>
                  </a:lnTo>
                  <a:lnTo>
                    <a:pt x="1901406" y="5416442"/>
                  </a:lnTo>
                  <a:close/>
                </a:path>
              </a:pathLst>
            </a:custGeom>
            <a:solidFill>
              <a:srgbClr val="04F6F6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621520" cy="8220709"/>
            </a:xfrm>
            <a:custGeom>
              <a:avLst/>
              <a:gdLst/>
              <a:ahLst/>
              <a:cxnLst/>
              <a:rect l="l" t="t" r="r" b="b"/>
              <a:pathLst>
                <a:path w="9621520" h="8220709">
                  <a:moveTo>
                    <a:pt x="9008782" y="8220220"/>
                  </a:moveTo>
                  <a:lnTo>
                    <a:pt x="3123817" y="8220220"/>
                  </a:lnTo>
                  <a:lnTo>
                    <a:pt x="2511411" y="7161485"/>
                  </a:lnTo>
                  <a:lnTo>
                    <a:pt x="2516836" y="7152441"/>
                  </a:lnTo>
                  <a:lnTo>
                    <a:pt x="740190" y="4079067"/>
                  </a:lnTo>
                  <a:lnTo>
                    <a:pt x="739156" y="4079067"/>
                  </a:lnTo>
                  <a:lnTo>
                    <a:pt x="0" y="2801204"/>
                  </a:lnTo>
                  <a:lnTo>
                    <a:pt x="0" y="0"/>
                  </a:lnTo>
                  <a:lnTo>
                    <a:pt x="5498626" y="0"/>
                  </a:lnTo>
                  <a:lnTo>
                    <a:pt x="8417464" y="5064593"/>
                  </a:lnTo>
                  <a:lnTo>
                    <a:pt x="8412555" y="5067436"/>
                  </a:lnTo>
                  <a:lnTo>
                    <a:pt x="9621098" y="7161487"/>
                  </a:lnTo>
                  <a:lnTo>
                    <a:pt x="9008782" y="8220220"/>
                  </a:lnTo>
                  <a:close/>
                </a:path>
              </a:pathLst>
            </a:custGeom>
            <a:solidFill>
              <a:srgbClr val="4DC738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60930" y="2129546"/>
              <a:ext cx="7160088" cy="620031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8061638"/>
              <a:ext cx="10371455" cy="2225675"/>
            </a:xfrm>
            <a:custGeom>
              <a:avLst/>
              <a:gdLst/>
              <a:ahLst/>
              <a:cxnLst/>
              <a:rect l="l" t="t" r="r" b="b"/>
              <a:pathLst>
                <a:path w="10371455" h="2225675">
                  <a:moveTo>
                    <a:pt x="10371176" y="2225361"/>
                  </a:moveTo>
                  <a:lnTo>
                    <a:pt x="0" y="2225361"/>
                  </a:lnTo>
                  <a:lnTo>
                    <a:pt x="0" y="0"/>
                  </a:lnTo>
                  <a:lnTo>
                    <a:pt x="9081402" y="0"/>
                  </a:lnTo>
                  <a:lnTo>
                    <a:pt x="10371176" y="2225361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10440348" y="849166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0348" y="1950476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0348" y="3056201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0348" y="4419806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440348" y="5525527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440348" y="7247841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424061" y="9153902"/>
            <a:ext cx="2476499" cy="790574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10440348" y="8398478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290615" y="8517785"/>
            <a:ext cx="320675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4500" b="1" spc="-2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29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0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endParaRPr sz="45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16000" y="8517785"/>
            <a:ext cx="4000500" cy="1312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365"/>
              </a:lnSpc>
              <a:spcBef>
                <a:spcPts val="100"/>
              </a:spcBef>
            </a:pP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4500" b="1" spc="-3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33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4500" b="1" spc="-2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165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4500" b="1" spc="-2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50" dirty="0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ts val="4765"/>
              </a:lnSpc>
            </a:pPr>
            <a:r>
              <a:rPr sz="4000" spc="50" dirty="0">
                <a:solidFill>
                  <a:srgbClr val="FFFFFF"/>
                </a:solidFill>
                <a:latin typeface="Trebuchet MS"/>
                <a:cs typeface="Trebuchet MS"/>
              </a:rPr>
              <a:t>LARYSSA</a:t>
            </a:r>
            <a:r>
              <a:rPr sz="4000" spc="90" dirty="0">
                <a:solidFill>
                  <a:srgbClr val="FFFFFF"/>
                </a:solidFill>
                <a:latin typeface="Trebuchet MS"/>
                <a:cs typeface="Trebuchet MS"/>
              </a:rPr>
              <a:t> RAMIRO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169083" y="8261697"/>
            <a:ext cx="48006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Gestão</a:t>
            </a:r>
            <a:r>
              <a:rPr sz="40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40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55" dirty="0">
                <a:solidFill>
                  <a:srgbClr val="FFFFFF"/>
                </a:solidFill>
                <a:latin typeface="Trebuchet MS"/>
                <a:cs typeface="Trebuchet MS"/>
              </a:rPr>
              <a:t>qualidade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169083" y="584547"/>
            <a:ext cx="6232525" cy="7131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85" dirty="0">
                <a:solidFill>
                  <a:srgbClr val="FFFFFF"/>
                </a:solidFill>
                <a:latin typeface="Trebuchet MS"/>
                <a:cs typeface="Trebuchet MS"/>
              </a:rPr>
              <a:t>Suporte</a:t>
            </a:r>
            <a:r>
              <a:rPr sz="4000" spc="-1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técnico</a:t>
            </a:r>
            <a:endParaRPr sz="4000">
              <a:latin typeface="Trebuchet MS"/>
              <a:cs typeface="Trebuchet MS"/>
            </a:endParaRPr>
          </a:p>
          <a:p>
            <a:pPr marL="12700" marR="5080">
              <a:lnSpc>
                <a:spcPts val="9300"/>
              </a:lnSpc>
              <a:spcBef>
                <a:spcPts val="1060"/>
              </a:spcBef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Contato</a:t>
            </a:r>
            <a:r>
              <a:rPr sz="40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em</a:t>
            </a:r>
            <a:r>
              <a:rPr sz="40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até</a:t>
            </a:r>
            <a:r>
              <a:rPr sz="40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45" dirty="0">
                <a:solidFill>
                  <a:srgbClr val="FFFFFF"/>
                </a:solidFill>
                <a:latin typeface="Trebuchet MS"/>
                <a:cs typeface="Trebuchet MS"/>
              </a:rPr>
              <a:t>10</a:t>
            </a:r>
            <a:r>
              <a:rPr sz="40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minutos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Gestão</a:t>
            </a:r>
            <a:r>
              <a:rPr sz="40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40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atendimento Relacionamento</a:t>
            </a:r>
            <a:endParaRPr sz="4000">
              <a:latin typeface="Trebuchet MS"/>
              <a:cs typeface="Trebuchet MS"/>
            </a:endParaRPr>
          </a:p>
          <a:p>
            <a:pPr marL="12700" marR="1210310">
              <a:lnSpc>
                <a:spcPts val="4650"/>
              </a:lnSpc>
              <a:spcBef>
                <a:spcPts val="3720"/>
              </a:spcBef>
            </a:pPr>
            <a:r>
              <a:rPr sz="4000" spc="50" dirty="0">
                <a:solidFill>
                  <a:srgbClr val="FFFFFF"/>
                </a:solidFill>
                <a:latin typeface="Trebuchet MS"/>
                <a:cs typeface="Trebuchet MS"/>
              </a:rPr>
              <a:t>Envio</a:t>
            </a:r>
            <a:r>
              <a:rPr sz="40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0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solicitação</a:t>
            </a:r>
            <a:r>
              <a:rPr sz="40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50" dirty="0">
                <a:solidFill>
                  <a:srgbClr val="FFFFFF"/>
                </a:solidFill>
                <a:latin typeface="Trebuchet MS"/>
                <a:cs typeface="Trebuchet MS"/>
              </a:rPr>
              <a:t>de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documentos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7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4000" spc="90" dirty="0">
                <a:solidFill>
                  <a:srgbClr val="FFFFFF"/>
                </a:solidFill>
                <a:latin typeface="Trebuchet MS"/>
                <a:cs typeface="Trebuchet MS"/>
              </a:rPr>
              <a:t>Rescisão</a:t>
            </a:r>
            <a:r>
              <a:rPr sz="4000" spc="-1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Contratual</a:t>
            </a:r>
            <a:endParaRPr sz="4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436225" cy="10287000"/>
            <a:chOff x="0" y="0"/>
            <a:chExt cx="10436225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2803777"/>
              <a:ext cx="2511425" cy="5416550"/>
            </a:xfrm>
            <a:custGeom>
              <a:avLst/>
              <a:gdLst/>
              <a:ahLst/>
              <a:cxnLst/>
              <a:rect l="l" t="t" r="r" b="b"/>
              <a:pathLst>
                <a:path w="2511425" h="5416550">
                  <a:moveTo>
                    <a:pt x="1901406" y="5416442"/>
                  </a:moveTo>
                  <a:lnTo>
                    <a:pt x="0" y="5416442"/>
                  </a:lnTo>
                  <a:lnTo>
                    <a:pt x="0" y="0"/>
                  </a:lnTo>
                  <a:lnTo>
                    <a:pt x="736572" y="1275290"/>
                  </a:lnTo>
                  <a:lnTo>
                    <a:pt x="739156" y="1275290"/>
                  </a:lnTo>
                  <a:lnTo>
                    <a:pt x="1393805" y="2413012"/>
                  </a:lnTo>
                  <a:lnTo>
                    <a:pt x="1393289" y="2413270"/>
                  </a:lnTo>
                  <a:lnTo>
                    <a:pt x="2511411" y="4357707"/>
                  </a:lnTo>
                  <a:lnTo>
                    <a:pt x="1901406" y="5416442"/>
                  </a:lnTo>
                  <a:close/>
                </a:path>
              </a:pathLst>
            </a:custGeom>
            <a:solidFill>
              <a:srgbClr val="04F6F6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621520" cy="8220709"/>
            </a:xfrm>
            <a:custGeom>
              <a:avLst/>
              <a:gdLst/>
              <a:ahLst/>
              <a:cxnLst/>
              <a:rect l="l" t="t" r="r" b="b"/>
              <a:pathLst>
                <a:path w="9621520" h="8220709">
                  <a:moveTo>
                    <a:pt x="9008782" y="8220220"/>
                  </a:moveTo>
                  <a:lnTo>
                    <a:pt x="3123817" y="8220220"/>
                  </a:lnTo>
                  <a:lnTo>
                    <a:pt x="2511411" y="7161485"/>
                  </a:lnTo>
                  <a:lnTo>
                    <a:pt x="2516836" y="7152441"/>
                  </a:lnTo>
                  <a:lnTo>
                    <a:pt x="740190" y="4079067"/>
                  </a:lnTo>
                  <a:lnTo>
                    <a:pt x="739156" y="4079067"/>
                  </a:lnTo>
                  <a:lnTo>
                    <a:pt x="0" y="2801204"/>
                  </a:lnTo>
                  <a:lnTo>
                    <a:pt x="0" y="0"/>
                  </a:lnTo>
                  <a:lnTo>
                    <a:pt x="5498626" y="0"/>
                  </a:lnTo>
                  <a:lnTo>
                    <a:pt x="8417464" y="5064593"/>
                  </a:lnTo>
                  <a:lnTo>
                    <a:pt x="8412555" y="5067436"/>
                  </a:lnTo>
                  <a:lnTo>
                    <a:pt x="9621098" y="7161487"/>
                  </a:lnTo>
                  <a:lnTo>
                    <a:pt x="9008782" y="8220220"/>
                  </a:lnTo>
                  <a:close/>
                </a:path>
              </a:pathLst>
            </a:custGeom>
            <a:solidFill>
              <a:srgbClr val="4DC738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6689" y="1870852"/>
              <a:ext cx="7155842" cy="620031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8061638"/>
              <a:ext cx="10371455" cy="2225675"/>
            </a:xfrm>
            <a:custGeom>
              <a:avLst/>
              <a:gdLst/>
              <a:ahLst/>
              <a:cxnLst/>
              <a:rect l="l" t="t" r="r" b="b"/>
              <a:pathLst>
                <a:path w="10371455" h="2225675">
                  <a:moveTo>
                    <a:pt x="10371176" y="2225361"/>
                  </a:moveTo>
                  <a:lnTo>
                    <a:pt x="0" y="2225361"/>
                  </a:lnTo>
                  <a:lnTo>
                    <a:pt x="0" y="0"/>
                  </a:lnTo>
                  <a:lnTo>
                    <a:pt x="9081402" y="0"/>
                  </a:lnTo>
                  <a:lnTo>
                    <a:pt x="10371176" y="2225361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912617" y="391464"/>
              <a:ext cx="523875" cy="8422640"/>
            </a:xfrm>
            <a:custGeom>
              <a:avLst/>
              <a:gdLst/>
              <a:ahLst/>
              <a:cxnLst/>
              <a:rect l="l" t="t" r="r" b="b"/>
              <a:pathLst>
                <a:path w="523875" h="8422640">
                  <a:moveTo>
                    <a:pt x="466318" y="8101914"/>
                  </a:moveTo>
                  <a:lnTo>
                    <a:pt x="428802" y="8064170"/>
                  </a:lnTo>
                  <a:lnTo>
                    <a:pt x="148107" y="8346529"/>
                  </a:lnTo>
                  <a:lnTo>
                    <a:pt x="37515" y="8235289"/>
                  </a:lnTo>
                  <a:lnTo>
                    <a:pt x="0" y="8273034"/>
                  </a:lnTo>
                  <a:lnTo>
                    <a:pt x="148107" y="8422018"/>
                  </a:lnTo>
                  <a:lnTo>
                    <a:pt x="466318" y="8101914"/>
                  </a:lnTo>
                  <a:close/>
                </a:path>
                <a:path w="523875" h="8422640">
                  <a:moveTo>
                    <a:pt x="466318" y="1763661"/>
                  </a:moveTo>
                  <a:lnTo>
                    <a:pt x="428802" y="1725917"/>
                  </a:lnTo>
                  <a:lnTo>
                    <a:pt x="148107" y="2008276"/>
                  </a:lnTo>
                  <a:lnTo>
                    <a:pt x="37515" y="1897037"/>
                  </a:lnTo>
                  <a:lnTo>
                    <a:pt x="0" y="1934781"/>
                  </a:lnTo>
                  <a:lnTo>
                    <a:pt x="148107" y="2083765"/>
                  </a:lnTo>
                  <a:lnTo>
                    <a:pt x="466318" y="1763661"/>
                  </a:lnTo>
                  <a:close/>
                </a:path>
                <a:path w="523875" h="8422640">
                  <a:moveTo>
                    <a:pt x="466318" y="37744"/>
                  </a:moveTo>
                  <a:lnTo>
                    <a:pt x="428802" y="0"/>
                  </a:lnTo>
                  <a:lnTo>
                    <a:pt x="148107" y="282359"/>
                  </a:lnTo>
                  <a:lnTo>
                    <a:pt x="37515" y="171119"/>
                  </a:lnTo>
                  <a:lnTo>
                    <a:pt x="0" y="208864"/>
                  </a:lnTo>
                  <a:lnTo>
                    <a:pt x="148107" y="357847"/>
                  </a:lnTo>
                  <a:lnTo>
                    <a:pt x="466318" y="37744"/>
                  </a:lnTo>
                  <a:close/>
                </a:path>
                <a:path w="523875" h="8422640">
                  <a:moveTo>
                    <a:pt x="523468" y="6861188"/>
                  </a:moveTo>
                  <a:lnTo>
                    <a:pt x="485952" y="6823443"/>
                  </a:lnTo>
                  <a:lnTo>
                    <a:pt x="205257" y="7105802"/>
                  </a:lnTo>
                  <a:lnTo>
                    <a:pt x="94665" y="6994563"/>
                  </a:lnTo>
                  <a:lnTo>
                    <a:pt x="57150" y="7032307"/>
                  </a:lnTo>
                  <a:lnTo>
                    <a:pt x="205257" y="7181291"/>
                  </a:lnTo>
                  <a:lnTo>
                    <a:pt x="523468" y="6861188"/>
                  </a:lnTo>
                  <a:close/>
                </a:path>
                <a:path w="523875" h="8422640">
                  <a:moveTo>
                    <a:pt x="523468" y="5209210"/>
                  </a:moveTo>
                  <a:lnTo>
                    <a:pt x="485952" y="5171465"/>
                  </a:lnTo>
                  <a:lnTo>
                    <a:pt x="205257" y="5453824"/>
                  </a:lnTo>
                  <a:lnTo>
                    <a:pt x="94665" y="5342585"/>
                  </a:lnTo>
                  <a:lnTo>
                    <a:pt x="57150" y="5380329"/>
                  </a:lnTo>
                  <a:lnTo>
                    <a:pt x="205257" y="5529313"/>
                  </a:lnTo>
                  <a:lnTo>
                    <a:pt x="523468" y="5209210"/>
                  </a:lnTo>
                  <a:close/>
                </a:path>
                <a:path w="523875" h="8422640">
                  <a:moveTo>
                    <a:pt x="523468" y="3970134"/>
                  </a:moveTo>
                  <a:lnTo>
                    <a:pt x="485952" y="3932390"/>
                  </a:lnTo>
                  <a:lnTo>
                    <a:pt x="205257" y="4214749"/>
                  </a:lnTo>
                  <a:lnTo>
                    <a:pt x="94665" y="4103509"/>
                  </a:lnTo>
                  <a:lnTo>
                    <a:pt x="57150" y="4141266"/>
                  </a:lnTo>
                  <a:lnTo>
                    <a:pt x="205257" y="4290238"/>
                  </a:lnTo>
                  <a:lnTo>
                    <a:pt x="523468" y="3970134"/>
                  </a:lnTo>
                  <a:close/>
                </a:path>
              </a:pathLst>
            </a:custGeom>
            <a:solidFill>
              <a:srgbClr val="04F6F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703476" y="8332447"/>
            <a:ext cx="6228715" cy="120078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 marR="5080">
              <a:lnSpc>
                <a:spcPts val="4580"/>
              </a:lnSpc>
              <a:spcBef>
                <a:spcPts val="290"/>
              </a:spcBef>
            </a:pPr>
            <a:r>
              <a:rPr sz="3900" dirty="0">
                <a:solidFill>
                  <a:srgbClr val="FFFFFF"/>
                </a:solidFill>
                <a:latin typeface="Trebuchet MS"/>
                <a:cs typeface="Trebuchet MS"/>
              </a:rPr>
              <a:t>Licenciamentos</a:t>
            </a:r>
            <a:r>
              <a:rPr sz="3900" spc="2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-30" dirty="0">
                <a:solidFill>
                  <a:srgbClr val="FFFFFF"/>
                </a:solidFill>
                <a:latin typeface="Trebuchet MS"/>
                <a:cs typeface="Trebuchet MS"/>
              </a:rPr>
              <a:t>(Prefeitura, </a:t>
            </a:r>
            <a:r>
              <a:rPr sz="3900" spc="-55" dirty="0">
                <a:solidFill>
                  <a:srgbClr val="FFFFFF"/>
                </a:solidFill>
                <a:latin typeface="Trebuchet MS"/>
                <a:cs typeface="Trebuchet MS"/>
              </a:rPr>
              <a:t>Cetesb,</a:t>
            </a:r>
            <a:r>
              <a:rPr sz="3900" spc="-1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-45" dirty="0">
                <a:solidFill>
                  <a:srgbClr val="FFFFFF"/>
                </a:solidFill>
                <a:latin typeface="Trebuchet MS"/>
                <a:cs typeface="Trebuchet MS"/>
              </a:rPr>
              <a:t>Cadan...)</a:t>
            </a:r>
            <a:endParaRPr sz="39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703476" y="198096"/>
            <a:ext cx="7345680" cy="7592059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2700" marR="1132205">
              <a:lnSpc>
                <a:spcPts val="4580"/>
              </a:lnSpc>
              <a:spcBef>
                <a:spcPts val="330"/>
              </a:spcBef>
            </a:pPr>
            <a:r>
              <a:rPr sz="3900" spc="-35" dirty="0">
                <a:solidFill>
                  <a:srgbClr val="FFFFFF"/>
                </a:solidFill>
                <a:latin typeface="Trebuchet MS"/>
                <a:cs typeface="Trebuchet MS"/>
              </a:rPr>
              <a:t>Abertura,</a:t>
            </a:r>
            <a:r>
              <a:rPr sz="3900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dirty="0">
                <a:solidFill>
                  <a:srgbClr val="FFFFFF"/>
                </a:solidFill>
                <a:latin typeface="Trebuchet MS"/>
                <a:cs typeface="Trebuchet MS"/>
              </a:rPr>
              <a:t>alteração</a:t>
            </a:r>
            <a:r>
              <a:rPr sz="3900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-50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3900" dirty="0">
                <a:solidFill>
                  <a:srgbClr val="FFFFFF"/>
                </a:solidFill>
                <a:latin typeface="Trebuchet MS"/>
                <a:cs typeface="Trebuchet MS"/>
              </a:rPr>
              <a:t>encerramento</a:t>
            </a:r>
            <a:r>
              <a:rPr sz="39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7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9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85" dirty="0">
                <a:solidFill>
                  <a:srgbClr val="FFFFFF"/>
                </a:solidFill>
                <a:latin typeface="Trebuchet MS"/>
                <a:cs typeface="Trebuchet MS"/>
              </a:rPr>
              <a:t>empresas</a:t>
            </a:r>
            <a:endParaRPr sz="39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900" dirty="0">
              <a:latin typeface="Trebuchet MS"/>
              <a:cs typeface="Trebuchet MS"/>
            </a:endParaRPr>
          </a:p>
          <a:p>
            <a:pPr marL="12700" marR="875665">
              <a:lnSpc>
                <a:spcPts val="4580"/>
              </a:lnSpc>
              <a:spcBef>
                <a:spcPts val="5"/>
              </a:spcBef>
            </a:pPr>
            <a:r>
              <a:rPr sz="3900" spc="105" dirty="0">
                <a:solidFill>
                  <a:srgbClr val="FFFFFF"/>
                </a:solidFill>
                <a:latin typeface="Trebuchet MS"/>
                <a:cs typeface="Trebuchet MS"/>
              </a:rPr>
              <a:t>Emissão</a:t>
            </a:r>
            <a:r>
              <a:rPr sz="3900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7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900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dirty="0">
                <a:solidFill>
                  <a:srgbClr val="FFFFFF"/>
                </a:solidFill>
                <a:latin typeface="Trebuchet MS"/>
                <a:cs typeface="Trebuchet MS"/>
              </a:rPr>
              <a:t>certificado</a:t>
            </a:r>
            <a:r>
              <a:rPr sz="3900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dirty="0">
                <a:solidFill>
                  <a:srgbClr val="FFFFFF"/>
                </a:solidFill>
                <a:latin typeface="Trebuchet MS"/>
                <a:cs typeface="Trebuchet MS"/>
              </a:rPr>
              <a:t>PF</a:t>
            </a:r>
            <a:r>
              <a:rPr sz="3900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45" dirty="0">
                <a:solidFill>
                  <a:srgbClr val="FFFFFF"/>
                </a:solidFill>
                <a:latin typeface="Trebuchet MS"/>
                <a:cs typeface="Trebuchet MS"/>
              </a:rPr>
              <a:t>de </a:t>
            </a:r>
            <a:r>
              <a:rPr sz="3900" dirty="0">
                <a:solidFill>
                  <a:srgbClr val="FFFFFF"/>
                </a:solidFill>
                <a:latin typeface="Trebuchet MS"/>
                <a:cs typeface="Trebuchet MS"/>
              </a:rPr>
              <a:t>abertura</a:t>
            </a:r>
            <a:r>
              <a:rPr sz="39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39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55" dirty="0">
                <a:solidFill>
                  <a:srgbClr val="FFFFFF"/>
                </a:solidFill>
                <a:latin typeface="Trebuchet MS"/>
                <a:cs typeface="Trebuchet MS"/>
              </a:rPr>
              <a:t>envio</a:t>
            </a:r>
            <a:r>
              <a:rPr sz="39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100" dirty="0">
                <a:solidFill>
                  <a:srgbClr val="FFFFFF"/>
                </a:solidFill>
                <a:latin typeface="Trebuchet MS"/>
                <a:cs typeface="Trebuchet MS"/>
              </a:rPr>
              <a:t>da</a:t>
            </a:r>
            <a:r>
              <a:rPr sz="39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-140" dirty="0">
                <a:solidFill>
                  <a:srgbClr val="FFFFFF"/>
                </a:solidFill>
                <a:latin typeface="Trebuchet MS"/>
                <a:cs typeface="Trebuchet MS"/>
              </a:rPr>
              <a:t>TFE</a:t>
            </a:r>
            <a:r>
              <a:rPr sz="39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45" dirty="0">
                <a:solidFill>
                  <a:srgbClr val="FFFFFF"/>
                </a:solidFill>
                <a:latin typeface="Trebuchet MS"/>
                <a:cs typeface="Trebuchet MS"/>
              </a:rPr>
              <a:t>de </a:t>
            </a:r>
            <a:r>
              <a:rPr sz="3900" spc="-10" dirty="0">
                <a:solidFill>
                  <a:srgbClr val="FFFFFF"/>
                </a:solidFill>
                <a:latin typeface="Trebuchet MS"/>
                <a:cs typeface="Trebuchet MS"/>
              </a:rPr>
              <a:t>abertura.</a:t>
            </a:r>
            <a:endParaRPr sz="39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7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3900" dirty="0">
                <a:solidFill>
                  <a:srgbClr val="FFFFFF"/>
                </a:solidFill>
                <a:latin typeface="Trebuchet MS"/>
                <a:cs typeface="Trebuchet MS"/>
              </a:rPr>
              <a:t>Alvará</a:t>
            </a:r>
            <a:r>
              <a:rPr sz="3900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7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900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-10" dirty="0">
                <a:solidFill>
                  <a:srgbClr val="FFFFFF"/>
                </a:solidFill>
                <a:latin typeface="Trebuchet MS"/>
                <a:cs typeface="Trebuchet MS"/>
              </a:rPr>
              <a:t>funcionamento.</a:t>
            </a:r>
            <a:endParaRPr sz="39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4050" dirty="0">
              <a:latin typeface="Trebuchet MS"/>
              <a:cs typeface="Trebuchet MS"/>
            </a:endParaRPr>
          </a:p>
          <a:p>
            <a:pPr marL="12700" marR="1328420">
              <a:lnSpc>
                <a:spcPts val="4580"/>
              </a:lnSpc>
            </a:pPr>
            <a:r>
              <a:rPr sz="3900" spc="80" dirty="0">
                <a:solidFill>
                  <a:srgbClr val="FFFFFF"/>
                </a:solidFill>
                <a:latin typeface="Trebuchet MS"/>
                <a:cs typeface="Trebuchet MS"/>
              </a:rPr>
              <a:t>Cadastros</a:t>
            </a:r>
            <a:r>
              <a:rPr sz="3900" spc="-20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140" dirty="0">
                <a:solidFill>
                  <a:srgbClr val="FFFFFF"/>
                </a:solidFill>
                <a:latin typeface="Trebuchet MS"/>
                <a:cs typeface="Trebuchet MS"/>
              </a:rPr>
              <a:t>-</a:t>
            </a:r>
            <a:r>
              <a:rPr sz="3900" spc="-20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-10" dirty="0">
                <a:solidFill>
                  <a:srgbClr val="FFFFFF"/>
                </a:solidFill>
                <a:latin typeface="Trebuchet MS"/>
                <a:cs typeface="Trebuchet MS"/>
              </a:rPr>
              <a:t>(fornecedores, </a:t>
            </a:r>
            <a:r>
              <a:rPr sz="3900" spc="-25" dirty="0">
                <a:solidFill>
                  <a:srgbClr val="FFFFFF"/>
                </a:solidFill>
                <a:latin typeface="Trebuchet MS"/>
                <a:cs typeface="Trebuchet MS"/>
              </a:rPr>
              <a:t>vigilância,</a:t>
            </a:r>
            <a:r>
              <a:rPr sz="3900" spc="-2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-10" dirty="0">
                <a:solidFill>
                  <a:srgbClr val="FFFFFF"/>
                </a:solidFill>
                <a:latin typeface="Trebuchet MS"/>
                <a:cs typeface="Trebuchet MS"/>
              </a:rPr>
              <a:t>sanitária...)</a:t>
            </a:r>
            <a:endParaRPr sz="39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7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3900" spc="60" dirty="0">
                <a:solidFill>
                  <a:srgbClr val="FFFFFF"/>
                </a:solidFill>
                <a:latin typeface="Trebuchet MS"/>
                <a:cs typeface="Trebuchet MS"/>
              </a:rPr>
              <a:t>Registro</a:t>
            </a:r>
            <a:r>
              <a:rPr sz="39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dirty="0">
                <a:solidFill>
                  <a:srgbClr val="FFFFFF"/>
                </a:solidFill>
                <a:latin typeface="Trebuchet MS"/>
                <a:cs typeface="Trebuchet MS"/>
              </a:rPr>
              <a:t>em</a:t>
            </a:r>
            <a:r>
              <a:rPr sz="39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110" dirty="0">
                <a:solidFill>
                  <a:srgbClr val="FFFFFF"/>
                </a:solidFill>
                <a:latin typeface="Trebuchet MS"/>
                <a:cs typeface="Trebuchet MS"/>
              </a:rPr>
              <a:t>conselhos</a:t>
            </a:r>
            <a:r>
              <a:rPr sz="39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00" spc="60" dirty="0">
                <a:solidFill>
                  <a:srgbClr val="FFFFFF"/>
                </a:solidFill>
                <a:latin typeface="Trebuchet MS"/>
                <a:cs typeface="Trebuchet MS"/>
              </a:rPr>
              <a:t>regionais</a:t>
            </a:r>
            <a:endParaRPr sz="3900" dirty="0">
              <a:latin typeface="Trebuchet MS"/>
              <a:cs typeface="Trebuchet MS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613336" y="9336517"/>
            <a:ext cx="2476499" cy="790574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016000" y="8517788"/>
            <a:ext cx="4410710" cy="1312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365"/>
              </a:lnSpc>
              <a:spcBef>
                <a:spcPts val="100"/>
              </a:spcBef>
            </a:pP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6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33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4" dirty="0">
                <a:solidFill>
                  <a:srgbClr val="FFFFFF"/>
                </a:solidFill>
                <a:latin typeface="Trebuchet MS"/>
                <a:cs typeface="Trebuchet MS"/>
              </a:rPr>
              <a:t>Á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6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50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ts val="4765"/>
              </a:lnSpc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JESSICA</a:t>
            </a:r>
            <a:r>
              <a:rPr sz="40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VENÂNCIO</a:t>
            </a:r>
            <a:endParaRPr sz="4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162799" cy="102869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374025" y="8596939"/>
            <a:ext cx="6913973" cy="169005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266516" y="155743"/>
            <a:ext cx="1021481" cy="255988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04112" y="9115228"/>
            <a:ext cx="3009899" cy="96202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808976" y="4270247"/>
            <a:ext cx="10277855" cy="348386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53015" y="673608"/>
            <a:ext cx="6629399" cy="3179063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0F1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085982" y="0"/>
            <a:ext cx="12898755" cy="5187950"/>
            <a:chOff x="1085982" y="0"/>
            <a:chExt cx="12898755" cy="5187950"/>
          </a:xfrm>
        </p:grpSpPr>
        <p:sp>
          <p:nvSpPr>
            <p:cNvPr id="4" name="object 4"/>
            <p:cNvSpPr/>
            <p:nvPr/>
          </p:nvSpPr>
          <p:spPr>
            <a:xfrm>
              <a:off x="9683383" y="1465599"/>
              <a:ext cx="4300855" cy="3722370"/>
            </a:xfrm>
            <a:custGeom>
              <a:avLst/>
              <a:gdLst/>
              <a:ahLst/>
              <a:cxnLst/>
              <a:rect l="l" t="t" r="r" b="b"/>
              <a:pathLst>
                <a:path w="4300855" h="3722370">
                  <a:moveTo>
                    <a:pt x="1076120" y="3722338"/>
                  </a:moveTo>
                  <a:lnTo>
                    <a:pt x="3224455" y="3722338"/>
                  </a:lnTo>
                  <a:lnTo>
                    <a:pt x="4300732" y="1863121"/>
                  </a:lnTo>
                  <a:lnTo>
                    <a:pt x="3224455" y="0"/>
                  </a:lnTo>
                  <a:lnTo>
                    <a:pt x="1076120" y="0"/>
                  </a:lnTo>
                  <a:lnTo>
                    <a:pt x="0" y="1863121"/>
                  </a:lnTo>
                  <a:lnTo>
                    <a:pt x="1076120" y="3722338"/>
                  </a:lnTo>
                  <a:close/>
                </a:path>
              </a:pathLst>
            </a:custGeom>
            <a:solidFill>
              <a:srgbClr val="0F1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386714" y="0"/>
              <a:ext cx="6221730" cy="5187315"/>
            </a:xfrm>
            <a:custGeom>
              <a:avLst/>
              <a:gdLst/>
              <a:ahLst/>
              <a:cxnLst/>
              <a:rect l="l" t="t" r="r" b="b"/>
              <a:pathLst>
                <a:path w="6221730" h="5187315">
                  <a:moveTo>
                    <a:pt x="1071570" y="5187093"/>
                  </a:moveTo>
                  <a:lnTo>
                    <a:pt x="3224942" y="5187093"/>
                  </a:lnTo>
                  <a:lnTo>
                    <a:pt x="4976449" y="2153278"/>
                  </a:lnTo>
                  <a:lnTo>
                    <a:pt x="5724881" y="857730"/>
                  </a:lnTo>
                  <a:lnTo>
                    <a:pt x="5724724" y="857730"/>
                  </a:lnTo>
                  <a:lnTo>
                    <a:pt x="6221221" y="0"/>
                  </a:lnTo>
                  <a:lnTo>
                    <a:pt x="1920777" y="0"/>
                  </a:lnTo>
                  <a:lnTo>
                    <a:pt x="1073620" y="1465599"/>
                  </a:lnTo>
                  <a:lnTo>
                    <a:pt x="1072057" y="1465599"/>
                  </a:lnTo>
                  <a:lnTo>
                    <a:pt x="676052" y="2153278"/>
                  </a:lnTo>
                  <a:lnTo>
                    <a:pt x="676365" y="2153434"/>
                  </a:lnTo>
                  <a:lnTo>
                    <a:pt x="0" y="3328721"/>
                  </a:lnTo>
                  <a:lnTo>
                    <a:pt x="1071570" y="5187093"/>
                  </a:lnTo>
                  <a:close/>
                </a:path>
              </a:pathLst>
            </a:custGeom>
            <a:solidFill>
              <a:srgbClr val="4DC7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85982" y="0"/>
              <a:ext cx="6221730" cy="5187315"/>
            </a:xfrm>
            <a:custGeom>
              <a:avLst/>
              <a:gdLst/>
              <a:ahLst/>
              <a:cxnLst/>
              <a:rect l="l" t="t" r="r" b="b"/>
              <a:pathLst>
                <a:path w="6221730" h="5187315">
                  <a:moveTo>
                    <a:pt x="1075631" y="5187093"/>
                  </a:moveTo>
                  <a:lnTo>
                    <a:pt x="3224943" y="5187093"/>
                  </a:lnTo>
                  <a:lnTo>
                    <a:pt x="4300732" y="3328721"/>
                  </a:lnTo>
                  <a:lnTo>
                    <a:pt x="4297450" y="3323254"/>
                  </a:lnTo>
                  <a:lnTo>
                    <a:pt x="5372164" y="1465599"/>
                  </a:lnTo>
                  <a:lnTo>
                    <a:pt x="5372789" y="1465599"/>
                  </a:lnTo>
                  <a:lnTo>
                    <a:pt x="6221206" y="0"/>
                  </a:lnTo>
                  <a:lnTo>
                    <a:pt x="1916993" y="0"/>
                  </a:lnTo>
                  <a:lnTo>
                    <a:pt x="728092" y="2061285"/>
                  </a:lnTo>
                  <a:lnTo>
                    <a:pt x="731061" y="2063004"/>
                  </a:lnTo>
                  <a:lnTo>
                    <a:pt x="0" y="3328721"/>
                  </a:lnTo>
                  <a:lnTo>
                    <a:pt x="1075631" y="5187093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425677" y="4070584"/>
              <a:ext cx="3384550" cy="1115695"/>
            </a:xfrm>
            <a:custGeom>
              <a:avLst/>
              <a:gdLst/>
              <a:ahLst/>
              <a:cxnLst/>
              <a:rect l="l" t="t" r="r" b="b"/>
              <a:pathLst>
                <a:path w="3384550" h="1115695">
                  <a:moveTo>
                    <a:pt x="2742951" y="1115243"/>
                  </a:moveTo>
                  <a:lnTo>
                    <a:pt x="641382" y="1115243"/>
                  </a:lnTo>
                  <a:lnTo>
                    <a:pt x="0" y="0"/>
                  </a:lnTo>
                  <a:lnTo>
                    <a:pt x="3384240" y="0"/>
                  </a:lnTo>
                  <a:lnTo>
                    <a:pt x="2742951" y="111524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0" y="1451963"/>
            <a:ext cx="9211945" cy="8835390"/>
            <a:chOff x="0" y="1451963"/>
            <a:chExt cx="9211945" cy="8835390"/>
          </a:xfrm>
        </p:grpSpPr>
        <p:sp>
          <p:nvSpPr>
            <p:cNvPr id="9" name="object 9"/>
            <p:cNvSpPr/>
            <p:nvPr/>
          </p:nvSpPr>
          <p:spPr>
            <a:xfrm>
              <a:off x="0" y="8871508"/>
              <a:ext cx="817244" cy="1416050"/>
            </a:xfrm>
            <a:custGeom>
              <a:avLst/>
              <a:gdLst/>
              <a:ahLst/>
              <a:cxnLst/>
              <a:rect l="l" t="t" r="r" b="b"/>
              <a:pathLst>
                <a:path w="817244" h="1416050">
                  <a:moveTo>
                    <a:pt x="817090" y="1415490"/>
                  </a:moveTo>
                  <a:lnTo>
                    <a:pt x="0" y="1415490"/>
                  </a:lnTo>
                  <a:lnTo>
                    <a:pt x="0" y="0"/>
                  </a:lnTo>
                  <a:lnTo>
                    <a:pt x="817090" y="1415490"/>
                  </a:lnTo>
                  <a:close/>
                </a:path>
              </a:pathLst>
            </a:custGeom>
            <a:solidFill>
              <a:srgbClr val="04F6F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5185828"/>
              <a:ext cx="5013325" cy="5101590"/>
            </a:xfrm>
            <a:custGeom>
              <a:avLst/>
              <a:gdLst/>
              <a:ahLst/>
              <a:cxnLst/>
              <a:rect l="l" t="t" r="r" b="b"/>
              <a:pathLst>
                <a:path w="5013325" h="5101590">
                  <a:moveTo>
                    <a:pt x="5013033" y="5101170"/>
                  </a:moveTo>
                  <a:lnTo>
                    <a:pt x="816338" y="5101170"/>
                  </a:lnTo>
                  <a:lnTo>
                    <a:pt x="0" y="3687240"/>
                  </a:lnTo>
                  <a:lnTo>
                    <a:pt x="0" y="0"/>
                  </a:lnTo>
                  <a:lnTo>
                    <a:pt x="2067059" y="0"/>
                  </a:lnTo>
                  <a:lnTo>
                    <a:pt x="2754155" y="1187730"/>
                  </a:lnTo>
                  <a:lnTo>
                    <a:pt x="2754636" y="1187730"/>
                  </a:lnTo>
                  <a:lnTo>
                    <a:pt x="4167103" y="3632770"/>
                  </a:lnTo>
                  <a:lnTo>
                    <a:pt x="4168629" y="3632770"/>
                  </a:lnTo>
                  <a:lnTo>
                    <a:pt x="4555282" y="4304607"/>
                  </a:lnTo>
                  <a:lnTo>
                    <a:pt x="4554977" y="4304759"/>
                  </a:lnTo>
                  <a:lnTo>
                    <a:pt x="5013033" y="5101170"/>
                  </a:lnTo>
                  <a:close/>
                </a:path>
                <a:path w="5013325" h="5101590">
                  <a:moveTo>
                    <a:pt x="2754636" y="1187730"/>
                  </a:moveTo>
                  <a:lnTo>
                    <a:pt x="2754155" y="1187730"/>
                  </a:lnTo>
                  <a:lnTo>
                    <a:pt x="2754460" y="1187425"/>
                  </a:lnTo>
                  <a:lnTo>
                    <a:pt x="2754636" y="1187730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117768" y="5185828"/>
              <a:ext cx="6094095" cy="5101590"/>
            </a:xfrm>
            <a:custGeom>
              <a:avLst/>
              <a:gdLst/>
              <a:ahLst/>
              <a:cxnLst/>
              <a:rect l="l" t="t" r="r" b="b"/>
              <a:pathLst>
                <a:path w="6094095" h="5101590">
                  <a:moveTo>
                    <a:pt x="6093698" y="5101170"/>
                  </a:moveTo>
                  <a:lnTo>
                    <a:pt x="1900487" y="5101170"/>
                  </a:lnTo>
                  <a:lnTo>
                    <a:pt x="1051471" y="3632770"/>
                  </a:lnTo>
                  <a:lnTo>
                    <a:pt x="1050860" y="3632770"/>
                  </a:lnTo>
                  <a:lnTo>
                    <a:pt x="0" y="1816385"/>
                  </a:lnTo>
                  <a:lnTo>
                    <a:pt x="1050860" y="0"/>
                  </a:lnTo>
                  <a:lnTo>
                    <a:pt x="3148463" y="0"/>
                  </a:lnTo>
                  <a:lnTo>
                    <a:pt x="3784899" y="1100145"/>
                  </a:lnTo>
                  <a:lnTo>
                    <a:pt x="3790515" y="1100145"/>
                  </a:lnTo>
                  <a:lnTo>
                    <a:pt x="5585874" y="4214734"/>
                  </a:lnTo>
                  <a:lnTo>
                    <a:pt x="5582975" y="4216412"/>
                  </a:lnTo>
                  <a:lnTo>
                    <a:pt x="6093698" y="5101170"/>
                  </a:lnTo>
                  <a:close/>
                </a:path>
                <a:path w="6094095" h="5101590">
                  <a:moveTo>
                    <a:pt x="3790515" y="1100145"/>
                  </a:moveTo>
                  <a:lnTo>
                    <a:pt x="3784899" y="1100145"/>
                  </a:lnTo>
                  <a:lnTo>
                    <a:pt x="3789019" y="1097552"/>
                  </a:lnTo>
                  <a:lnTo>
                    <a:pt x="3790515" y="1100145"/>
                  </a:lnTo>
                  <a:close/>
                </a:path>
              </a:pathLst>
            </a:custGeom>
            <a:solidFill>
              <a:srgbClr val="4DC7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451963"/>
              <a:ext cx="8613795" cy="7459158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0" y="1451963"/>
              <a:ext cx="8604885" cy="7459345"/>
            </a:xfrm>
            <a:custGeom>
              <a:avLst/>
              <a:gdLst/>
              <a:ahLst/>
              <a:cxnLst/>
              <a:rect l="l" t="t" r="r" b="b"/>
              <a:pathLst>
                <a:path w="8604885" h="7459345">
                  <a:moveTo>
                    <a:pt x="6450821" y="7459157"/>
                  </a:moveTo>
                  <a:lnTo>
                    <a:pt x="2143923" y="7459157"/>
                  </a:lnTo>
                  <a:lnTo>
                    <a:pt x="0" y="3746075"/>
                  </a:lnTo>
                  <a:lnTo>
                    <a:pt x="0" y="3713082"/>
                  </a:lnTo>
                  <a:lnTo>
                    <a:pt x="2143923" y="0"/>
                  </a:lnTo>
                  <a:lnTo>
                    <a:pt x="6450820" y="0"/>
                  </a:lnTo>
                  <a:lnTo>
                    <a:pt x="8604269" y="3729578"/>
                  </a:lnTo>
                  <a:lnTo>
                    <a:pt x="6450821" y="7459157"/>
                  </a:lnTo>
                  <a:close/>
                </a:path>
              </a:pathLst>
            </a:custGeom>
            <a:solidFill>
              <a:srgbClr val="0F1B34">
                <a:alpha val="5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/>
          <p:nvPr/>
        </p:nvSpPr>
        <p:spPr>
          <a:xfrm>
            <a:off x="16861462" y="4033674"/>
            <a:ext cx="800100" cy="625475"/>
          </a:xfrm>
          <a:custGeom>
            <a:avLst/>
            <a:gdLst/>
            <a:ahLst/>
            <a:cxnLst/>
            <a:rect l="l" t="t" r="r" b="b"/>
            <a:pathLst>
              <a:path w="800100" h="625475">
                <a:moveTo>
                  <a:pt x="691653" y="625209"/>
                </a:moveTo>
                <a:lnTo>
                  <a:pt x="684054" y="625181"/>
                </a:lnTo>
                <a:lnTo>
                  <a:pt x="107981" y="625181"/>
                </a:lnTo>
                <a:lnTo>
                  <a:pt x="100473" y="624446"/>
                </a:lnTo>
                <a:lnTo>
                  <a:pt x="57714" y="610033"/>
                </a:lnTo>
                <a:lnTo>
                  <a:pt x="23742" y="580456"/>
                </a:lnTo>
                <a:lnTo>
                  <a:pt x="3717" y="540209"/>
                </a:lnTo>
                <a:lnTo>
                  <a:pt x="0" y="107131"/>
                </a:lnTo>
                <a:lnTo>
                  <a:pt x="707" y="100008"/>
                </a:lnTo>
                <a:lnTo>
                  <a:pt x="15337" y="57233"/>
                </a:lnTo>
                <a:lnTo>
                  <a:pt x="45323" y="23386"/>
                </a:lnTo>
                <a:lnTo>
                  <a:pt x="86076" y="3585"/>
                </a:lnTo>
                <a:lnTo>
                  <a:pt x="108577" y="0"/>
                </a:lnTo>
                <a:lnTo>
                  <a:pt x="684686" y="41"/>
                </a:lnTo>
                <a:lnTo>
                  <a:pt x="735857" y="11748"/>
                </a:lnTo>
                <a:lnTo>
                  <a:pt x="771643" y="39127"/>
                </a:lnTo>
                <a:lnTo>
                  <a:pt x="783118" y="54911"/>
                </a:lnTo>
                <a:lnTo>
                  <a:pt x="110931" y="54913"/>
                </a:lnTo>
                <a:lnTo>
                  <a:pt x="106369" y="55471"/>
                </a:lnTo>
                <a:lnTo>
                  <a:pt x="101876" y="56586"/>
                </a:lnTo>
                <a:lnTo>
                  <a:pt x="133409" y="92189"/>
                </a:lnTo>
                <a:lnTo>
                  <a:pt x="59766" y="92189"/>
                </a:lnTo>
                <a:lnTo>
                  <a:pt x="56912" y="99522"/>
                </a:lnTo>
                <a:lnTo>
                  <a:pt x="55576" y="107131"/>
                </a:lnTo>
                <a:lnTo>
                  <a:pt x="55765" y="115016"/>
                </a:lnTo>
                <a:lnTo>
                  <a:pt x="55779" y="514353"/>
                </a:lnTo>
                <a:lnTo>
                  <a:pt x="70734" y="550001"/>
                </a:lnTo>
                <a:lnTo>
                  <a:pt x="108314" y="569928"/>
                </a:lnTo>
                <a:lnTo>
                  <a:pt x="112235" y="570311"/>
                </a:lnTo>
                <a:lnTo>
                  <a:pt x="783136" y="570311"/>
                </a:lnTo>
                <a:lnTo>
                  <a:pt x="776190" y="580596"/>
                </a:lnTo>
                <a:lnTo>
                  <a:pt x="742080" y="610174"/>
                </a:lnTo>
                <a:lnTo>
                  <a:pt x="699181" y="624498"/>
                </a:lnTo>
                <a:lnTo>
                  <a:pt x="691653" y="625209"/>
                </a:lnTo>
                <a:close/>
              </a:path>
              <a:path w="800100" h="625475">
                <a:moveTo>
                  <a:pt x="509030" y="353797"/>
                </a:moveTo>
                <a:lnTo>
                  <a:pt x="405634" y="353797"/>
                </a:lnTo>
                <a:lnTo>
                  <a:pt x="411082" y="353219"/>
                </a:lnTo>
                <a:lnTo>
                  <a:pt x="421854" y="350907"/>
                </a:lnTo>
                <a:lnTo>
                  <a:pt x="698372" y="56586"/>
                </a:lnTo>
                <a:lnTo>
                  <a:pt x="693876" y="55497"/>
                </a:lnTo>
                <a:lnTo>
                  <a:pt x="689314" y="54939"/>
                </a:lnTo>
                <a:lnTo>
                  <a:pt x="684686" y="54911"/>
                </a:lnTo>
                <a:lnTo>
                  <a:pt x="783118" y="54911"/>
                </a:lnTo>
                <a:lnTo>
                  <a:pt x="797768" y="92189"/>
                </a:lnTo>
                <a:lnTo>
                  <a:pt x="740482" y="92189"/>
                </a:lnTo>
                <a:lnTo>
                  <a:pt x="509030" y="353797"/>
                </a:lnTo>
                <a:close/>
              </a:path>
              <a:path w="800100" h="625475">
                <a:moveTo>
                  <a:pt x="783136" y="570311"/>
                </a:moveTo>
                <a:lnTo>
                  <a:pt x="112235" y="570311"/>
                </a:lnTo>
                <a:lnTo>
                  <a:pt x="688640" y="570311"/>
                </a:lnTo>
                <a:lnTo>
                  <a:pt x="692556" y="569928"/>
                </a:lnTo>
                <a:lnTo>
                  <a:pt x="730062" y="549987"/>
                </a:lnTo>
                <a:lnTo>
                  <a:pt x="744904" y="514353"/>
                </a:lnTo>
                <a:lnTo>
                  <a:pt x="744870" y="107131"/>
                </a:lnTo>
                <a:lnTo>
                  <a:pt x="743396" y="99522"/>
                </a:lnTo>
                <a:lnTo>
                  <a:pt x="740482" y="92189"/>
                </a:lnTo>
                <a:lnTo>
                  <a:pt x="797768" y="92189"/>
                </a:lnTo>
                <a:lnTo>
                  <a:pt x="799330" y="100008"/>
                </a:lnTo>
                <a:lnTo>
                  <a:pt x="800035" y="107131"/>
                </a:lnTo>
                <a:lnTo>
                  <a:pt x="800027" y="518252"/>
                </a:lnTo>
                <a:lnTo>
                  <a:pt x="788245" y="561423"/>
                </a:lnTo>
                <a:lnTo>
                  <a:pt x="784664" y="568048"/>
                </a:lnTo>
                <a:lnTo>
                  <a:pt x="783136" y="570311"/>
                </a:lnTo>
                <a:close/>
              </a:path>
              <a:path w="800100" h="625475">
                <a:moveTo>
                  <a:pt x="400019" y="409233"/>
                </a:moveTo>
                <a:lnTo>
                  <a:pt x="358484" y="402600"/>
                </a:lnTo>
                <a:lnTo>
                  <a:pt x="321127" y="383361"/>
                </a:lnTo>
                <a:lnTo>
                  <a:pt x="59766" y="92189"/>
                </a:lnTo>
                <a:lnTo>
                  <a:pt x="133409" y="92189"/>
                </a:lnTo>
                <a:lnTo>
                  <a:pt x="345542" y="331703"/>
                </a:lnTo>
                <a:lnTo>
                  <a:pt x="349574" y="335393"/>
                </a:lnTo>
                <a:lnTo>
                  <a:pt x="389166" y="353219"/>
                </a:lnTo>
                <a:lnTo>
                  <a:pt x="394614" y="353797"/>
                </a:lnTo>
                <a:lnTo>
                  <a:pt x="509030" y="353797"/>
                </a:lnTo>
                <a:lnTo>
                  <a:pt x="499610" y="364444"/>
                </a:lnTo>
                <a:lnTo>
                  <a:pt x="467168" y="391081"/>
                </a:lnTo>
                <a:lnTo>
                  <a:pt x="427971" y="406270"/>
                </a:lnTo>
                <a:lnTo>
                  <a:pt x="407066" y="409048"/>
                </a:lnTo>
                <a:lnTo>
                  <a:pt x="400019" y="409233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hlinkClick r:id="rId3"/>
          </p:cNvPr>
          <p:cNvSpPr/>
          <p:nvPr/>
        </p:nvSpPr>
        <p:spPr>
          <a:xfrm>
            <a:off x="16864110" y="5821908"/>
            <a:ext cx="711835" cy="714375"/>
          </a:xfrm>
          <a:custGeom>
            <a:avLst/>
            <a:gdLst/>
            <a:ahLst/>
            <a:cxnLst/>
            <a:rect l="l" t="t" r="r" b="b"/>
            <a:pathLst>
              <a:path w="711834" h="714375">
                <a:moveTo>
                  <a:pt x="39687" y="714374"/>
                </a:moveTo>
                <a:lnTo>
                  <a:pt x="87876" y="712681"/>
                </a:lnTo>
                <a:lnTo>
                  <a:pt x="135149" y="707675"/>
                </a:lnTo>
                <a:lnTo>
                  <a:pt x="181394" y="699473"/>
                </a:lnTo>
                <a:lnTo>
                  <a:pt x="226494" y="688187"/>
                </a:lnTo>
                <a:lnTo>
                  <a:pt x="270337" y="673932"/>
                </a:lnTo>
                <a:lnTo>
                  <a:pt x="312808" y="656822"/>
                </a:lnTo>
                <a:lnTo>
                  <a:pt x="353793" y="636971"/>
                </a:lnTo>
                <a:lnTo>
                  <a:pt x="393179" y="614493"/>
                </a:lnTo>
                <a:lnTo>
                  <a:pt x="430850" y="589502"/>
                </a:lnTo>
                <a:lnTo>
                  <a:pt x="466693" y="562112"/>
                </a:lnTo>
                <a:lnTo>
                  <a:pt x="500594" y="532438"/>
                </a:lnTo>
                <a:lnTo>
                  <a:pt x="532438" y="500594"/>
                </a:lnTo>
                <a:lnTo>
                  <a:pt x="562112" y="466693"/>
                </a:lnTo>
                <a:lnTo>
                  <a:pt x="589502" y="430850"/>
                </a:lnTo>
                <a:lnTo>
                  <a:pt x="614493" y="393179"/>
                </a:lnTo>
                <a:lnTo>
                  <a:pt x="636971" y="353793"/>
                </a:lnTo>
                <a:lnTo>
                  <a:pt x="656822" y="312808"/>
                </a:lnTo>
                <a:lnTo>
                  <a:pt x="673932" y="270337"/>
                </a:lnTo>
                <a:lnTo>
                  <a:pt x="688187" y="226494"/>
                </a:lnTo>
                <a:lnTo>
                  <a:pt x="699477" y="181371"/>
                </a:lnTo>
                <a:lnTo>
                  <a:pt x="707675" y="135149"/>
                </a:lnTo>
                <a:lnTo>
                  <a:pt x="711695" y="97181"/>
                </a:lnTo>
                <a:lnTo>
                  <a:pt x="711695" y="26433"/>
                </a:lnTo>
                <a:lnTo>
                  <a:pt x="711243" y="24193"/>
                </a:lnTo>
                <a:lnTo>
                  <a:pt x="702716" y="11583"/>
                </a:lnTo>
                <a:lnTo>
                  <a:pt x="690097" y="3103"/>
                </a:lnTo>
                <a:lnTo>
                  <a:pt x="674687" y="0"/>
                </a:lnTo>
                <a:lnTo>
                  <a:pt x="535781" y="0"/>
                </a:lnTo>
                <a:lnTo>
                  <a:pt x="499197" y="24193"/>
                </a:lnTo>
                <a:lnTo>
                  <a:pt x="494624" y="76420"/>
                </a:lnTo>
                <a:lnTo>
                  <a:pt x="490289" y="112390"/>
                </a:lnTo>
                <a:lnTo>
                  <a:pt x="483201" y="147429"/>
                </a:lnTo>
                <a:lnTo>
                  <a:pt x="473467" y="181394"/>
                </a:lnTo>
                <a:lnTo>
                  <a:pt x="471614" y="191907"/>
                </a:lnTo>
                <a:lnTo>
                  <a:pt x="472603" y="202555"/>
                </a:lnTo>
                <a:lnTo>
                  <a:pt x="476457" y="212681"/>
                </a:lnTo>
                <a:lnTo>
                  <a:pt x="483195" y="221654"/>
                </a:lnTo>
                <a:lnTo>
                  <a:pt x="570507" y="309364"/>
                </a:lnTo>
                <a:lnTo>
                  <a:pt x="547476" y="350496"/>
                </a:lnTo>
                <a:lnTo>
                  <a:pt x="521354" y="389545"/>
                </a:lnTo>
                <a:lnTo>
                  <a:pt x="492306" y="426342"/>
                </a:lnTo>
                <a:lnTo>
                  <a:pt x="460498" y="460722"/>
                </a:lnTo>
                <a:lnTo>
                  <a:pt x="426096" y="492515"/>
                </a:lnTo>
                <a:lnTo>
                  <a:pt x="389263" y="521555"/>
                </a:lnTo>
                <a:lnTo>
                  <a:pt x="350165" y="547675"/>
                </a:lnTo>
                <a:lnTo>
                  <a:pt x="308967" y="570706"/>
                </a:lnTo>
                <a:lnTo>
                  <a:pt x="0" y="570706"/>
                </a:lnTo>
                <a:lnTo>
                  <a:pt x="0" y="674687"/>
                </a:lnTo>
                <a:lnTo>
                  <a:pt x="3103" y="690181"/>
                </a:lnTo>
                <a:lnTo>
                  <a:pt x="11583" y="702791"/>
                </a:lnTo>
                <a:lnTo>
                  <a:pt x="24193" y="711271"/>
                </a:lnTo>
                <a:lnTo>
                  <a:pt x="39687" y="714374"/>
                </a:lnTo>
                <a:close/>
              </a:path>
              <a:path w="711834" h="714375">
                <a:moveTo>
                  <a:pt x="0" y="570706"/>
                </a:moveTo>
                <a:lnTo>
                  <a:pt x="308967" y="570706"/>
                </a:lnTo>
                <a:lnTo>
                  <a:pt x="221654" y="483195"/>
                </a:lnTo>
                <a:lnTo>
                  <a:pt x="212681" y="476457"/>
                </a:lnTo>
                <a:lnTo>
                  <a:pt x="202555" y="472603"/>
                </a:lnTo>
                <a:lnTo>
                  <a:pt x="191907" y="471614"/>
                </a:lnTo>
                <a:lnTo>
                  <a:pt x="181371" y="473471"/>
                </a:lnTo>
                <a:lnTo>
                  <a:pt x="147429" y="483201"/>
                </a:lnTo>
                <a:lnTo>
                  <a:pt x="112389" y="490289"/>
                </a:lnTo>
                <a:lnTo>
                  <a:pt x="76420" y="494624"/>
                </a:lnTo>
                <a:lnTo>
                  <a:pt x="39687" y="496093"/>
                </a:lnTo>
                <a:lnTo>
                  <a:pt x="24193" y="499197"/>
                </a:lnTo>
                <a:lnTo>
                  <a:pt x="11583" y="507677"/>
                </a:lnTo>
                <a:lnTo>
                  <a:pt x="3103" y="520287"/>
                </a:lnTo>
                <a:lnTo>
                  <a:pt x="0" y="535781"/>
                </a:lnTo>
                <a:lnTo>
                  <a:pt x="0" y="570706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6945204" y="6735305"/>
            <a:ext cx="715010" cy="916940"/>
          </a:xfrm>
          <a:custGeom>
            <a:avLst/>
            <a:gdLst/>
            <a:ahLst/>
            <a:cxnLst/>
            <a:rect l="l" t="t" r="r" b="b"/>
            <a:pathLst>
              <a:path w="715009" h="916940">
                <a:moveTo>
                  <a:pt x="518350" y="340982"/>
                </a:moveTo>
                <a:lnTo>
                  <a:pt x="513524" y="301955"/>
                </a:lnTo>
                <a:lnTo>
                  <a:pt x="499351" y="265290"/>
                </a:lnTo>
                <a:lnTo>
                  <a:pt x="476669" y="233159"/>
                </a:lnTo>
                <a:lnTo>
                  <a:pt x="455028" y="213360"/>
                </a:lnTo>
                <a:lnTo>
                  <a:pt x="455028" y="335038"/>
                </a:lnTo>
                <a:lnTo>
                  <a:pt x="454964" y="347865"/>
                </a:lnTo>
                <a:lnTo>
                  <a:pt x="442087" y="390232"/>
                </a:lnTo>
                <a:lnTo>
                  <a:pt x="406285" y="425945"/>
                </a:lnTo>
                <a:lnTo>
                  <a:pt x="370179" y="438175"/>
                </a:lnTo>
                <a:lnTo>
                  <a:pt x="363842" y="438797"/>
                </a:lnTo>
                <a:lnTo>
                  <a:pt x="351028" y="438797"/>
                </a:lnTo>
                <a:lnTo>
                  <a:pt x="314198" y="428942"/>
                </a:lnTo>
                <a:lnTo>
                  <a:pt x="283946" y="405765"/>
                </a:lnTo>
                <a:lnTo>
                  <a:pt x="263029" y="366725"/>
                </a:lnTo>
                <a:lnTo>
                  <a:pt x="259918" y="335038"/>
                </a:lnTo>
                <a:lnTo>
                  <a:pt x="260527" y="328752"/>
                </a:lnTo>
                <a:lnTo>
                  <a:pt x="279908" y="282092"/>
                </a:lnTo>
                <a:lnTo>
                  <a:pt x="314198" y="254012"/>
                </a:lnTo>
                <a:lnTo>
                  <a:pt x="351028" y="244157"/>
                </a:lnTo>
                <a:lnTo>
                  <a:pt x="357428" y="244157"/>
                </a:lnTo>
                <a:lnTo>
                  <a:pt x="357428" y="243179"/>
                </a:lnTo>
                <a:lnTo>
                  <a:pt x="363880" y="243179"/>
                </a:lnTo>
                <a:lnTo>
                  <a:pt x="370255" y="243814"/>
                </a:lnTo>
                <a:lnTo>
                  <a:pt x="406577" y="256197"/>
                </a:lnTo>
                <a:lnTo>
                  <a:pt x="435317" y="281571"/>
                </a:lnTo>
                <a:lnTo>
                  <a:pt x="452056" y="316026"/>
                </a:lnTo>
                <a:lnTo>
                  <a:pt x="455028" y="335038"/>
                </a:lnTo>
                <a:lnTo>
                  <a:pt x="455028" y="213360"/>
                </a:lnTo>
                <a:lnTo>
                  <a:pt x="419011" y="192633"/>
                </a:lnTo>
                <a:lnTo>
                  <a:pt x="381038" y="182143"/>
                </a:lnTo>
                <a:lnTo>
                  <a:pt x="357428" y="180403"/>
                </a:lnTo>
                <a:lnTo>
                  <a:pt x="349529" y="180606"/>
                </a:lnTo>
                <a:lnTo>
                  <a:pt x="310718" y="187325"/>
                </a:lnTo>
                <a:lnTo>
                  <a:pt x="274713" y="203250"/>
                </a:lnTo>
                <a:lnTo>
                  <a:pt x="243649" y="227444"/>
                </a:lnTo>
                <a:lnTo>
                  <a:pt x="219405" y="258445"/>
                </a:lnTo>
                <a:lnTo>
                  <a:pt x="203441" y="294373"/>
                </a:lnTo>
                <a:lnTo>
                  <a:pt x="196710" y="333095"/>
                </a:lnTo>
                <a:lnTo>
                  <a:pt x="196519" y="340982"/>
                </a:lnTo>
                <a:lnTo>
                  <a:pt x="196710" y="348881"/>
                </a:lnTo>
                <a:lnTo>
                  <a:pt x="203441" y="387578"/>
                </a:lnTo>
                <a:lnTo>
                  <a:pt x="219379" y="423481"/>
                </a:lnTo>
                <a:lnTo>
                  <a:pt x="243586" y="454456"/>
                </a:lnTo>
                <a:lnTo>
                  <a:pt x="274599" y="478650"/>
                </a:lnTo>
                <a:lnTo>
                  <a:pt x="310718" y="494652"/>
                </a:lnTo>
                <a:lnTo>
                  <a:pt x="349529" y="501370"/>
                </a:lnTo>
                <a:lnTo>
                  <a:pt x="357428" y="501561"/>
                </a:lnTo>
                <a:lnTo>
                  <a:pt x="365340" y="501357"/>
                </a:lnTo>
                <a:lnTo>
                  <a:pt x="404114" y="494601"/>
                </a:lnTo>
                <a:lnTo>
                  <a:pt x="440105" y="478650"/>
                </a:lnTo>
                <a:lnTo>
                  <a:pt x="471068" y="454533"/>
                </a:lnTo>
                <a:lnTo>
                  <a:pt x="495350" y="423532"/>
                </a:lnTo>
                <a:lnTo>
                  <a:pt x="511365" y="387604"/>
                </a:lnTo>
                <a:lnTo>
                  <a:pt x="518147" y="348881"/>
                </a:lnTo>
                <a:lnTo>
                  <a:pt x="518350" y="340982"/>
                </a:lnTo>
                <a:close/>
              </a:path>
              <a:path w="715009" h="916940">
                <a:moveTo>
                  <a:pt x="714870" y="355600"/>
                </a:moveTo>
                <a:lnTo>
                  <a:pt x="712165" y="312420"/>
                </a:lnTo>
                <a:lnTo>
                  <a:pt x="706158" y="278130"/>
                </a:lnTo>
                <a:lnTo>
                  <a:pt x="704126" y="269240"/>
                </a:lnTo>
                <a:lnTo>
                  <a:pt x="701890" y="260350"/>
                </a:lnTo>
                <a:lnTo>
                  <a:pt x="699439" y="252730"/>
                </a:lnTo>
                <a:lnTo>
                  <a:pt x="696798" y="243840"/>
                </a:lnTo>
                <a:lnTo>
                  <a:pt x="693940" y="236220"/>
                </a:lnTo>
                <a:lnTo>
                  <a:pt x="690880" y="227330"/>
                </a:lnTo>
                <a:lnTo>
                  <a:pt x="687616" y="219710"/>
                </a:lnTo>
                <a:lnTo>
                  <a:pt x="668388" y="180340"/>
                </a:lnTo>
                <a:lnTo>
                  <a:pt x="649897" y="151498"/>
                </a:lnTo>
                <a:lnTo>
                  <a:pt x="649897" y="347980"/>
                </a:lnTo>
                <a:lnTo>
                  <a:pt x="649871" y="355600"/>
                </a:lnTo>
                <a:lnTo>
                  <a:pt x="635266" y="426720"/>
                </a:lnTo>
                <a:lnTo>
                  <a:pt x="618312" y="467360"/>
                </a:lnTo>
                <a:lnTo>
                  <a:pt x="596315" y="510540"/>
                </a:lnTo>
                <a:lnTo>
                  <a:pt x="570255" y="556260"/>
                </a:lnTo>
                <a:lnTo>
                  <a:pt x="541121" y="600710"/>
                </a:lnTo>
                <a:lnTo>
                  <a:pt x="509905" y="646430"/>
                </a:lnTo>
                <a:lnTo>
                  <a:pt x="477608" y="689610"/>
                </a:lnTo>
                <a:lnTo>
                  <a:pt x="445223" y="731520"/>
                </a:lnTo>
                <a:lnTo>
                  <a:pt x="413727" y="770890"/>
                </a:lnTo>
                <a:lnTo>
                  <a:pt x="384136" y="806450"/>
                </a:lnTo>
                <a:lnTo>
                  <a:pt x="357428" y="836930"/>
                </a:lnTo>
                <a:lnTo>
                  <a:pt x="331190" y="806450"/>
                </a:lnTo>
                <a:lnTo>
                  <a:pt x="301904" y="770890"/>
                </a:lnTo>
                <a:lnTo>
                  <a:pt x="270573" y="731520"/>
                </a:lnTo>
                <a:lnTo>
                  <a:pt x="238239" y="689610"/>
                </a:lnTo>
                <a:lnTo>
                  <a:pt x="205892" y="646430"/>
                </a:lnTo>
                <a:lnTo>
                  <a:pt x="174574" y="600710"/>
                </a:lnTo>
                <a:lnTo>
                  <a:pt x="145288" y="556260"/>
                </a:lnTo>
                <a:lnTo>
                  <a:pt x="119037" y="510540"/>
                </a:lnTo>
                <a:lnTo>
                  <a:pt x="96862" y="467360"/>
                </a:lnTo>
                <a:lnTo>
                  <a:pt x="79756" y="426720"/>
                </a:lnTo>
                <a:lnTo>
                  <a:pt x="68745" y="388620"/>
                </a:lnTo>
                <a:lnTo>
                  <a:pt x="64858" y="354330"/>
                </a:lnTo>
                <a:lnTo>
                  <a:pt x="64973" y="347980"/>
                </a:lnTo>
                <a:lnTo>
                  <a:pt x="69342" y="304800"/>
                </a:lnTo>
                <a:lnTo>
                  <a:pt x="70675" y="298450"/>
                </a:lnTo>
                <a:lnTo>
                  <a:pt x="72186" y="290830"/>
                </a:lnTo>
                <a:lnTo>
                  <a:pt x="73863" y="284480"/>
                </a:lnTo>
                <a:lnTo>
                  <a:pt x="75704" y="276860"/>
                </a:lnTo>
                <a:lnTo>
                  <a:pt x="77724" y="270510"/>
                </a:lnTo>
                <a:lnTo>
                  <a:pt x="79908" y="262890"/>
                </a:lnTo>
                <a:lnTo>
                  <a:pt x="82257" y="256540"/>
                </a:lnTo>
                <a:lnTo>
                  <a:pt x="84772" y="250190"/>
                </a:lnTo>
                <a:lnTo>
                  <a:pt x="87452" y="243840"/>
                </a:lnTo>
                <a:lnTo>
                  <a:pt x="90297" y="236220"/>
                </a:lnTo>
                <a:lnTo>
                  <a:pt x="106845" y="205740"/>
                </a:lnTo>
                <a:lnTo>
                  <a:pt x="110617" y="199390"/>
                </a:lnTo>
                <a:lnTo>
                  <a:pt x="114541" y="193040"/>
                </a:lnTo>
                <a:lnTo>
                  <a:pt x="118605" y="186690"/>
                </a:lnTo>
                <a:lnTo>
                  <a:pt x="122809" y="181610"/>
                </a:lnTo>
                <a:lnTo>
                  <a:pt x="127152" y="175260"/>
                </a:lnTo>
                <a:lnTo>
                  <a:pt x="131635" y="170180"/>
                </a:lnTo>
                <a:lnTo>
                  <a:pt x="136258" y="165100"/>
                </a:lnTo>
                <a:lnTo>
                  <a:pt x="141008" y="158750"/>
                </a:lnTo>
                <a:lnTo>
                  <a:pt x="166662" y="134620"/>
                </a:lnTo>
                <a:lnTo>
                  <a:pt x="172148" y="129540"/>
                </a:lnTo>
                <a:lnTo>
                  <a:pt x="177749" y="125730"/>
                </a:lnTo>
                <a:lnTo>
                  <a:pt x="183451" y="120650"/>
                </a:lnTo>
                <a:lnTo>
                  <a:pt x="189255" y="116840"/>
                </a:lnTo>
                <a:lnTo>
                  <a:pt x="226110" y="93980"/>
                </a:lnTo>
                <a:lnTo>
                  <a:pt x="239064" y="88900"/>
                </a:lnTo>
                <a:lnTo>
                  <a:pt x="245656" y="85090"/>
                </a:lnTo>
                <a:lnTo>
                  <a:pt x="265798" y="77470"/>
                </a:lnTo>
                <a:lnTo>
                  <a:pt x="272643" y="76200"/>
                </a:lnTo>
                <a:lnTo>
                  <a:pt x="279527" y="73660"/>
                </a:lnTo>
                <a:lnTo>
                  <a:pt x="286448" y="72390"/>
                </a:lnTo>
                <a:lnTo>
                  <a:pt x="293420" y="69850"/>
                </a:lnTo>
                <a:lnTo>
                  <a:pt x="321665" y="64770"/>
                </a:lnTo>
                <a:lnTo>
                  <a:pt x="328790" y="64770"/>
                </a:lnTo>
                <a:lnTo>
                  <a:pt x="335940" y="63500"/>
                </a:lnTo>
                <a:lnTo>
                  <a:pt x="378929" y="63500"/>
                </a:lnTo>
                <a:lnTo>
                  <a:pt x="386067" y="64770"/>
                </a:lnTo>
                <a:lnTo>
                  <a:pt x="393204" y="64770"/>
                </a:lnTo>
                <a:lnTo>
                  <a:pt x="421449" y="69850"/>
                </a:lnTo>
                <a:lnTo>
                  <a:pt x="428409" y="72390"/>
                </a:lnTo>
                <a:lnTo>
                  <a:pt x="435343" y="73660"/>
                </a:lnTo>
                <a:lnTo>
                  <a:pt x="442226" y="76200"/>
                </a:lnTo>
                <a:lnTo>
                  <a:pt x="449059" y="77470"/>
                </a:lnTo>
                <a:lnTo>
                  <a:pt x="469214" y="85090"/>
                </a:lnTo>
                <a:lnTo>
                  <a:pt x="475792" y="88900"/>
                </a:lnTo>
                <a:lnTo>
                  <a:pt x="488746" y="93980"/>
                </a:lnTo>
                <a:lnTo>
                  <a:pt x="525602" y="116840"/>
                </a:lnTo>
                <a:lnTo>
                  <a:pt x="537121" y="125730"/>
                </a:lnTo>
                <a:lnTo>
                  <a:pt x="542721" y="129540"/>
                </a:lnTo>
                <a:lnTo>
                  <a:pt x="548208" y="134620"/>
                </a:lnTo>
                <a:lnTo>
                  <a:pt x="553580" y="138430"/>
                </a:lnTo>
                <a:lnTo>
                  <a:pt x="558825" y="143510"/>
                </a:lnTo>
                <a:lnTo>
                  <a:pt x="563956" y="148590"/>
                </a:lnTo>
                <a:lnTo>
                  <a:pt x="568972" y="153670"/>
                </a:lnTo>
                <a:lnTo>
                  <a:pt x="573849" y="158750"/>
                </a:lnTo>
                <a:lnTo>
                  <a:pt x="578612" y="165100"/>
                </a:lnTo>
                <a:lnTo>
                  <a:pt x="583222" y="170180"/>
                </a:lnTo>
                <a:lnTo>
                  <a:pt x="587717" y="175260"/>
                </a:lnTo>
                <a:lnTo>
                  <a:pt x="592061" y="181610"/>
                </a:lnTo>
                <a:lnTo>
                  <a:pt x="596265" y="186690"/>
                </a:lnTo>
                <a:lnTo>
                  <a:pt x="600329" y="193040"/>
                </a:lnTo>
                <a:lnTo>
                  <a:pt x="604253" y="199390"/>
                </a:lnTo>
                <a:lnTo>
                  <a:pt x="608012" y="205740"/>
                </a:lnTo>
                <a:lnTo>
                  <a:pt x="611632" y="210820"/>
                </a:lnTo>
                <a:lnTo>
                  <a:pt x="627418" y="243840"/>
                </a:lnTo>
                <a:lnTo>
                  <a:pt x="630097" y="250190"/>
                </a:lnTo>
                <a:lnTo>
                  <a:pt x="632612" y="256540"/>
                </a:lnTo>
                <a:lnTo>
                  <a:pt x="634961" y="262890"/>
                </a:lnTo>
                <a:lnTo>
                  <a:pt x="637146" y="270510"/>
                </a:lnTo>
                <a:lnTo>
                  <a:pt x="639152" y="276860"/>
                </a:lnTo>
                <a:lnTo>
                  <a:pt x="641007" y="284480"/>
                </a:lnTo>
                <a:lnTo>
                  <a:pt x="642683" y="290830"/>
                </a:lnTo>
                <a:lnTo>
                  <a:pt x="644182" y="298450"/>
                </a:lnTo>
                <a:lnTo>
                  <a:pt x="649605" y="340360"/>
                </a:lnTo>
                <a:lnTo>
                  <a:pt x="649897" y="347980"/>
                </a:lnTo>
                <a:lnTo>
                  <a:pt x="649897" y="151498"/>
                </a:lnTo>
                <a:lnTo>
                  <a:pt x="649617" y="151130"/>
                </a:lnTo>
                <a:lnTo>
                  <a:pt x="644486" y="143510"/>
                </a:lnTo>
                <a:lnTo>
                  <a:pt x="639165" y="137160"/>
                </a:lnTo>
                <a:lnTo>
                  <a:pt x="610133" y="104140"/>
                </a:lnTo>
                <a:lnTo>
                  <a:pt x="590854" y="86360"/>
                </a:lnTo>
                <a:lnTo>
                  <a:pt x="584149" y="80010"/>
                </a:lnTo>
                <a:lnTo>
                  <a:pt x="548614" y="54610"/>
                </a:lnTo>
                <a:lnTo>
                  <a:pt x="525894" y="41910"/>
                </a:lnTo>
                <a:lnTo>
                  <a:pt x="518109" y="36830"/>
                </a:lnTo>
                <a:lnTo>
                  <a:pt x="510222" y="33020"/>
                </a:lnTo>
                <a:lnTo>
                  <a:pt x="502246" y="30480"/>
                </a:lnTo>
                <a:lnTo>
                  <a:pt x="486041" y="22860"/>
                </a:lnTo>
                <a:lnTo>
                  <a:pt x="435737" y="7620"/>
                </a:lnTo>
                <a:lnTo>
                  <a:pt x="383717" y="0"/>
                </a:lnTo>
                <a:lnTo>
                  <a:pt x="331152" y="0"/>
                </a:lnTo>
                <a:lnTo>
                  <a:pt x="279133" y="7620"/>
                </a:lnTo>
                <a:lnTo>
                  <a:pt x="228828" y="22860"/>
                </a:lnTo>
                <a:lnTo>
                  <a:pt x="212610" y="30480"/>
                </a:lnTo>
                <a:lnTo>
                  <a:pt x="204647" y="33020"/>
                </a:lnTo>
                <a:lnTo>
                  <a:pt x="196761" y="36830"/>
                </a:lnTo>
                <a:lnTo>
                  <a:pt x="188976" y="41910"/>
                </a:lnTo>
                <a:lnTo>
                  <a:pt x="173710" y="49530"/>
                </a:lnTo>
                <a:lnTo>
                  <a:pt x="137579" y="74930"/>
                </a:lnTo>
                <a:lnTo>
                  <a:pt x="124015" y="86360"/>
                </a:lnTo>
                <a:lnTo>
                  <a:pt x="117436" y="91440"/>
                </a:lnTo>
                <a:lnTo>
                  <a:pt x="86829" y="123190"/>
                </a:lnTo>
                <a:lnTo>
                  <a:pt x="75692" y="137160"/>
                </a:lnTo>
                <a:lnTo>
                  <a:pt x="70383" y="143510"/>
                </a:lnTo>
                <a:lnTo>
                  <a:pt x="65252" y="151130"/>
                </a:lnTo>
                <a:lnTo>
                  <a:pt x="60286" y="157480"/>
                </a:lnTo>
                <a:lnTo>
                  <a:pt x="55499" y="165100"/>
                </a:lnTo>
                <a:lnTo>
                  <a:pt x="34353" y="203200"/>
                </a:lnTo>
                <a:lnTo>
                  <a:pt x="27241" y="219710"/>
                </a:lnTo>
                <a:lnTo>
                  <a:pt x="23990" y="227330"/>
                </a:lnTo>
                <a:lnTo>
                  <a:pt x="20929" y="236220"/>
                </a:lnTo>
                <a:lnTo>
                  <a:pt x="18072" y="243840"/>
                </a:lnTo>
                <a:lnTo>
                  <a:pt x="15417" y="252730"/>
                </a:lnTo>
                <a:lnTo>
                  <a:pt x="12979" y="260350"/>
                </a:lnTo>
                <a:lnTo>
                  <a:pt x="10744" y="269240"/>
                </a:lnTo>
                <a:lnTo>
                  <a:pt x="8712" y="278130"/>
                </a:lnTo>
                <a:lnTo>
                  <a:pt x="6896" y="285750"/>
                </a:lnTo>
                <a:lnTo>
                  <a:pt x="977" y="330200"/>
                </a:lnTo>
                <a:lnTo>
                  <a:pt x="0" y="355600"/>
                </a:lnTo>
                <a:lnTo>
                  <a:pt x="5397" y="402590"/>
                </a:lnTo>
                <a:lnTo>
                  <a:pt x="20459" y="453390"/>
                </a:lnTo>
                <a:lnTo>
                  <a:pt x="43472" y="506730"/>
                </a:lnTo>
                <a:lnTo>
                  <a:pt x="72694" y="561340"/>
                </a:lnTo>
                <a:lnTo>
                  <a:pt x="106438" y="617220"/>
                </a:lnTo>
                <a:lnTo>
                  <a:pt x="142989" y="670560"/>
                </a:lnTo>
                <a:lnTo>
                  <a:pt x="180619" y="722630"/>
                </a:lnTo>
                <a:lnTo>
                  <a:pt x="217601" y="770890"/>
                </a:lnTo>
                <a:lnTo>
                  <a:pt x="282841" y="849630"/>
                </a:lnTo>
                <a:lnTo>
                  <a:pt x="307644" y="878840"/>
                </a:lnTo>
                <a:lnTo>
                  <a:pt x="338277" y="911860"/>
                </a:lnTo>
                <a:lnTo>
                  <a:pt x="350469" y="916940"/>
                </a:lnTo>
                <a:lnTo>
                  <a:pt x="364134" y="916940"/>
                </a:lnTo>
                <a:lnTo>
                  <a:pt x="406641" y="877570"/>
                </a:lnTo>
                <a:lnTo>
                  <a:pt x="431584" y="849630"/>
                </a:lnTo>
                <a:lnTo>
                  <a:pt x="462292" y="812800"/>
                </a:lnTo>
                <a:lnTo>
                  <a:pt x="497027" y="769620"/>
                </a:lnTo>
                <a:lnTo>
                  <a:pt x="534098" y="722630"/>
                </a:lnTo>
                <a:lnTo>
                  <a:pt x="571779" y="670560"/>
                </a:lnTo>
                <a:lnTo>
                  <a:pt x="608368" y="615950"/>
                </a:lnTo>
                <a:lnTo>
                  <a:pt x="642137" y="561340"/>
                </a:lnTo>
                <a:lnTo>
                  <a:pt x="671385" y="506730"/>
                </a:lnTo>
                <a:lnTo>
                  <a:pt x="694397" y="453390"/>
                </a:lnTo>
                <a:lnTo>
                  <a:pt x="709460" y="402590"/>
                </a:lnTo>
                <a:lnTo>
                  <a:pt x="714870" y="355600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13075141" y="2615261"/>
            <a:ext cx="4452620" cy="9588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6100" spc="40" dirty="0">
                <a:solidFill>
                  <a:srgbClr val="FFFFFF"/>
                </a:solidFill>
                <a:latin typeface="Verdana"/>
                <a:cs typeface="Verdana"/>
              </a:rPr>
              <a:t>CONTATOS</a:t>
            </a:r>
            <a:endParaRPr sz="6100">
              <a:latin typeface="Verdana"/>
              <a:cs typeface="Verdana"/>
            </a:endParaRPr>
          </a:p>
        </p:txBody>
      </p:sp>
      <p:sp>
        <p:nvSpPr>
          <p:cNvPr id="18" name="object 18">
            <a:hlinkClick r:id="rId4"/>
          </p:cNvPr>
          <p:cNvSpPr/>
          <p:nvPr/>
        </p:nvSpPr>
        <p:spPr>
          <a:xfrm>
            <a:off x="16898940" y="4867374"/>
            <a:ext cx="762000" cy="760730"/>
          </a:xfrm>
          <a:custGeom>
            <a:avLst/>
            <a:gdLst/>
            <a:ahLst/>
            <a:cxnLst/>
            <a:rect l="l" t="t" r="r" b="b"/>
            <a:pathLst>
              <a:path w="762000" h="760729">
                <a:moveTo>
                  <a:pt x="408910" y="760730"/>
                </a:moveTo>
                <a:lnTo>
                  <a:pt x="352860" y="760730"/>
                </a:lnTo>
                <a:lnTo>
                  <a:pt x="306555" y="754380"/>
                </a:lnTo>
                <a:lnTo>
                  <a:pt x="297404" y="751840"/>
                </a:lnTo>
                <a:lnTo>
                  <a:pt x="288309" y="750570"/>
                </a:lnTo>
                <a:lnTo>
                  <a:pt x="270286" y="745490"/>
                </a:lnTo>
                <a:lnTo>
                  <a:pt x="261369" y="741680"/>
                </a:lnTo>
                <a:lnTo>
                  <a:pt x="252530" y="739140"/>
                </a:lnTo>
                <a:lnTo>
                  <a:pt x="243767" y="735330"/>
                </a:lnTo>
                <a:lnTo>
                  <a:pt x="235082" y="732790"/>
                </a:lnTo>
                <a:lnTo>
                  <a:pt x="217986" y="725170"/>
                </a:lnTo>
                <a:lnTo>
                  <a:pt x="209585" y="720090"/>
                </a:lnTo>
                <a:lnTo>
                  <a:pt x="193088" y="712470"/>
                </a:lnTo>
                <a:lnTo>
                  <a:pt x="185012" y="707390"/>
                </a:lnTo>
                <a:lnTo>
                  <a:pt x="169213" y="697230"/>
                </a:lnTo>
                <a:lnTo>
                  <a:pt x="161500" y="692150"/>
                </a:lnTo>
                <a:lnTo>
                  <a:pt x="153923" y="685800"/>
                </a:lnTo>
                <a:lnTo>
                  <a:pt x="146484" y="680720"/>
                </a:lnTo>
                <a:lnTo>
                  <a:pt x="139181" y="674370"/>
                </a:lnTo>
                <a:lnTo>
                  <a:pt x="132024" y="669290"/>
                </a:lnTo>
                <a:lnTo>
                  <a:pt x="125021" y="662940"/>
                </a:lnTo>
                <a:lnTo>
                  <a:pt x="118172" y="656590"/>
                </a:lnTo>
                <a:lnTo>
                  <a:pt x="111477" y="650240"/>
                </a:lnTo>
                <a:lnTo>
                  <a:pt x="104945" y="642620"/>
                </a:lnTo>
                <a:lnTo>
                  <a:pt x="98582" y="636270"/>
                </a:lnTo>
                <a:lnTo>
                  <a:pt x="92390" y="628650"/>
                </a:lnTo>
                <a:lnTo>
                  <a:pt x="86368" y="622300"/>
                </a:lnTo>
                <a:lnTo>
                  <a:pt x="80523" y="614680"/>
                </a:lnTo>
                <a:lnTo>
                  <a:pt x="54090" y="576580"/>
                </a:lnTo>
                <a:lnTo>
                  <a:pt x="49383" y="567690"/>
                </a:lnTo>
                <a:lnTo>
                  <a:pt x="44873" y="560070"/>
                </a:lnTo>
                <a:lnTo>
                  <a:pt x="40565" y="551180"/>
                </a:lnTo>
                <a:lnTo>
                  <a:pt x="36465" y="543560"/>
                </a:lnTo>
                <a:lnTo>
                  <a:pt x="32572" y="534670"/>
                </a:lnTo>
                <a:lnTo>
                  <a:pt x="28887" y="525780"/>
                </a:lnTo>
                <a:lnTo>
                  <a:pt x="25413" y="516890"/>
                </a:lnTo>
                <a:lnTo>
                  <a:pt x="22156" y="509270"/>
                </a:lnTo>
                <a:lnTo>
                  <a:pt x="19115" y="500380"/>
                </a:lnTo>
                <a:lnTo>
                  <a:pt x="16291" y="491490"/>
                </a:lnTo>
                <a:lnTo>
                  <a:pt x="13685" y="482600"/>
                </a:lnTo>
                <a:lnTo>
                  <a:pt x="11303" y="472440"/>
                </a:lnTo>
                <a:lnTo>
                  <a:pt x="9143" y="463550"/>
                </a:lnTo>
                <a:lnTo>
                  <a:pt x="1719" y="417830"/>
                </a:lnTo>
                <a:lnTo>
                  <a:pt x="0" y="370840"/>
                </a:lnTo>
                <a:lnTo>
                  <a:pt x="343" y="361950"/>
                </a:lnTo>
                <a:lnTo>
                  <a:pt x="4008" y="323850"/>
                </a:lnTo>
                <a:lnTo>
                  <a:pt x="11303" y="288290"/>
                </a:lnTo>
                <a:lnTo>
                  <a:pt x="13685" y="278130"/>
                </a:lnTo>
                <a:lnTo>
                  <a:pt x="16291" y="269240"/>
                </a:lnTo>
                <a:lnTo>
                  <a:pt x="19115" y="260350"/>
                </a:lnTo>
                <a:lnTo>
                  <a:pt x="22156" y="251460"/>
                </a:lnTo>
                <a:lnTo>
                  <a:pt x="25413" y="243840"/>
                </a:lnTo>
                <a:lnTo>
                  <a:pt x="28887" y="234950"/>
                </a:lnTo>
                <a:lnTo>
                  <a:pt x="32572" y="226060"/>
                </a:lnTo>
                <a:lnTo>
                  <a:pt x="36465" y="217170"/>
                </a:lnTo>
                <a:lnTo>
                  <a:pt x="40565" y="209550"/>
                </a:lnTo>
                <a:lnTo>
                  <a:pt x="44873" y="200660"/>
                </a:lnTo>
                <a:lnTo>
                  <a:pt x="49383" y="193040"/>
                </a:lnTo>
                <a:lnTo>
                  <a:pt x="54090" y="184150"/>
                </a:lnTo>
                <a:lnTo>
                  <a:pt x="58994" y="176530"/>
                </a:lnTo>
                <a:lnTo>
                  <a:pt x="86368" y="138430"/>
                </a:lnTo>
                <a:lnTo>
                  <a:pt x="92390" y="132080"/>
                </a:lnTo>
                <a:lnTo>
                  <a:pt x="98582" y="124460"/>
                </a:lnTo>
                <a:lnTo>
                  <a:pt x="104945" y="118110"/>
                </a:lnTo>
                <a:lnTo>
                  <a:pt x="111477" y="110490"/>
                </a:lnTo>
                <a:lnTo>
                  <a:pt x="118172" y="104140"/>
                </a:lnTo>
                <a:lnTo>
                  <a:pt x="125021" y="97790"/>
                </a:lnTo>
                <a:lnTo>
                  <a:pt x="132024" y="91440"/>
                </a:lnTo>
                <a:lnTo>
                  <a:pt x="139181" y="86360"/>
                </a:lnTo>
                <a:lnTo>
                  <a:pt x="146484" y="80010"/>
                </a:lnTo>
                <a:lnTo>
                  <a:pt x="153923" y="74930"/>
                </a:lnTo>
                <a:lnTo>
                  <a:pt x="161500" y="68580"/>
                </a:lnTo>
                <a:lnTo>
                  <a:pt x="169213" y="63500"/>
                </a:lnTo>
                <a:lnTo>
                  <a:pt x="177053" y="58420"/>
                </a:lnTo>
                <a:lnTo>
                  <a:pt x="193088" y="48260"/>
                </a:lnTo>
                <a:lnTo>
                  <a:pt x="209585" y="40640"/>
                </a:lnTo>
                <a:lnTo>
                  <a:pt x="217986" y="35560"/>
                </a:lnTo>
                <a:lnTo>
                  <a:pt x="235082" y="27940"/>
                </a:lnTo>
                <a:lnTo>
                  <a:pt x="243767" y="25400"/>
                </a:lnTo>
                <a:lnTo>
                  <a:pt x="252530" y="21590"/>
                </a:lnTo>
                <a:lnTo>
                  <a:pt x="261369" y="19050"/>
                </a:lnTo>
                <a:lnTo>
                  <a:pt x="270286" y="15240"/>
                </a:lnTo>
                <a:lnTo>
                  <a:pt x="288309" y="10160"/>
                </a:lnTo>
                <a:lnTo>
                  <a:pt x="297404" y="8890"/>
                </a:lnTo>
                <a:lnTo>
                  <a:pt x="306555" y="6350"/>
                </a:lnTo>
                <a:lnTo>
                  <a:pt x="352860" y="0"/>
                </a:lnTo>
                <a:lnTo>
                  <a:pt x="408910" y="0"/>
                </a:lnTo>
                <a:lnTo>
                  <a:pt x="455214" y="6350"/>
                </a:lnTo>
                <a:lnTo>
                  <a:pt x="464365" y="8890"/>
                </a:lnTo>
                <a:lnTo>
                  <a:pt x="473460" y="10160"/>
                </a:lnTo>
                <a:lnTo>
                  <a:pt x="491483" y="15240"/>
                </a:lnTo>
                <a:lnTo>
                  <a:pt x="500400" y="19050"/>
                </a:lnTo>
                <a:lnTo>
                  <a:pt x="509240" y="21590"/>
                </a:lnTo>
                <a:lnTo>
                  <a:pt x="518002" y="25400"/>
                </a:lnTo>
                <a:lnTo>
                  <a:pt x="526687" y="27940"/>
                </a:lnTo>
                <a:lnTo>
                  <a:pt x="543783" y="35560"/>
                </a:lnTo>
                <a:lnTo>
                  <a:pt x="552184" y="40640"/>
                </a:lnTo>
                <a:lnTo>
                  <a:pt x="568682" y="48260"/>
                </a:lnTo>
                <a:lnTo>
                  <a:pt x="574739" y="52070"/>
                </a:lnTo>
                <a:lnTo>
                  <a:pt x="380885" y="52070"/>
                </a:lnTo>
                <a:lnTo>
                  <a:pt x="354983" y="59690"/>
                </a:lnTo>
                <a:lnTo>
                  <a:pt x="340699" y="71120"/>
                </a:lnTo>
                <a:lnTo>
                  <a:pt x="270595" y="71120"/>
                </a:lnTo>
                <a:lnTo>
                  <a:pt x="217218" y="95250"/>
                </a:lnTo>
                <a:lnTo>
                  <a:pt x="187619" y="115570"/>
                </a:lnTo>
                <a:lnTo>
                  <a:pt x="178224" y="121920"/>
                </a:lnTo>
                <a:lnTo>
                  <a:pt x="169102" y="129540"/>
                </a:lnTo>
                <a:lnTo>
                  <a:pt x="160253" y="137160"/>
                </a:lnTo>
                <a:lnTo>
                  <a:pt x="151676" y="146050"/>
                </a:lnTo>
                <a:lnTo>
                  <a:pt x="143392" y="153670"/>
                </a:lnTo>
                <a:lnTo>
                  <a:pt x="135425" y="162560"/>
                </a:lnTo>
                <a:lnTo>
                  <a:pt x="127773" y="171450"/>
                </a:lnTo>
                <a:lnTo>
                  <a:pt x="120437" y="180340"/>
                </a:lnTo>
                <a:lnTo>
                  <a:pt x="113435" y="190500"/>
                </a:lnTo>
                <a:lnTo>
                  <a:pt x="106786" y="199390"/>
                </a:lnTo>
                <a:lnTo>
                  <a:pt x="100488" y="209550"/>
                </a:lnTo>
                <a:lnTo>
                  <a:pt x="94544" y="219710"/>
                </a:lnTo>
                <a:lnTo>
                  <a:pt x="88966" y="229870"/>
                </a:lnTo>
                <a:lnTo>
                  <a:pt x="83771" y="241300"/>
                </a:lnTo>
                <a:lnTo>
                  <a:pt x="78957" y="251460"/>
                </a:lnTo>
                <a:lnTo>
                  <a:pt x="74525" y="262890"/>
                </a:lnTo>
                <a:lnTo>
                  <a:pt x="70487" y="273050"/>
                </a:lnTo>
                <a:lnTo>
                  <a:pt x="66852" y="284480"/>
                </a:lnTo>
                <a:lnTo>
                  <a:pt x="56375" y="330200"/>
                </a:lnTo>
                <a:lnTo>
                  <a:pt x="53626" y="354330"/>
                </a:lnTo>
                <a:lnTo>
                  <a:pt x="760996" y="354330"/>
                </a:lnTo>
                <a:lnTo>
                  <a:pt x="761426" y="361950"/>
                </a:lnTo>
                <a:lnTo>
                  <a:pt x="761770" y="370840"/>
                </a:lnTo>
                <a:lnTo>
                  <a:pt x="761770" y="389890"/>
                </a:lnTo>
                <a:lnTo>
                  <a:pt x="761426" y="398780"/>
                </a:lnTo>
                <a:lnTo>
                  <a:pt x="760996" y="406400"/>
                </a:lnTo>
                <a:lnTo>
                  <a:pt x="53626" y="406400"/>
                </a:lnTo>
                <a:lnTo>
                  <a:pt x="54794" y="417830"/>
                </a:lnTo>
                <a:lnTo>
                  <a:pt x="63628" y="464820"/>
                </a:lnTo>
                <a:lnTo>
                  <a:pt x="74536" y="497840"/>
                </a:lnTo>
                <a:lnTo>
                  <a:pt x="78968" y="509270"/>
                </a:lnTo>
                <a:lnTo>
                  <a:pt x="83781" y="519430"/>
                </a:lnTo>
                <a:lnTo>
                  <a:pt x="88977" y="530860"/>
                </a:lnTo>
                <a:lnTo>
                  <a:pt x="94554" y="541020"/>
                </a:lnTo>
                <a:lnTo>
                  <a:pt x="100499" y="551180"/>
                </a:lnTo>
                <a:lnTo>
                  <a:pt x="106796" y="561340"/>
                </a:lnTo>
                <a:lnTo>
                  <a:pt x="113445" y="570230"/>
                </a:lnTo>
                <a:lnTo>
                  <a:pt x="120446" y="580390"/>
                </a:lnTo>
                <a:lnTo>
                  <a:pt x="151681" y="615950"/>
                </a:lnTo>
                <a:lnTo>
                  <a:pt x="187621" y="645160"/>
                </a:lnTo>
                <a:lnTo>
                  <a:pt x="197263" y="652780"/>
                </a:lnTo>
                <a:lnTo>
                  <a:pt x="238041" y="675640"/>
                </a:lnTo>
                <a:lnTo>
                  <a:pt x="270595" y="689610"/>
                </a:lnTo>
                <a:lnTo>
                  <a:pt x="340699" y="689610"/>
                </a:lnTo>
                <a:lnTo>
                  <a:pt x="354983" y="701040"/>
                </a:lnTo>
                <a:lnTo>
                  <a:pt x="380885" y="708660"/>
                </a:lnTo>
                <a:lnTo>
                  <a:pt x="574739" y="708660"/>
                </a:lnTo>
                <a:lnTo>
                  <a:pt x="568682" y="712470"/>
                </a:lnTo>
                <a:lnTo>
                  <a:pt x="552184" y="720090"/>
                </a:lnTo>
                <a:lnTo>
                  <a:pt x="543783" y="725170"/>
                </a:lnTo>
                <a:lnTo>
                  <a:pt x="526687" y="732790"/>
                </a:lnTo>
                <a:lnTo>
                  <a:pt x="518002" y="735330"/>
                </a:lnTo>
                <a:lnTo>
                  <a:pt x="509240" y="739140"/>
                </a:lnTo>
                <a:lnTo>
                  <a:pt x="500400" y="741680"/>
                </a:lnTo>
                <a:lnTo>
                  <a:pt x="491483" y="745490"/>
                </a:lnTo>
                <a:lnTo>
                  <a:pt x="473460" y="750570"/>
                </a:lnTo>
                <a:lnTo>
                  <a:pt x="464365" y="751840"/>
                </a:lnTo>
                <a:lnTo>
                  <a:pt x="455214" y="754380"/>
                </a:lnTo>
                <a:lnTo>
                  <a:pt x="408910" y="760730"/>
                </a:lnTo>
                <a:close/>
              </a:path>
              <a:path w="762000" h="760729">
                <a:moveTo>
                  <a:pt x="564968" y="354330"/>
                </a:moveTo>
                <a:lnTo>
                  <a:pt x="512230" y="354330"/>
                </a:lnTo>
                <a:lnTo>
                  <a:pt x="506217" y="280670"/>
                </a:lnTo>
                <a:lnTo>
                  <a:pt x="494083" y="215900"/>
                </a:lnTo>
                <a:lnTo>
                  <a:pt x="476950" y="160020"/>
                </a:lnTo>
                <a:lnTo>
                  <a:pt x="455942" y="114300"/>
                </a:lnTo>
                <a:lnTo>
                  <a:pt x="432180" y="80010"/>
                </a:lnTo>
                <a:lnTo>
                  <a:pt x="380885" y="52070"/>
                </a:lnTo>
                <a:lnTo>
                  <a:pt x="574739" y="52070"/>
                </a:lnTo>
                <a:lnTo>
                  <a:pt x="584717" y="58420"/>
                </a:lnTo>
                <a:lnTo>
                  <a:pt x="592557" y="63500"/>
                </a:lnTo>
                <a:lnTo>
                  <a:pt x="600270" y="68580"/>
                </a:lnTo>
                <a:lnTo>
                  <a:pt x="603301" y="71120"/>
                </a:lnTo>
                <a:lnTo>
                  <a:pt x="491375" y="71120"/>
                </a:lnTo>
                <a:lnTo>
                  <a:pt x="511267" y="105410"/>
                </a:lnTo>
                <a:lnTo>
                  <a:pt x="528457" y="146050"/>
                </a:lnTo>
                <a:lnTo>
                  <a:pt x="542685" y="191770"/>
                </a:lnTo>
                <a:lnTo>
                  <a:pt x="553687" y="241300"/>
                </a:lnTo>
                <a:lnTo>
                  <a:pt x="561202" y="295910"/>
                </a:lnTo>
                <a:lnTo>
                  <a:pt x="564968" y="354330"/>
                </a:lnTo>
                <a:close/>
              </a:path>
              <a:path w="762000" h="760729">
                <a:moveTo>
                  <a:pt x="249540" y="354330"/>
                </a:moveTo>
                <a:lnTo>
                  <a:pt x="197002" y="354330"/>
                </a:lnTo>
                <a:lnTo>
                  <a:pt x="200685" y="295910"/>
                </a:lnTo>
                <a:lnTo>
                  <a:pt x="208150" y="242570"/>
                </a:lnTo>
                <a:lnTo>
                  <a:pt x="219135" y="191770"/>
                </a:lnTo>
                <a:lnTo>
                  <a:pt x="233379" y="146050"/>
                </a:lnTo>
                <a:lnTo>
                  <a:pt x="250620" y="105410"/>
                </a:lnTo>
                <a:lnTo>
                  <a:pt x="270595" y="71120"/>
                </a:lnTo>
                <a:lnTo>
                  <a:pt x="340699" y="71120"/>
                </a:lnTo>
                <a:lnTo>
                  <a:pt x="329590" y="80010"/>
                </a:lnTo>
                <a:lnTo>
                  <a:pt x="305828" y="114300"/>
                </a:lnTo>
                <a:lnTo>
                  <a:pt x="284819" y="160020"/>
                </a:lnTo>
                <a:lnTo>
                  <a:pt x="267687" y="215900"/>
                </a:lnTo>
                <a:lnTo>
                  <a:pt x="255553" y="280670"/>
                </a:lnTo>
                <a:lnTo>
                  <a:pt x="249540" y="354330"/>
                </a:lnTo>
                <a:close/>
              </a:path>
              <a:path w="762000" h="760729">
                <a:moveTo>
                  <a:pt x="760996" y="354330"/>
                </a:moveTo>
                <a:lnTo>
                  <a:pt x="708144" y="354330"/>
                </a:lnTo>
                <a:lnTo>
                  <a:pt x="706981" y="342900"/>
                </a:lnTo>
                <a:lnTo>
                  <a:pt x="705401" y="330200"/>
                </a:lnTo>
                <a:lnTo>
                  <a:pt x="694942" y="284480"/>
                </a:lnTo>
                <a:lnTo>
                  <a:pt x="687278" y="262890"/>
                </a:lnTo>
                <a:lnTo>
                  <a:pt x="682852" y="251460"/>
                </a:lnTo>
                <a:lnTo>
                  <a:pt x="678044" y="241300"/>
                </a:lnTo>
                <a:lnTo>
                  <a:pt x="672854" y="229870"/>
                </a:lnTo>
                <a:lnTo>
                  <a:pt x="667283" y="219710"/>
                </a:lnTo>
                <a:lnTo>
                  <a:pt x="661345" y="209550"/>
                </a:lnTo>
                <a:lnTo>
                  <a:pt x="655054" y="199390"/>
                </a:lnTo>
                <a:lnTo>
                  <a:pt x="648411" y="190500"/>
                </a:lnTo>
                <a:lnTo>
                  <a:pt x="641416" y="180340"/>
                </a:lnTo>
                <a:lnTo>
                  <a:pt x="634087" y="171450"/>
                </a:lnTo>
                <a:lnTo>
                  <a:pt x="626442" y="162560"/>
                </a:lnTo>
                <a:lnTo>
                  <a:pt x="618482" y="153670"/>
                </a:lnTo>
                <a:lnTo>
                  <a:pt x="610206" y="146050"/>
                </a:lnTo>
                <a:lnTo>
                  <a:pt x="601636" y="137160"/>
                </a:lnTo>
                <a:lnTo>
                  <a:pt x="592794" y="129540"/>
                </a:lnTo>
                <a:lnTo>
                  <a:pt x="583680" y="121920"/>
                </a:lnTo>
                <a:lnTo>
                  <a:pt x="574293" y="115570"/>
                </a:lnTo>
                <a:lnTo>
                  <a:pt x="564658" y="107950"/>
                </a:lnTo>
                <a:lnTo>
                  <a:pt x="523907" y="85090"/>
                </a:lnTo>
                <a:lnTo>
                  <a:pt x="491375" y="71120"/>
                </a:lnTo>
                <a:lnTo>
                  <a:pt x="603301" y="71120"/>
                </a:lnTo>
                <a:lnTo>
                  <a:pt x="607846" y="74930"/>
                </a:lnTo>
                <a:lnTo>
                  <a:pt x="615286" y="80010"/>
                </a:lnTo>
                <a:lnTo>
                  <a:pt x="622589" y="86360"/>
                </a:lnTo>
                <a:lnTo>
                  <a:pt x="656825" y="118110"/>
                </a:lnTo>
                <a:lnTo>
                  <a:pt x="663187" y="124460"/>
                </a:lnTo>
                <a:lnTo>
                  <a:pt x="669380" y="132080"/>
                </a:lnTo>
                <a:lnTo>
                  <a:pt x="675402" y="138430"/>
                </a:lnTo>
                <a:lnTo>
                  <a:pt x="681247" y="146050"/>
                </a:lnTo>
                <a:lnTo>
                  <a:pt x="707680" y="184150"/>
                </a:lnTo>
                <a:lnTo>
                  <a:pt x="712387" y="193040"/>
                </a:lnTo>
                <a:lnTo>
                  <a:pt x="716897" y="200660"/>
                </a:lnTo>
                <a:lnTo>
                  <a:pt x="721205" y="209550"/>
                </a:lnTo>
                <a:lnTo>
                  <a:pt x="725305" y="217170"/>
                </a:lnTo>
                <a:lnTo>
                  <a:pt x="729198" y="226060"/>
                </a:lnTo>
                <a:lnTo>
                  <a:pt x="732883" y="234950"/>
                </a:lnTo>
                <a:lnTo>
                  <a:pt x="736356" y="243840"/>
                </a:lnTo>
                <a:lnTo>
                  <a:pt x="739613" y="251460"/>
                </a:lnTo>
                <a:lnTo>
                  <a:pt x="742654" y="260350"/>
                </a:lnTo>
                <a:lnTo>
                  <a:pt x="745479" y="269240"/>
                </a:lnTo>
                <a:lnTo>
                  <a:pt x="748084" y="278130"/>
                </a:lnTo>
                <a:lnTo>
                  <a:pt x="750467" y="288290"/>
                </a:lnTo>
                <a:lnTo>
                  <a:pt x="752627" y="297180"/>
                </a:lnTo>
                <a:lnTo>
                  <a:pt x="760050" y="342900"/>
                </a:lnTo>
                <a:lnTo>
                  <a:pt x="760853" y="351790"/>
                </a:lnTo>
                <a:lnTo>
                  <a:pt x="760996" y="354330"/>
                </a:lnTo>
                <a:close/>
              </a:path>
              <a:path w="762000" h="760729">
                <a:moveTo>
                  <a:pt x="340699" y="689610"/>
                </a:moveTo>
                <a:lnTo>
                  <a:pt x="270595" y="689610"/>
                </a:lnTo>
                <a:lnTo>
                  <a:pt x="250634" y="655320"/>
                </a:lnTo>
                <a:lnTo>
                  <a:pt x="233424" y="614680"/>
                </a:lnTo>
                <a:lnTo>
                  <a:pt x="219210" y="568960"/>
                </a:lnTo>
                <a:lnTo>
                  <a:pt x="208239" y="519430"/>
                </a:lnTo>
                <a:lnTo>
                  <a:pt x="200755" y="464820"/>
                </a:lnTo>
                <a:lnTo>
                  <a:pt x="197002" y="406400"/>
                </a:lnTo>
                <a:lnTo>
                  <a:pt x="249540" y="406400"/>
                </a:lnTo>
                <a:lnTo>
                  <a:pt x="255553" y="480060"/>
                </a:lnTo>
                <a:lnTo>
                  <a:pt x="267687" y="544830"/>
                </a:lnTo>
                <a:lnTo>
                  <a:pt x="284819" y="600710"/>
                </a:lnTo>
                <a:lnTo>
                  <a:pt x="305828" y="646430"/>
                </a:lnTo>
                <a:lnTo>
                  <a:pt x="329590" y="680720"/>
                </a:lnTo>
                <a:lnTo>
                  <a:pt x="340699" y="689610"/>
                </a:lnTo>
                <a:close/>
              </a:path>
              <a:path w="762000" h="760729">
                <a:moveTo>
                  <a:pt x="574739" y="708660"/>
                </a:moveTo>
                <a:lnTo>
                  <a:pt x="380885" y="708660"/>
                </a:lnTo>
                <a:lnTo>
                  <a:pt x="406787" y="701040"/>
                </a:lnTo>
                <a:lnTo>
                  <a:pt x="432180" y="680720"/>
                </a:lnTo>
                <a:lnTo>
                  <a:pt x="455942" y="646430"/>
                </a:lnTo>
                <a:lnTo>
                  <a:pt x="476950" y="600710"/>
                </a:lnTo>
                <a:lnTo>
                  <a:pt x="494083" y="544830"/>
                </a:lnTo>
                <a:lnTo>
                  <a:pt x="506217" y="480060"/>
                </a:lnTo>
                <a:lnTo>
                  <a:pt x="512230" y="406400"/>
                </a:lnTo>
                <a:lnTo>
                  <a:pt x="564968" y="406400"/>
                </a:lnTo>
                <a:lnTo>
                  <a:pt x="561202" y="464820"/>
                </a:lnTo>
                <a:lnTo>
                  <a:pt x="553687" y="519430"/>
                </a:lnTo>
                <a:lnTo>
                  <a:pt x="542685" y="568960"/>
                </a:lnTo>
                <a:lnTo>
                  <a:pt x="528457" y="614680"/>
                </a:lnTo>
                <a:lnTo>
                  <a:pt x="511267" y="655320"/>
                </a:lnTo>
                <a:lnTo>
                  <a:pt x="491375" y="689610"/>
                </a:lnTo>
                <a:lnTo>
                  <a:pt x="603301" y="689610"/>
                </a:lnTo>
                <a:lnTo>
                  <a:pt x="600270" y="692150"/>
                </a:lnTo>
                <a:lnTo>
                  <a:pt x="592557" y="697230"/>
                </a:lnTo>
                <a:lnTo>
                  <a:pt x="576758" y="707390"/>
                </a:lnTo>
                <a:lnTo>
                  <a:pt x="574739" y="708660"/>
                </a:lnTo>
                <a:close/>
              </a:path>
              <a:path w="762000" h="760729">
                <a:moveTo>
                  <a:pt x="603301" y="689610"/>
                </a:moveTo>
                <a:lnTo>
                  <a:pt x="491375" y="689610"/>
                </a:lnTo>
                <a:lnTo>
                  <a:pt x="502387" y="685800"/>
                </a:lnTo>
                <a:lnTo>
                  <a:pt x="523900" y="675640"/>
                </a:lnTo>
                <a:lnTo>
                  <a:pt x="544704" y="665480"/>
                </a:lnTo>
                <a:lnTo>
                  <a:pt x="554784" y="659130"/>
                </a:lnTo>
                <a:lnTo>
                  <a:pt x="564639" y="652780"/>
                </a:lnTo>
                <a:lnTo>
                  <a:pt x="574272" y="645160"/>
                </a:lnTo>
                <a:lnTo>
                  <a:pt x="583656" y="638810"/>
                </a:lnTo>
                <a:lnTo>
                  <a:pt x="592768" y="631190"/>
                </a:lnTo>
                <a:lnTo>
                  <a:pt x="601607" y="623570"/>
                </a:lnTo>
                <a:lnTo>
                  <a:pt x="610175" y="614680"/>
                </a:lnTo>
                <a:lnTo>
                  <a:pt x="618448" y="607060"/>
                </a:lnTo>
                <a:lnTo>
                  <a:pt x="626406" y="598170"/>
                </a:lnTo>
                <a:lnTo>
                  <a:pt x="634049" y="589280"/>
                </a:lnTo>
                <a:lnTo>
                  <a:pt x="641377" y="580390"/>
                </a:lnTo>
                <a:lnTo>
                  <a:pt x="648371" y="570230"/>
                </a:lnTo>
                <a:lnTo>
                  <a:pt x="655013" y="561340"/>
                </a:lnTo>
                <a:lnTo>
                  <a:pt x="661303" y="551180"/>
                </a:lnTo>
                <a:lnTo>
                  <a:pt x="667242" y="541020"/>
                </a:lnTo>
                <a:lnTo>
                  <a:pt x="672814" y="530860"/>
                </a:lnTo>
                <a:lnTo>
                  <a:pt x="678005" y="519430"/>
                </a:lnTo>
                <a:lnTo>
                  <a:pt x="682814" y="509270"/>
                </a:lnTo>
                <a:lnTo>
                  <a:pt x="687242" y="497840"/>
                </a:lnTo>
                <a:lnTo>
                  <a:pt x="691278" y="487680"/>
                </a:lnTo>
                <a:lnTo>
                  <a:pt x="694912" y="476250"/>
                </a:lnTo>
                <a:lnTo>
                  <a:pt x="705389" y="430530"/>
                </a:lnTo>
                <a:lnTo>
                  <a:pt x="708144" y="406400"/>
                </a:lnTo>
                <a:lnTo>
                  <a:pt x="760996" y="406400"/>
                </a:lnTo>
                <a:lnTo>
                  <a:pt x="756276" y="445770"/>
                </a:lnTo>
                <a:lnTo>
                  <a:pt x="750467" y="472440"/>
                </a:lnTo>
                <a:lnTo>
                  <a:pt x="748084" y="482600"/>
                </a:lnTo>
                <a:lnTo>
                  <a:pt x="745479" y="491490"/>
                </a:lnTo>
                <a:lnTo>
                  <a:pt x="742654" y="500380"/>
                </a:lnTo>
                <a:lnTo>
                  <a:pt x="739613" y="509270"/>
                </a:lnTo>
                <a:lnTo>
                  <a:pt x="736356" y="516890"/>
                </a:lnTo>
                <a:lnTo>
                  <a:pt x="732883" y="525780"/>
                </a:lnTo>
                <a:lnTo>
                  <a:pt x="729198" y="534670"/>
                </a:lnTo>
                <a:lnTo>
                  <a:pt x="725305" y="543560"/>
                </a:lnTo>
                <a:lnTo>
                  <a:pt x="721205" y="551180"/>
                </a:lnTo>
                <a:lnTo>
                  <a:pt x="716897" y="560070"/>
                </a:lnTo>
                <a:lnTo>
                  <a:pt x="712387" y="567690"/>
                </a:lnTo>
                <a:lnTo>
                  <a:pt x="707680" y="576580"/>
                </a:lnTo>
                <a:lnTo>
                  <a:pt x="702776" y="584200"/>
                </a:lnTo>
                <a:lnTo>
                  <a:pt x="675402" y="622300"/>
                </a:lnTo>
                <a:lnTo>
                  <a:pt x="669380" y="628650"/>
                </a:lnTo>
                <a:lnTo>
                  <a:pt x="663187" y="636270"/>
                </a:lnTo>
                <a:lnTo>
                  <a:pt x="656825" y="642620"/>
                </a:lnTo>
                <a:lnTo>
                  <a:pt x="650292" y="650240"/>
                </a:lnTo>
                <a:lnTo>
                  <a:pt x="643598" y="656590"/>
                </a:lnTo>
                <a:lnTo>
                  <a:pt x="636749" y="662940"/>
                </a:lnTo>
                <a:lnTo>
                  <a:pt x="629746" y="669290"/>
                </a:lnTo>
                <a:lnTo>
                  <a:pt x="622589" y="674370"/>
                </a:lnTo>
                <a:lnTo>
                  <a:pt x="615286" y="680720"/>
                </a:lnTo>
                <a:lnTo>
                  <a:pt x="607846" y="685800"/>
                </a:lnTo>
                <a:lnTo>
                  <a:pt x="603301" y="689610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1303313" y="4017974"/>
            <a:ext cx="5471160" cy="3429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0" algn="r">
              <a:lnSpc>
                <a:spcPct val="100000"/>
              </a:lnSpc>
              <a:spcBef>
                <a:spcPts val="100"/>
              </a:spcBef>
            </a:pPr>
            <a:r>
              <a:rPr sz="3600" spc="-35" dirty="0">
                <a:solidFill>
                  <a:srgbClr val="FFFFFF"/>
                </a:solidFill>
                <a:latin typeface="Trebuchet MS"/>
                <a:cs typeface="Trebuchet MS"/>
                <a:hlinkClick r:id="rId5"/>
              </a:rPr>
              <a:t>contato@arename.com</a:t>
            </a:r>
            <a:endParaRPr sz="3600">
              <a:latin typeface="Trebuchet MS"/>
              <a:cs typeface="Trebuchet MS"/>
            </a:endParaRPr>
          </a:p>
          <a:p>
            <a:pPr marR="51435" algn="r">
              <a:lnSpc>
                <a:spcPct val="100000"/>
              </a:lnSpc>
              <a:spcBef>
                <a:spcPts val="2950"/>
              </a:spcBef>
            </a:pPr>
            <a:r>
              <a:rPr sz="3600" spc="-160" dirty="0">
                <a:solidFill>
                  <a:srgbClr val="FFFFFF"/>
                </a:solidFill>
                <a:latin typeface="Trebuchet MS"/>
                <a:cs typeface="Trebuchet MS"/>
                <a:hlinkClick r:id="rId6"/>
              </a:rPr>
              <a:t>www.arenapme.com.br</a:t>
            </a:r>
            <a:endParaRPr sz="3600">
              <a:latin typeface="Trebuchet MS"/>
              <a:cs typeface="Trebuchet MS"/>
            </a:endParaRPr>
          </a:p>
          <a:p>
            <a:pPr marL="2824480">
              <a:lnSpc>
                <a:spcPct val="100000"/>
              </a:lnSpc>
              <a:spcBef>
                <a:spcPts val="3460"/>
              </a:spcBef>
            </a:pPr>
            <a:r>
              <a:rPr sz="3600" spc="-370" dirty="0">
                <a:solidFill>
                  <a:srgbClr val="FFFFFF"/>
                </a:solidFill>
                <a:latin typeface="Trebuchet MS"/>
                <a:cs typeface="Trebuchet MS"/>
              </a:rPr>
              <a:t>(11)</a:t>
            </a:r>
            <a:r>
              <a:rPr sz="3600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200" dirty="0">
                <a:solidFill>
                  <a:srgbClr val="FFFFFF"/>
                </a:solidFill>
                <a:latin typeface="Trebuchet MS"/>
                <a:cs typeface="Trebuchet MS"/>
              </a:rPr>
              <a:t>4130-</a:t>
            </a:r>
            <a:r>
              <a:rPr sz="3600" spc="-110" dirty="0">
                <a:solidFill>
                  <a:srgbClr val="FFFFFF"/>
                </a:solidFill>
                <a:latin typeface="Trebuchet MS"/>
                <a:cs typeface="Trebuchet MS"/>
              </a:rPr>
              <a:t>3102</a:t>
            </a:r>
            <a:endParaRPr sz="3600"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3110"/>
              </a:spcBef>
            </a:pPr>
            <a:r>
              <a:rPr sz="3600" spc="-335" dirty="0">
                <a:solidFill>
                  <a:srgbClr val="FFFFFF"/>
                </a:solidFill>
                <a:latin typeface="Trebuchet MS"/>
                <a:cs typeface="Trebuchet MS"/>
              </a:rPr>
              <a:t>Av.</a:t>
            </a:r>
            <a:r>
              <a:rPr sz="3600" spc="-2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155" dirty="0">
                <a:solidFill>
                  <a:srgbClr val="FFFFFF"/>
                </a:solidFill>
                <a:latin typeface="Trebuchet MS"/>
                <a:cs typeface="Trebuchet MS"/>
              </a:rPr>
              <a:t>Paulista,</a:t>
            </a:r>
            <a:r>
              <a:rPr sz="3600" spc="-2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175" dirty="0">
                <a:solidFill>
                  <a:srgbClr val="FFFFFF"/>
                </a:solidFill>
                <a:latin typeface="Trebuchet MS"/>
                <a:cs typeface="Trebuchet MS"/>
              </a:rPr>
              <a:t>1048</a:t>
            </a:r>
            <a:r>
              <a:rPr sz="3600" spc="-2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114" dirty="0">
                <a:solidFill>
                  <a:srgbClr val="FFFFFF"/>
                </a:solidFill>
                <a:latin typeface="Trebuchet MS"/>
                <a:cs typeface="Trebuchet MS"/>
              </a:rPr>
              <a:t>-</a:t>
            </a:r>
            <a:r>
              <a:rPr sz="3600" spc="-2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200" dirty="0">
                <a:solidFill>
                  <a:srgbClr val="FFFFFF"/>
                </a:solidFill>
                <a:latin typeface="Trebuchet MS"/>
                <a:cs typeface="Trebuchet MS"/>
              </a:rPr>
              <a:t>11º</a:t>
            </a:r>
            <a:r>
              <a:rPr sz="3600" spc="-2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10" dirty="0">
                <a:solidFill>
                  <a:srgbClr val="FFFFFF"/>
                </a:solidFill>
                <a:latin typeface="Trebuchet MS"/>
                <a:cs typeface="Trebuchet MS"/>
              </a:rPr>
              <a:t>andar</a:t>
            </a:r>
            <a:endParaRPr sz="3600">
              <a:latin typeface="Trebuchet MS"/>
              <a:cs typeface="Trebuchet MS"/>
            </a:endParaRPr>
          </a:p>
        </p:txBody>
      </p:sp>
      <p:pic>
        <p:nvPicPr>
          <p:cNvPr id="20" name="object 20">
            <a:hlinkClick r:id="rId4"/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647119" y="8947415"/>
            <a:ext cx="2476499" cy="790574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11711265" y="9052414"/>
            <a:ext cx="685800" cy="685800"/>
            <a:chOff x="11711265" y="9052414"/>
            <a:chExt cx="685800" cy="685800"/>
          </a:xfrm>
        </p:grpSpPr>
        <p:sp>
          <p:nvSpPr>
            <p:cNvPr id="22" name="object 22">
              <a:hlinkClick r:id="rId8"/>
            </p:cNvPr>
            <p:cNvSpPr/>
            <p:nvPr/>
          </p:nvSpPr>
          <p:spPr>
            <a:xfrm>
              <a:off x="11711254" y="9052420"/>
              <a:ext cx="685800" cy="685800"/>
            </a:xfrm>
            <a:custGeom>
              <a:avLst/>
              <a:gdLst/>
              <a:ahLst/>
              <a:cxnLst/>
              <a:rect l="l" t="t" r="r" b="b"/>
              <a:pathLst>
                <a:path w="685800" h="685800">
                  <a:moveTo>
                    <a:pt x="518922" y="342747"/>
                  </a:moveTo>
                  <a:lnTo>
                    <a:pt x="512559" y="295960"/>
                  </a:lnTo>
                  <a:lnTo>
                    <a:pt x="494753" y="253923"/>
                  </a:lnTo>
                  <a:lnTo>
                    <a:pt x="467182" y="218313"/>
                  </a:lnTo>
                  <a:lnTo>
                    <a:pt x="456857" y="210350"/>
                  </a:lnTo>
                  <a:lnTo>
                    <a:pt x="456857" y="342900"/>
                  </a:lnTo>
                  <a:lnTo>
                    <a:pt x="447954" y="387311"/>
                  </a:lnTo>
                  <a:lnTo>
                    <a:pt x="423481" y="423608"/>
                  </a:lnTo>
                  <a:lnTo>
                    <a:pt x="387146" y="448106"/>
                  </a:lnTo>
                  <a:lnTo>
                    <a:pt x="342658" y="457098"/>
                  </a:lnTo>
                  <a:lnTo>
                    <a:pt x="298183" y="448132"/>
                  </a:lnTo>
                  <a:lnTo>
                    <a:pt x="261886" y="423672"/>
                  </a:lnTo>
                  <a:lnTo>
                    <a:pt x="237426" y="387375"/>
                  </a:lnTo>
                  <a:lnTo>
                    <a:pt x="228460" y="342900"/>
                  </a:lnTo>
                  <a:lnTo>
                    <a:pt x="237426" y="298437"/>
                  </a:lnTo>
                  <a:lnTo>
                    <a:pt x="261886" y="262140"/>
                  </a:lnTo>
                  <a:lnTo>
                    <a:pt x="298183" y="237667"/>
                  </a:lnTo>
                  <a:lnTo>
                    <a:pt x="342658" y="228701"/>
                  </a:lnTo>
                  <a:lnTo>
                    <a:pt x="387121" y="237667"/>
                  </a:lnTo>
                  <a:lnTo>
                    <a:pt x="423418" y="262140"/>
                  </a:lnTo>
                  <a:lnTo>
                    <a:pt x="447890" y="298437"/>
                  </a:lnTo>
                  <a:lnTo>
                    <a:pt x="456857" y="342900"/>
                  </a:lnTo>
                  <a:lnTo>
                    <a:pt x="456857" y="210350"/>
                  </a:lnTo>
                  <a:lnTo>
                    <a:pt x="431533" y="190804"/>
                  </a:lnTo>
                  <a:lnTo>
                    <a:pt x="389458" y="173075"/>
                  </a:lnTo>
                  <a:lnTo>
                    <a:pt x="342658" y="166789"/>
                  </a:lnTo>
                  <a:lnTo>
                    <a:pt x="295871" y="173075"/>
                  </a:lnTo>
                  <a:lnTo>
                    <a:pt x="253834" y="190804"/>
                  </a:lnTo>
                  <a:lnTo>
                    <a:pt x="218224" y="218313"/>
                  </a:lnTo>
                  <a:lnTo>
                    <a:pt x="190715" y="253923"/>
                  </a:lnTo>
                  <a:lnTo>
                    <a:pt x="172986" y="295960"/>
                  </a:lnTo>
                  <a:lnTo>
                    <a:pt x="166700" y="342747"/>
                  </a:lnTo>
                  <a:lnTo>
                    <a:pt x="172999" y="389547"/>
                  </a:lnTo>
                  <a:lnTo>
                    <a:pt x="190754" y="431622"/>
                  </a:lnTo>
                  <a:lnTo>
                    <a:pt x="218300" y="467258"/>
                  </a:lnTo>
                  <a:lnTo>
                    <a:pt x="253936" y="494804"/>
                  </a:lnTo>
                  <a:lnTo>
                    <a:pt x="296011" y="512559"/>
                  </a:lnTo>
                  <a:lnTo>
                    <a:pt x="342811" y="518858"/>
                  </a:lnTo>
                  <a:lnTo>
                    <a:pt x="389610" y="512572"/>
                  </a:lnTo>
                  <a:lnTo>
                    <a:pt x="431673" y="494842"/>
                  </a:lnTo>
                  <a:lnTo>
                    <a:pt x="467321" y="467321"/>
                  </a:lnTo>
                  <a:lnTo>
                    <a:pt x="475221" y="457098"/>
                  </a:lnTo>
                  <a:lnTo>
                    <a:pt x="494868" y="431685"/>
                  </a:lnTo>
                  <a:lnTo>
                    <a:pt x="512622" y="389610"/>
                  </a:lnTo>
                  <a:lnTo>
                    <a:pt x="518922" y="342747"/>
                  </a:lnTo>
                  <a:close/>
                </a:path>
                <a:path w="685800" h="685800">
                  <a:moveTo>
                    <a:pt x="685609" y="286512"/>
                  </a:moveTo>
                  <a:lnTo>
                    <a:pt x="684631" y="225818"/>
                  </a:lnTo>
                  <a:lnTo>
                    <a:pt x="681609" y="176161"/>
                  </a:lnTo>
                  <a:lnTo>
                    <a:pt x="673481" y="135166"/>
                  </a:lnTo>
                  <a:lnTo>
                    <a:pt x="651802" y="86461"/>
                  </a:lnTo>
                  <a:lnTo>
                    <a:pt x="623722" y="53403"/>
                  </a:lnTo>
                  <a:lnTo>
                    <a:pt x="623722" y="286512"/>
                  </a:lnTo>
                  <a:lnTo>
                    <a:pt x="623722" y="399008"/>
                  </a:lnTo>
                  <a:lnTo>
                    <a:pt x="622846" y="457390"/>
                  </a:lnTo>
                  <a:lnTo>
                    <a:pt x="620039" y="503758"/>
                  </a:lnTo>
                  <a:lnTo>
                    <a:pt x="609981" y="545160"/>
                  </a:lnTo>
                  <a:lnTo>
                    <a:pt x="584276" y="584517"/>
                  </a:lnTo>
                  <a:lnTo>
                    <a:pt x="544906" y="610222"/>
                  </a:lnTo>
                  <a:lnTo>
                    <a:pt x="503605" y="620191"/>
                  </a:lnTo>
                  <a:lnTo>
                    <a:pt x="457149" y="623087"/>
                  </a:lnTo>
                  <a:lnTo>
                    <a:pt x="397814" y="623963"/>
                  </a:lnTo>
                  <a:lnTo>
                    <a:pt x="382574" y="623989"/>
                  </a:lnTo>
                  <a:lnTo>
                    <a:pt x="287502" y="623963"/>
                  </a:lnTo>
                  <a:lnTo>
                    <a:pt x="228168" y="623087"/>
                  </a:lnTo>
                  <a:lnTo>
                    <a:pt x="181800" y="620280"/>
                  </a:lnTo>
                  <a:lnTo>
                    <a:pt x="140398" y="610222"/>
                  </a:lnTo>
                  <a:lnTo>
                    <a:pt x="101041" y="584517"/>
                  </a:lnTo>
                  <a:lnTo>
                    <a:pt x="75336" y="545160"/>
                  </a:lnTo>
                  <a:lnTo>
                    <a:pt x="65366" y="503847"/>
                  </a:lnTo>
                  <a:lnTo>
                    <a:pt x="62471" y="457390"/>
                  </a:lnTo>
                  <a:lnTo>
                    <a:pt x="61595" y="399008"/>
                  </a:lnTo>
                  <a:lnTo>
                    <a:pt x="61595" y="286512"/>
                  </a:lnTo>
                  <a:lnTo>
                    <a:pt x="62471" y="228409"/>
                  </a:lnTo>
                  <a:lnTo>
                    <a:pt x="65278" y="182041"/>
                  </a:lnTo>
                  <a:lnTo>
                    <a:pt x="75336" y="140652"/>
                  </a:lnTo>
                  <a:lnTo>
                    <a:pt x="101041" y="101282"/>
                  </a:lnTo>
                  <a:lnTo>
                    <a:pt x="140398" y="75577"/>
                  </a:lnTo>
                  <a:lnTo>
                    <a:pt x="181711" y="65608"/>
                  </a:lnTo>
                  <a:lnTo>
                    <a:pt x="228168" y="62712"/>
                  </a:lnTo>
                  <a:lnTo>
                    <a:pt x="287502" y="61836"/>
                  </a:lnTo>
                  <a:lnTo>
                    <a:pt x="342658" y="61760"/>
                  </a:lnTo>
                  <a:lnTo>
                    <a:pt x="397814" y="61836"/>
                  </a:lnTo>
                  <a:lnTo>
                    <a:pt x="457149" y="62712"/>
                  </a:lnTo>
                  <a:lnTo>
                    <a:pt x="503516" y="65519"/>
                  </a:lnTo>
                  <a:lnTo>
                    <a:pt x="544906" y="75577"/>
                  </a:lnTo>
                  <a:lnTo>
                    <a:pt x="584276" y="101282"/>
                  </a:lnTo>
                  <a:lnTo>
                    <a:pt x="609981" y="140652"/>
                  </a:lnTo>
                  <a:lnTo>
                    <a:pt x="619950" y="181952"/>
                  </a:lnTo>
                  <a:lnTo>
                    <a:pt x="622846" y="228409"/>
                  </a:lnTo>
                  <a:lnTo>
                    <a:pt x="623722" y="286512"/>
                  </a:lnTo>
                  <a:lnTo>
                    <a:pt x="623722" y="53403"/>
                  </a:lnTo>
                  <a:lnTo>
                    <a:pt x="583755" y="25044"/>
                  </a:lnTo>
                  <a:lnTo>
                    <a:pt x="531355" y="7378"/>
                  </a:lnTo>
                  <a:lnTo>
                    <a:pt x="484200" y="1955"/>
                  </a:lnTo>
                  <a:lnTo>
                    <a:pt x="434619" y="419"/>
                  </a:lnTo>
                  <a:lnTo>
                    <a:pt x="342658" y="0"/>
                  </a:lnTo>
                  <a:lnTo>
                    <a:pt x="250774" y="431"/>
                  </a:lnTo>
                  <a:lnTo>
                    <a:pt x="201256" y="2108"/>
                  </a:lnTo>
                  <a:lnTo>
                    <a:pt x="154114" y="7531"/>
                  </a:lnTo>
                  <a:lnTo>
                    <a:pt x="101701" y="25196"/>
                  </a:lnTo>
                  <a:lnTo>
                    <a:pt x="57302" y="57556"/>
                  </a:lnTo>
                  <a:lnTo>
                    <a:pt x="25107" y="101942"/>
                  </a:lnTo>
                  <a:lnTo>
                    <a:pt x="7442" y="154355"/>
                  </a:lnTo>
                  <a:lnTo>
                    <a:pt x="2019" y="201358"/>
                  </a:lnTo>
                  <a:lnTo>
                    <a:pt x="342" y="250863"/>
                  </a:lnTo>
                  <a:lnTo>
                    <a:pt x="0" y="286512"/>
                  </a:lnTo>
                  <a:lnTo>
                    <a:pt x="0" y="399008"/>
                  </a:lnTo>
                  <a:lnTo>
                    <a:pt x="990" y="459752"/>
                  </a:lnTo>
                  <a:lnTo>
                    <a:pt x="4013" y="509498"/>
                  </a:lnTo>
                  <a:lnTo>
                    <a:pt x="12128" y="550329"/>
                  </a:lnTo>
                  <a:lnTo>
                    <a:pt x="33807" y="599046"/>
                  </a:lnTo>
                  <a:lnTo>
                    <a:pt x="71831" y="641096"/>
                  </a:lnTo>
                  <a:lnTo>
                    <a:pt x="118160" y="667613"/>
                  </a:lnTo>
                  <a:lnTo>
                    <a:pt x="176060" y="681545"/>
                  </a:lnTo>
                  <a:lnTo>
                    <a:pt x="225806" y="684568"/>
                  </a:lnTo>
                  <a:lnTo>
                    <a:pt x="342811" y="685647"/>
                  </a:lnTo>
                  <a:lnTo>
                    <a:pt x="434695" y="685215"/>
                  </a:lnTo>
                  <a:lnTo>
                    <a:pt x="484200" y="683552"/>
                  </a:lnTo>
                  <a:lnTo>
                    <a:pt x="531355" y="678116"/>
                  </a:lnTo>
                  <a:lnTo>
                    <a:pt x="583755" y="660450"/>
                  </a:lnTo>
                  <a:lnTo>
                    <a:pt x="628154" y="628103"/>
                  </a:lnTo>
                  <a:lnTo>
                    <a:pt x="631825" y="624039"/>
                  </a:lnTo>
                  <a:lnTo>
                    <a:pt x="641019" y="613892"/>
                  </a:lnTo>
                  <a:lnTo>
                    <a:pt x="667677" y="567397"/>
                  </a:lnTo>
                  <a:lnTo>
                    <a:pt x="681596" y="509498"/>
                  </a:lnTo>
                  <a:lnTo>
                    <a:pt x="684631" y="459752"/>
                  </a:lnTo>
                  <a:lnTo>
                    <a:pt x="685609" y="399008"/>
                  </a:lnTo>
                  <a:lnTo>
                    <a:pt x="685609" y="2865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>
              <a:hlinkClick r:id="rId8"/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195766" y="9171122"/>
              <a:ext cx="82344" cy="82344"/>
            </a:xfrm>
            <a:prstGeom prst="rect">
              <a:avLst/>
            </a:prstGeom>
          </p:spPr>
        </p:pic>
      </p:grpSp>
      <p:sp>
        <p:nvSpPr>
          <p:cNvPr id="24" name="object 24">
            <a:hlinkClick r:id="rId3"/>
          </p:cNvPr>
          <p:cNvSpPr/>
          <p:nvPr/>
        </p:nvSpPr>
        <p:spPr>
          <a:xfrm>
            <a:off x="12543903" y="9077516"/>
            <a:ext cx="635000" cy="638175"/>
          </a:xfrm>
          <a:custGeom>
            <a:avLst/>
            <a:gdLst/>
            <a:ahLst/>
            <a:cxnLst/>
            <a:rect l="l" t="t" r="r" b="b"/>
            <a:pathLst>
              <a:path w="635000" h="638175">
                <a:moveTo>
                  <a:pt x="0" y="638174"/>
                </a:moveTo>
                <a:lnTo>
                  <a:pt x="44672" y="474164"/>
                </a:lnTo>
                <a:lnTo>
                  <a:pt x="26514" y="437144"/>
                </a:lnTo>
                <a:lnTo>
                  <a:pt x="13321" y="398181"/>
                </a:lnTo>
                <a:lnTo>
                  <a:pt x="5274" y="357721"/>
                </a:lnTo>
                <a:lnTo>
                  <a:pt x="2552" y="316215"/>
                </a:lnTo>
                <a:lnTo>
                  <a:pt x="5990" y="269582"/>
                </a:lnTo>
                <a:lnTo>
                  <a:pt x="15974" y="225041"/>
                </a:lnTo>
                <a:lnTo>
                  <a:pt x="32010" y="183088"/>
                </a:lnTo>
                <a:lnTo>
                  <a:pt x="53602" y="144218"/>
                </a:lnTo>
                <a:lnTo>
                  <a:pt x="80256" y="108925"/>
                </a:lnTo>
                <a:lnTo>
                  <a:pt x="111477" y="77704"/>
                </a:lnTo>
                <a:lnTo>
                  <a:pt x="146770" y="51050"/>
                </a:lnTo>
                <a:lnTo>
                  <a:pt x="185641" y="29457"/>
                </a:lnTo>
                <a:lnTo>
                  <a:pt x="227594" y="13422"/>
                </a:lnTo>
                <a:lnTo>
                  <a:pt x="272134" y="3438"/>
                </a:lnTo>
                <a:lnTo>
                  <a:pt x="318768" y="0"/>
                </a:lnTo>
                <a:lnTo>
                  <a:pt x="368773" y="3897"/>
                </a:lnTo>
                <a:lnTo>
                  <a:pt x="416848" y="15408"/>
                </a:lnTo>
                <a:lnTo>
                  <a:pt x="462288" y="34254"/>
                </a:lnTo>
                <a:lnTo>
                  <a:pt x="493218" y="53287"/>
                </a:lnTo>
                <a:lnTo>
                  <a:pt x="318449" y="53287"/>
                </a:lnTo>
                <a:lnTo>
                  <a:pt x="271278" y="57535"/>
                </a:lnTo>
                <a:lnTo>
                  <a:pt x="226844" y="69776"/>
                </a:lnTo>
                <a:lnTo>
                  <a:pt x="185898" y="89261"/>
                </a:lnTo>
                <a:lnTo>
                  <a:pt x="149190" y="115238"/>
                </a:lnTo>
                <a:lnTo>
                  <a:pt x="117472" y="146956"/>
                </a:lnTo>
                <a:lnTo>
                  <a:pt x="91495" y="183664"/>
                </a:lnTo>
                <a:lnTo>
                  <a:pt x="72010" y="224610"/>
                </a:lnTo>
                <a:lnTo>
                  <a:pt x="59768" y="269044"/>
                </a:lnTo>
                <a:lnTo>
                  <a:pt x="55521" y="316215"/>
                </a:lnTo>
                <a:lnTo>
                  <a:pt x="58123" y="353040"/>
                </a:lnTo>
                <a:lnTo>
                  <a:pt x="65811" y="388967"/>
                </a:lnTo>
                <a:lnTo>
                  <a:pt x="78405" y="423458"/>
                </a:lnTo>
                <a:lnTo>
                  <a:pt x="95726" y="455975"/>
                </a:lnTo>
                <a:lnTo>
                  <a:pt x="102107" y="465867"/>
                </a:lnTo>
                <a:lnTo>
                  <a:pt x="75623" y="562870"/>
                </a:lnTo>
                <a:lnTo>
                  <a:pt x="229372" y="562870"/>
                </a:lnTo>
                <a:lnTo>
                  <a:pt x="249247" y="569770"/>
                </a:lnTo>
                <a:lnTo>
                  <a:pt x="283603" y="576775"/>
                </a:lnTo>
                <a:lnTo>
                  <a:pt x="318768" y="579143"/>
                </a:lnTo>
                <a:lnTo>
                  <a:pt x="494151" y="579143"/>
                </a:lnTo>
                <a:lnTo>
                  <a:pt x="490765" y="581700"/>
                </a:lnTo>
                <a:lnTo>
                  <a:pt x="468370" y="594140"/>
                </a:lnTo>
                <a:lnTo>
                  <a:pt x="167520" y="594140"/>
                </a:lnTo>
                <a:lnTo>
                  <a:pt x="0" y="638174"/>
                </a:lnTo>
                <a:close/>
              </a:path>
              <a:path w="635000" h="638175">
                <a:moveTo>
                  <a:pt x="494151" y="579143"/>
                </a:moveTo>
                <a:lnTo>
                  <a:pt x="318768" y="579143"/>
                </a:lnTo>
                <a:lnTo>
                  <a:pt x="365938" y="574907"/>
                </a:lnTo>
                <a:lnTo>
                  <a:pt x="410366" y="562694"/>
                </a:lnTo>
                <a:lnTo>
                  <a:pt x="451296" y="543252"/>
                </a:lnTo>
                <a:lnTo>
                  <a:pt x="487971" y="517325"/>
                </a:lnTo>
                <a:lnTo>
                  <a:pt x="519635" y="485660"/>
                </a:lnTo>
                <a:lnTo>
                  <a:pt x="545533" y="449003"/>
                </a:lnTo>
                <a:lnTo>
                  <a:pt x="564906" y="408099"/>
                </a:lnTo>
                <a:lnTo>
                  <a:pt x="577000" y="363694"/>
                </a:lnTo>
                <a:lnTo>
                  <a:pt x="580909" y="318259"/>
                </a:lnTo>
                <a:lnTo>
                  <a:pt x="581027" y="316215"/>
                </a:lnTo>
                <a:lnTo>
                  <a:pt x="576039" y="264842"/>
                </a:lnTo>
                <a:lnTo>
                  <a:pt x="561274" y="215862"/>
                </a:lnTo>
                <a:lnTo>
                  <a:pt x="537173" y="170701"/>
                </a:lnTo>
                <a:lnTo>
                  <a:pt x="504158" y="130506"/>
                </a:lnTo>
                <a:lnTo>
                  <a:pt x="464147" y="97441"/>
                </a:lnTo>
                <a:lnTo>
                  <a:pt x="419081" y="73230"/>
                </a:lnTo>
                <a:lnTo>
                  <a:pt x="370126" y="58353"/>
                </a:lnTo>
                <a:lnTo>
                  <a:pt x="318449" y="53287"/>
                </a:lnTo>
                <a:lnTo>
                  <a:pt x="493218" y="53287"/>
                </a:lnTo>
                <a:lnTo>
                  <a:pt x="542448" y="92854"/>
                </a:lnTo>
                <a:lnTo>
                  <a:pt x="574985" y="130912"/>
                </a:lnTo>
                <a:lnTo>
                  <a:pt x="600798" y="173014"/>
                </a:lnTo>
                <a:lnTo>
                  <a:pt x="619596" y="218454"/>
                </a:lnTo>
                <a:lnTo>
                  <a:pt x="631088" y="266529"/>
                </a:lnTo>
                <a:lnTo>
                  <a:pt x="634984" y="316534"/>
                </a:lnTo>
                <a:lnTo>
                  <a:pt x="631546" y="363168"/>
                </a:lnTo>
                <a:lnTo>
                  <a:pt x="621561" y="407708"/>
                </a:lnTo>
                <a:lnTo>
                  <a:pt x="605526" y="449661"/>
                </a:lnTo>
                <a:lnTo>
                  <a:pt x="583933" y="488532"/>
                </a:lnTo>
                <a:lnTo>
                  <a:pt x="557279" y="523825"/>
                </a:lnTo>
                <a:lnTo>
                  <a:pt x="526058" y="555046"/>
                </a:lnTo>
                <a:lnTo>
                  <a:pt x="494151" y="579143"/>
                </a:lnTo>
                <a:close/>
              </a:path>
              <a:path w="635000" h="638175">
                <a:moveTo>
                  <a:pt x="234369" y="170392"/>
                </a:moveTo>
                <a:lnTo>
                  <a:pt x="226871" y="170392"/>
                </a:lnTo>
                <a:lnTo>
                  <a:pt x="233571" y="168478"/>
                </a:lnTo>
                <a:lnTo>
                  <a:pt x="234369" y="170392"/>
                </a:lnTo>
                <a:close/>
              </a:path>
              <a:path w="635000" h="638175">
                <a:moveTo>
                  <a:pt x="397263" y="468221"/>
                </a:moveTo>
                <a:lnTo>
                  <a:pt x="350717" y="457132"/>
                </a:lnTo>
                <a:lnTo>
                  <a:pt x="271533" y="414753"/>
                </a:lnTo>
                <a:lnTo>
                  <a:pt x="229742" y="376603"/>
                </a:lnTo>
                <a:lnTo>
                  <a:pt x="202072" y="343836"/>
                </a:lnTo>
                <a:lnTo>
                  <a:pt x="172945" y="299543"/>
                </a:lnTo>
                <a:lnTo>
                  <a:pt x="158267" y="246016"/>
                </a:lnTo>
                <a:lnTo>
                  <a:pt x="161567" y="220394"/>
                </a:lnTo>
                <a:lnTo>
                  <a:pt x="185708" y="179965"/>
                </a:lnTo>
                <a:lnTo>
                  <a:pt x="201344" y="170073"/>
                </a:lnTo>
                <a:lnTo>
                  <a:pt x="222085" y="170073"/>
                </a:lnTo>
                <a:lnTo>
                  <a:pt x="226871" y="170392"/>
                </a:lnTo>
                <a:lnTo>
                  <a:pt x="234369" y="170392"/>
                </a:lnTo>
                <a:lnTo>
                  <a:pt x="239953" y="183794"/>
                </a:lnTo>
                <a:lnTo>
                  <a:pt x="246165" y="199160"/>
                </a:lnTo>
                <a:lnTo>
                  <a:pt x="253754" y="217697"/>
                </a:lnTo>
                <a:lnTo>
                  <a:pt x="260504" y="233960"/>
                </a:lnTo>
                <a:lnTo>
                  <a:pt x="264204" y="242506"/>
                </a:lnTo>
                <a:lnTo>
                  <a:pt x="266118" y="246335"/>
                </a:lnTo>
                <a:lnTo>
                  <a:pt x="267395" y="250802"/>
                </a:lnTo>
                <a:lnTo>
                  <a:pt x="264842" y="256227"/>
                </a:lnTo>
                <a:lnTo>
                  <a:pt x="262289" y="261332"/>
                </a:lnTo>
                <a:lnTo>
                  <a:pt x="260685" y="264852"/>
                </a:lnTo>
                <a:lnTo>
                  <a:pt x="253036" y="273777"/>
                </a:lnTo>
                <a:lnTo>
                  <a:pt x="248569" y="279520"/>
                </a:lnTo>
                <a:lnTo>
                  <a:pt x="240910" y="287178"/>
                </a:lnTo>
                <a:lnTo>
                  <a:pt x="269414" y="337848"/>
                </a:lnTo>
                <a:lnTo>
                  <a:pt x="307036" y="371088"/>
                </a:lnTo>
                <a:lnTo>
                  <a:pt x="349081" y="393434"/>
                </a:lnTo>
                <a:lnTo>
                  <a:pt x="357058" y="397582"/>
                </a:lnTo>
                <a:lnTo>
                  <a:pt x="479168" y="397582"/>
                </a:lnTo>
                <a:lnTo>
                  <a:pt x="479109" y="404722"/>
                </a:lnTo>
                <a:lnTo>
                  <a:pt x="464661" y="442549"/>
                </a:lnTo>
                <a:lnTo>
                  <a:pt x="420238" y="466825"/>
                </a:lnTo>
                <a:lnTo>
                  <a:pt x="409319" y="467986"/>
                </a:lnTo>
                <a:lnTo>
                  <a:pt x="397263" y="468221"/>
                </a:lnTo>
                <a:close/>
              </a:path>
              <a:path w="635000" h="638175">
                <a:moveTo>
                  <a:pt x="479168" y="397582"/>
                </a:moveTo>
                <a:lnTo>
                  <a:pt x="357058" y="397582"/>
                </a:lnTo>
                <a:lnTo>
                  <a:pt x="361845" y="396944"/>
                </a:lnTo>
                <a:lnTo>
                  <a:pt x="366312" y="391520"/>
                </a:lnTo>
                <a:lnTo>
                  <a:pt x="391201" y="360568"/>
                </a:lnTo>
                <a:lnTo>
                  <a:pt x="396625" y="352910"/>
                </a:lnTo>
                <a:lnTo>
                  <a:pt x="401731" y="354187"/>
                </a:lnTo>
                <a:lnTo>
                  <a:pt x="409070" y="356739"/>
                </a:lnTo>
                <a:lnTo>
                  <a:pt x="419335" y="361451"/>
                </a:lnTo>
                <a:lnTo>
                  <a:pt x="470973" y="386414"/>
                </a:lnTo>
                <a:lnTo>
                  <a:pt x="475759" y="388010"/>
                </a:lnTo>
                <a:lnTo>
                  <a:pt x="477993" y="391520"/>
                </a:lnTo>
                <a:lnTo>
                  <a:pt x="479179" y="396281"/>
                </a:lnTo>
                <a:lnTo>
                  <a:pt x="479168" y="397582"/>
                </a:lnTo>
                <a:close/>
              </a:path>
              <a:path w="635000" h="638175">
                <a:moveTo>
                  <a:pt x="229372" y="562870"/>
                </a:moveTo>
                <a:lnTo>
                  <a:pt x="75623" y="562870"/>
                </a:lnTo>
                <a:lnTo>
                  <a:pt x="175179" y="536705"/>
                </a:lnTo>
                <a:lnTo>
                  <a:pt x="184751" y="542448"/>
                </a:lnTo>
                <a:lnTo>
                  <a:pt x="216146" y="558278"/>
                </a:lnTo>
                <a:lnTo>
                  <a:pt x="229372" y="562870"/>
                </a:lnTo>
                <a:close/>
              </a:path>
              <a:path w="635000" h="638175">
                <a:moveTo>
                  <a:pt x="318768" y="632750"/>
                </a:moveTo>
                <a:lnTo>
                  <a:pt x="279296" y="630262"/>
                </a:lnTo>
                <a:lnTo>
                  <a:pt x="240631" y="622898"/>
                </a:lnTo>
                <a:lnTo>
                  <a:pt x="203223" y="610808"/>
                </a:lnTo>
                <a:lnTo>
                  <a:pt x="167520" y="594140"/>
                </a:lnTo>
                <a:lnTo>
                  <a:pt x="468370" y="594140"/>
                </a:lnTo>
                <a:lnTo>
                  <a:pt x="451895" y="603292"/>
                </a:lnTo>
                <a:lnTo>
                  <a:pt x="409942" y="619328"/>
                </a:lnTo>
                <a:lnTo>
                  <a:pt x="365401" y="629312"/>
                </a:lnTo>
                <a:lnTo>
                  <a:pt x="318768" y="6327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3328167" y="9077776"/>
            <a:ext cx="657225" cy="657225"/>
          </a:xfrm>
          <a:custGeom>
            <a:avLst/>
            <a:gdLst/>
            <a:ahLst/>
            <a:cxnLst/>
            <a:rect l="l" t="t" r="r" b="b"/>
            <a:pathLst>
              <a:path w="657225" h="657225">
                <a:moveTo>
                  <a:pt x="492527" y="656703"/>
                </a:moveTo>
                <a:lnTo>
                  <a:pt x="164697" y="656703"/>
                </a:lnTo>
                <a:lnTo>
                  <a:pt x="121002" y="650801"/>
                </a:lnTo>
                <a:lnTo>
                  <a:pt x="81667" y="634157"/>
                </a:lnTo>
                <a:lnTo>
                  <a:pt x="48340" y="608428"/>
                </a:lnTo>
                <a:lnTo>
                  <a:pt x="22546" y="575165"/>
                </a:lnTo>
                <a:lnTo>
                  <a:pt x="5902" y="535996"/>
                </a:lnTo>
                <a:lnTo>
                  <a:pt x="0" y="492527"/>
                </a:lnTo>
                <a:lnTo>
                  <a:pt x="0" y="164697"/>
                </a:lnTo>
                <a:lnTo>
                  <a:pt x="5902" y="121008"/>
                </a:lnTo>
                <a:lnTo>
                  <a:pt x="22546" y="81692"/>
                </a:lnTo>
                <a:lnTo>
                  <a:pt x="48340" y="48340"/>
                </a:lnTo>
                <a:lnTo>
                  <a:pt x="81692" y="22546"/>
                </a:lnTo>
                <a:lnTo>
                  <a:pt x="121008" y="5902"/>
                </a:lnTo>
                <a:lnTo>
                  <a:pt x="164697" y="0"/>
                </a:lnTo>
                <a:lnTo>
                  <a:pt x="492006" y="0"/>
                </a:lnTo>
                <a:lnTo>
                  <a:pt x="535697" y="5902"/>
                </a:lnTo>
                <a:lnTo>
                  <a:pt x="575030" y="22546"/>
                </a:lnTo>
                <a:lnTo>
                  <a:pt x="608428" y="48340"/>
                </a:lnTo>
                <a:lnTo>
                  <a:pt x="634311" y="81692"/>
                </a:lnTo>
                <a:lnTo>
                  <a:pt x="651103" y="121008"/>
                </a:lnTo>
                <a:lnTo>
                  <a:pt x="651382" y="123001"/>
                </a:lnTo>
                <a:lnTo>
                  <a:pt x="171472" y="123001"/>
                </a:lnTo>
                <a:lnTo>
                  <a:pt x="152766" y="126755"/>
                </a:lnTo>
                <a:lnTo>
                  <a:pt x="137529" y="137008"/>
                </a:lnTo>
                <a:lnTo>
                  <a:pt x="127277" y="152245"/>
                </a:lnTo>
                <a:lnTo>
                  <a:pt x="123522" y="170951"/>
                </a:lnTo>
                <a:lnTo>
                  <a:pt x="127277" y="189657"/>
                </a:lnTo>
                <a:lnTo>
                  <a:pt x="137529" y="204894"/>
                </a:lnTo>
                <a:lnTo>
                  <a:pt x="152766" y="215147"/>
                </a:lnTo>
                <a:lnTo>
                  <a:pt x="171472" y="218901"/>
                </a:lnTo>
                <a:lnTo>
                  <a:pt x="657224" y="218901"/>
                </a:lnTo>
                <a:lnTo>
                  <a:pt x="657224" y="260075"/>
                </a:lnTo>
                <a:lnTo>
                  <a:pt x="431027" y="260075"/>
                </a:lnTo>
                <a:lnTo>
                  <a:pt x="425827" y="260596"/>
                </a:lnTo>
                <a:lnTo>
                  <a:pt x="125086" y="260596"/>
                </a:lnTo>
                <a:lnTo>
                  <a:pt x="125086" y="531617"/>
                </a:lnTo>
                <a:lnTo>
                  <a:pt x="651873" y="531617"/>
                </a:lnTo>
                <a:lnTo>
                  <a:pt x="651322" y="535695"/>
                </a:lnTo>
                <a:lnTo>
                  <a:pt x="634678" y="575011"/>
                </a:lnTo>
                <a:lnTo>
                  <a:pt x="608884" y="608363"/>
                </a:lnTo>
                <a:lnTo>
                  <a:pt x="575487" y="634176"/>
                </a:lnTo>
                <a:lnTo>
                  <a:pt x="536198" y="650804"/>
                </a:lnTo>
                <a:lnTo>
                  <a:pt x="492527" y="656703"/>
                </a:lnTo>
                <a:close/>
              </a:path>
              <a:path w="657225" h="657225">
                <a:moveTo>
                  <a:pt x="657224" y="218901"/>
                </a:moveTo>
                <a:lnTo>
                  <a:pt x="171472" y="218901"/>
                </a:lnTo>
                <a:lnTo>
                  <a:pt x="189885" y="215147"/>
                </a:lnTo>
                <a:lnTo>
                  <a:pt x="205024" y="204894"/>
                </a:lnTo>
                <a:lnTo>
                  <a:pt x="215375" y="189657"/>
                </a:lnTo>
                <a:lnTo>
                  <a:pt x="219422" y="170951"/>
                </a:lnTo>
                <a:lnTo>
                  <a:pt x="215668" y="152245"/>
                </a:lnTo>
                <a:lnTo>
                  <a:pt x="205415" y="137008"/>
                </a:lnTo>
                <a:lnTo>
                  <a:pt x="190178" y="126755"/>
                </a:lnTo>
                <a:lnTo>
                  <a:pt x="171472" y="123001"/>
                </a:lnTo>
                <a:lnTo>
                  <a:pt x="651382" y="123001"/>
                </a:lnTo>
                <a:lnTo>
                  <a:pt x="657224" y="164697"/>
                </a:lnTo>
                <a:lnTo>
                  <a:pt x="657224" y="218901"/>
                </a:lnTo>
                <a:close/>
              </a:path>
              <a:path w="657225" h="657225">
                <a:moveTo>
                  <a:pt x="651873" y="531617"/>
                </a:moveTo>
                <a:lnTo>
                  <a:pt x="532138" y="531617"/>
                </a:lnTo>
                <a:lnTo>
                  <a:pt x="532138" y="383077"/>
                </a:lnTo>
                <a:lnTo>
                  <a:pt x="528433" y="332855"/>
                </a:lnTo>
                <a:lnTo>
                  <a:pt x="513831" y="294018"/>
                </a:lnTo>
                <a:lnTo>
                  <a:pt x="483105" y="268960"/>
                </a:lnTo>
                <a:lnTo>
                  <a:pt x="431027" y="260075"/>
                </a:lnTo>
                <a:lnTo>
                  <a:pt x="657224" y="260075"/>
                </a:lnTo>
                <a:lnTo>
                  <a:pt x="657154" y="492527"/>
                </a:lnTo>
                <a:lnTo>
                  <a:pt x="651873" y="531617"/>
                </a:lnTo>
                <a:close/>
              </a:path>
              <a:path w="657225" h="657225">
                <a:moveTo>
                  <a:pt x="276232" y="531617"/>
                </a:moveTo>
                <a:lnTo>
                  <a:pt x="218901" y="531617"/>
                </a:lnTo>
                <a:lnTo>
                  <a:pt x="218901" y="260596"/>
                </a:lnTo>
                <a:lnTo>
                  <a:pt x="276232" y="260596"/>
                </a:lnTo>
                <a:lnTo>
                  <a:pt x="276232" y="531617"/>
                </a:lnTo>
                <a:close/>
              </a:path>
              <a:path w="657225" h="657225">
                <a:moveTo>
                  <a:pt x="351284" y="297080"/>
                </a:moveTo>
                <a:lnTo>
                  <a:pt x="349199" y="297080"/>
                </a:lnTo>
                <a:lnTo>
                  <a:pt x="349199" y="260596"/>
                </a:lnTo>
                <a:lnTo>
                  <a:pt x="425827" y="260596"/>
                </a:lnTo>
                <a:lnTo>
                  <a:pt x="402589" y="262925"/>
                </a:lnTo>
                <a:lnTo>
                  <a:pt x="379819" y="270760"/>
                </a:lnTo>
                <a:lnTo>
                  <a:pt x="362718" y="282503"/>
                </a:lnTo>
                <a:lnTo>
                  <a:pt x="351284" y="297080"/>
                </a:lnTo>
                <a:close/>
              </a:path>
              <a:path w="657225" h="657225">
                <a:moveTo>
                  <a:pt x="453438" y="531617"/>
                </a:moveTo>
                <a:lnTo>
                  <a:pt x="354411" y="531617"/>
                </a:lnTo>
                <a:lnTo>
                  <a:pt x="354411" y="398191"/>
                </a:lnTo>
                <a:lnTo>
                  <a:pt x="356243" y="372026"/>
                </a:lnTo>
                <a:lnTo>
                  <a:pt x="363597" y="349525"/>
                </a:lnTo>
                <a:lnTo>
                  <a:pt x="379257" y="333767"/>
                </a:lnTo>
                <a:lnTo>
                  <a:pt x="406009" y="327830"/>
                </a:lnTo>
                <a:lnTo>
                  <a:pt x="431670" y="334679"/>
                </a:lnTo>
                <a:lnTo>
                  <a:pt x="445946" y="352131"/>
                </a:lnTo>
                <a:lnTo>
                  <a:pt x="452110" y="375544"/>
                </a:lnTo>
                <a:lnTo>
                  <a:pt x="453326" y="398191"/>
                </a:lnTo>
                <a:lnTo>
                  <a:pt x="453438" y="53161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371455" cy="10287000"/>
            <a:chOff x="0" y="0"/>
            <a:chExt cx="10371455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2803777"/>
              <a:ext cx="2511425" cy="5416550"/>
            </a:xfrm>
            <a:custGeom>
              <a:avLst/>
              <a:gdLst/>
              <a:ahLst/>
              <a:cxnLst/>
              <a:rect l="l" t="t" r="r" b="b"/>
              <a:pathLst>
                <a:path w="2511425" h="5416550">
                  <a:moveTo>
                    <a:pt x="1901406" y="5416442"/>
                  </a:moveTo>
                  <a:lnTo>
                    <a:pt x="0" y="5416442"/>
                  </a:lnTo>
                  <a:lnTo>
                    <a:pt x="0" y="0"/>
                  </a:lnTo>
                  <a:lnTo>
                    <a:pt x="736572" y="1275290"/>
                  </a:lnTo>
                  <a:lnTo>
                    <a:pt x="739156" y="1275290"/>
                  </a:lnTo>
                  <a:lnTo>
                    <a:pt x="1393805" y="2413012"/>
                  </a:lnTo>
                  <a:lnTo>
                    <a:pt x="1393289" y="2413270"/>
                  </a:lnTo>
                  <a:lnTo>
                    <a:pt x="2511411" y="4357707"/>
                  </a:lnTo>
                  <a:lnTo>
                    <a:pt x="1901406" y="5416442"/>
                  </a:lnTo>
                  <a:close/>
                </a:path>
              </a:pathLst>
            </a:custGeom>
            <a:solidFill>
              <a:srgbClr val="04F6F6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621520" cy="8220709"/>
            </a:xfrm>
            <a:custGeom>
              <a:avLst/>
              <a:gdLst/>
              <a:ahLst/>
              <a:cxnLst/>
              <a:rect l="l" t="t" r="r" b="b"/>
              <a:pathLst>
                <a:path w="9621520" h="8220709">
                  <a:moveTo>
                    <a:pt x="9008782" y="8220220"/>
                  </a:moveTo>
                  <a:lnTo>
                    <a:pt x="3123817" y="8220220"/>
                  </a:lnTo>
                  <a:lnTo>
                    <a:pt x="2511411" y="7161485"/>
                  </a:lnTo>
                  <a:lnTo>
                    <a:pt x="2516836" y="7152441"/>
                  </a:lnTo>
                  <a:lnTo>
                    <a:pt x="740190" y="4079067"/>
                  </a:lnTo>
                  <a:lnTo>
                    <a:pt x="739156" y="4079067"/>
                  </a:lnTo>
                  <a:lnTo>
                    <a:pt x="0" y="2801204"/>
                  </a:lnTo>
                  <a:lnTo>
                    <a:pt x="0" y="0"/>
                  </a:lnTo>
                  <a:lnTo>
                    <a:pt x="5498626" y="0"/>
                  </a:lnTo>
                  <a:lnTo>
                    <a:pt x="8417464" y="5064593"/>
                  </a:lnTo>
                  <a:lnTo>
                    <a:pt x="8412555" y="5067436"/>
                  </a:lnTo>
                  <a:lnTo>
                    <a:pt x="9621098" y="7161487"/>
                  </a:lnTo>
                  <a:lnTo>
                    <a:pt x="9008782" y="8220220"/>
                  </a:lnTo>
                  <a:close/>
                </a:path>
              </a:pathLst>
            </a:custGeom>
            <a:solidFill>
              <a:srgbClr val="4DC738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6689" y="1870852"/>
              <a:ext cx="7160088" cy="620031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8061638"/>
              <a:ext cx="10371455" cy="2225675"/>
            </a:xfrm>
            <a:custGeom>
              <a:avLst/>
              <a:gdLst/>
              <a:ahLst/>
              <a:cxnLst/>
              <a:rect l="l" t="t" r="r" b="b"/>
              <a:pathLst>
                <a:path w="10371455" h="2225675">
                  <a:moveTo>
                    <a:pt x="10371176" y="2225361"/>
                  </a:moveTo>
                  <a:lnTo>
                    <a:pt x="0" y="2225361"/>
                  </a:lnTo>
                  <a:lnTo>
                    <a:pt x="0" y="0"/>
                  </a:lnTo>
                  <a:lnTo>
                    <a:pt x="9081402" y="0"/>
                  </a:lnTo>
                  <a:lnTo>
                    <a:pt x="10371176" y="2225361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10440348" y="849163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0348" y="1950476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0348" y="3056201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0348" y="4419806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440348" y="5525527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440348" y="7247841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424061" y="9153899"/>
            <a:ext cx="2476499" cy="790574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10440348" y="8398478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290615" y="8517788"/>
            <a:ext cx="320675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4500" b="1" spc="-2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29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0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endParaRPr sz="45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16000" y="8517788"/>
            <a:ext cx="3874770" cy="1312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365"/>
              </a:lnSpc>
              <a:spcBef>
                <a:spcPts val="100"/>
              </a:spcBef>
            </a:pP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4500" b="1" spc="-3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2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500" b="1" spc="-2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33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4500" b="1" spc="-2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165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4500" b="1" spc="-2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50" dirty="0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ts val="4765"/>
              </a:lnSpc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PATRICK</a:t>
            </a:r>
            <a:r>
              <a:rPr sz="4000" spc="-1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20" dirty="0">
                <a:solidFill>
                  <a:srgbClr val="FFFFFF"/>
                </a:solidFill>
                <a:latin typeface="Trebuchet MS"/>
                <a:cs typeface="Trebuchet MS"/>
              </a:rPr>
              <a:t>ALVES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169083" y="8261697"/>
            <a:ext cx="48006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Gestão</a:t>
            </a:r>
            <a:r>
              <a:rPr sz="40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40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55" dirty="0">
                <a:solidFill>
                  <a:srgbClr val="FFFFFF"/>
                </a:solidFill>
                <a:latin typeface="Trebuchet MS"/>
                <a:cs typeface="Trebuchet MS"/>
              </a:rPr>
              <a:t>qualidade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169083" y="584547"/>
            <a:ext cx="6232525" cy="7131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85" dirty="0">
                <a:solidFill>
                  <a:srgbClr val="FFFFFF"/>
                </a:solidFill>
                <a:latin typeface="Trebuchet MS"/>
                <a:cs typeface="Trebuchet MS"/>
              </a:rPr>
              <a:t>Suporte</a:t>
            </a:r>
            <a:r>
              <a:rPr sz="4000" spc="-1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técnico</a:t>
            </a:r>
            <a:endParaRPr sz="4000">
              <a:latin typeface="Trebuchet MS"/>
              <a:cs typeface="Trebuchet MS"/>
            </a:endParaRPr>
          </a:p>
          <a:p>
            <a:pPr marL="12700" marR="5080">
              <a:lnSpc>
                <a:spcPts val="9300"/>
              </a:lnSpc>
              <a:spcBef>
                <a:spcPts val="1060"/>
              </a:spcBef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Contato</a:t>
            </a:r>
            <a:r>
              <a:rPr sz="40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em</a:t>
            </a:r>
            <a:r>
              <a:rPr sz="40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até</a:t>
            </a:r>
            <a:r>
              <a:rPr sz="40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45" dirty="0">
                <a:solidFill>
                  <a:srgbClr val="FFFFFF"/>
                </a:solidFill>
                <a:latin typeface="Trebuchet MS"/>
                <a:cs typeface="Trebuchet MS"/>
              </a:rPr>
              <a:t>10</a:t>
            </a:r>
            <a:r>
              <a:rPr sz="40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minutos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Gestão</a:t>
            </a:r>
            <a:r>
              <a:rPr sz="40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40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atendimento Relacionamento</a:t>
            </a:r>
            <a:endParaRPr sz="4000">
              <a:latin typeface="Trebuchet MS"/>
              <a:cs typeface="Trebuchet MS"/>
            </a:endParaRPr>
          </a:p>
          <a:p>
            <a:pPr marL="12700" marR="1210310">
              <a:lnSpc>
                <a:spcPts val="4650"/>
              </a:lnSpc>
              <a:spcBef>
                <a:spcPts val="3720"/>
              </a:spcBef>
            </a:pPr>
            <a:r>
              <a:rPr sz="4000" spc="50" dirty="0">
                <a:solidFill>
                  <a:srgbClr val="FFFFFF"/>
                </a:solidFill>
                <a:latin typeface="Trebuchet MS"/>
                <a:cs typeface="Trebuchet MS"/>
              </a:rPr>
              <a:t>Envio</a:t>
            </a:r>
            <a:r>
              <a:rPr sz="40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0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solicitação</a:t>
            </a:r>
            <a:r>
              <a:rPr sz="40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50" dirty="0">
                <a:solidFill>
                  <a:srgbClr val="FFFFFF"/>
                </a:solidFill>
                <a:latin typeface="Trebuchet MS"/>
                <a:cs typeface="Trebuchet MS"/>
              </a:rPr>
              <a:t>de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documentos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7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4000" spc="90" dirty="0">
                <a:solidFill>
                  <a:srgbClr val="FFFFFF"/>
                </a:solidFill>
                <a:latin typeface="Trebuchet MS"/>
                <a:cs typeface="Trebuchet MS"/>
              </a:rPr>
              <a:t>Rescisão</a:t>
            </a:r>
            <a:r>
              <a:rPr sz="4000" spc="-1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Contratual</a:t>
            </a:r>
            <a:endParaRPr sz="4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0338" y="297363"/>
            <a:ext cx="7283450" cy="2359025"/>
          </a:xfrm>
          <a:prstGeom prst="rect">
            <a:avLst/>
          </a:prstGeom>
        </p:spPr>
        <p:txBody>
          <a:bodyPr vert="horz" wrap="square" lIns="0" tIns="128905" rIns="0" bIns="0" rtlCol="0">
            <a:spAutoFit/>
          </a:bodyPr>
          <a:lstStyle/>
          <a:p>
            <a:pPr marL="12700" marR="5080" indent="247650">
              <a:lnSpc>
                <a:spcPts val="8780"/>
              </a:lnSpc>
              <a:spcBef>
                <a:spcPts val="1015"/>
              </a:spcBef>
            </a:pPr>
            <a:r>
              <a:rPr sz="8000" b="1" spc="-10" dirty="0">
                <a:solidFill>
                  <a:srgbClr val="0F1B34"/>
                </a:solidFill>
                <a:latin typeface="Trebuchet MS"/>
                <a:cs typeface="Trebuchet MS"/>
              </a:rPr>
              <a:t>Solicitações</a:t>
            </a:r>
            <a:r>
              <a:rPr sz="8000" b="1" spc="-500" dirty="0">
                <a:solidFill>
                  <a:srgbClr val="0F1B34"/>
                </a:solidFill>
                <a:latin typeface="Trebuchet MS"/>
                <a:cs typeface="Trebuchet MS"/>
              </a:rPr>
              <a:t> </a:t>
            </a:r>
            <a:r>
              <a:rPr sz="8000" b="1" spc="-25" dirty="0">
                <a:solidFill>
                  <a:srgbClr val="0F1B34"/>
                </a:solidFill>
                <a:latin typeface="Trebuchet MS"/>
                <a:cs typeface="Trebuchet MS"/>
              </a:rPr>
              <a:t>de </a:t>
            </a:r>
            <a:r>
              <a:rPr sz="8000" b="1" spc="-10" dirty="0">
                <a:solidFill>
                  <a:srgbClr val="0F1B34"/>
                </a:solidFill>
                <a:latin typeface="Trebuchet MS"/>
                <a:cs typeface="Trebuchet MS"/>
              </a:rPr>
              <a:t>documentos</a:t>
            </a:r>
            <a:endParaRPr sz="8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44133" y="0"/>
            <a:ext cx="3428365" cy="1979295"/>
            <a:chOff x="6044133" y="0"/>
            <a:chExt cx="3428365" cy="1979295"/>
          </a:xfrm>
        </p:grpSpPr>
        <p:sp>
          <p:nvSpPr>
            <p:cNvPr id="3" name="object 3"/>
            <p:cNvSpPr/>
            <p:nvPr/>
          </p:nvSpPr>
          <p:spPr>
            <a:xfrm>
              <a:off x="6044133" y="0"/>
              <a:ext cx="2286000" cy="1979295"/>
            </a:xfrm>
            <a:custGeom>
              <a:avLst/>
              <a:gdLst/>
              <a:ahLst/>
              <a:cxnLst/>
              <a:rect l="l" t="t" r="r" b="b"/>
              <a:pathLst>
                <a:path w="2286000" h="1979295">
                  <a:moveTo>
                    <a:pt x="0" y="0"/>
                  </a:moveTo>
                  <a:lnTo>
                    <a:pt x="2285406" y="0"/>
                  </a:lnTo>
                  <a:lnTo>
                    <a:pt x="1142703" y="1979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C738">
                <a:alpha val="7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186908" y="0"/>
              <a:ext cx="2286000" cy="1979295"/>
            </a:xfrm>
            <a:custGeom>
              <a:avLst/>
              <a:gdLst/>
              <a:ahLst/>
              <a:cxnLst/>
              <a:rect l="l" t="t" r="r" b="b"/>
              <a:pathLst>
                <a:path w="2286000" h="1979295">
                  <a:moveTo>
                    <a:pt x="2285553" y="1979288"/>
                  </a:moveTo>
                  <a:lnTo>
                    <a:pt x="0" y="1979288"/>
                  </a:lnTo>
                  <a:lnTo>
                    <a:pt x="1142776" y="0"/>
                  </a:lnTo>
                  <a:lnTo>
                    <a:pt x="2285553" y="1979287"/>
                  </a:lnTo>
                  <a:close/>
                </a:path>
              </a:pathLst>
            </a:custGeom>
            <a:solidFill>
              <a:srgbClr val="4DC7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9650" y="8410987"/>
            <a:ext cx="3248024" cy="100964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769082" y="8870419"/>
            <a:ext cx="4518917" cy="141658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024617" cy="242634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166600" y="0"/>
            <a:ext cx="7648574" cy="989647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371455" cy="10287000"/>
            <a:chOff x="0" y="0"/>
            <a:chExt cx="10371455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2803777"/>
              <a:ext cx="2511425" cy="5416550"/>
            </a:xfrm>
            <a:custGeom>
              <a:avLst/>
              <a:gdLst/>
              <a:ahLst/>
              <a:cxnLst/>
              <a:rect l="l" t="t" r="r" b="b"/>
              <a:pathLst>
                <a:path w="2511425" h="5416550">
                  <a:moveTo>
                    <a:pt x="1901406" y="5416442"/>
                  </a:moveTo>
                  <a:lnTo>
                    <a:pt x="0" y="5416442"/>
                  </a:lnTo>
                  <a:lnTo>
                    <a:pt x="0" y="0"/>
                  </a:lnTo>
                  <a:lnTo>
                    <a:pt x="736572" y="1275290"/>
                  </a:lnTo>
                  <a:lnTo>
                    <a:pt x="739156" y="1275290"/>
                  </a:lnTo>
                  <a:lnTo>
                    <a:pt x="1393805" y="2413012"/>
                  </a:lnTo>
                  <a:lnTo>
                    <a:pt x="1393289" y="2413270"/>
                  </a:lnTo>
                  <a:lnTo>
                    <a:pt x="2511411" y="4357707"/>
                  </a:lnTo>
                  <a:lnTo>
                    <a:pt x="1901406" y="5416442"/>
                  </a:lnTo>
                  <a:close/>
                </a:path>
              </a:pathLst>
            </a:custGeom>
            <a:solidFill>
              <a:srgbClr val="04F6F6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621520" cy="8220709"/>
            </a:xfrm>
            <a:custGeom>
              <a:avLst/>
              <a:gdLst/>
              <a:ahLst/>
              <a:cxnLst/>
              <a:rect l="l" t="t" r="r" b="b"/>
              <a:pathLst>
                <a:path w="9621520" h="8220709">
                  <a:moveTo>
                    <a:pt x="9008782" y="8220220"/>
                  </a:moveTo>
                  <a:lnTo>
                    <a:pt x="3123817" y="8220220"/>
                  </a:lnTo>
                  <a:lnTo>
                    <a:pt x="2511411" y="7161485"/>
                  </a:lnTo>
                  <a:lnTo>
                    <a:pt x="2516836" y="7152441"/>
                  </a:lnTo>
                  <a:lnTo>
                    <a:pt x="740190" y="4079067"/>
                  </a:lnTo>
                  <a:lnTo>
                    <a:pt x="739156" y="4079067"/>
                  </a:lnTo>
                  <a:lnTo>
                    <a:pt x="0" y="2801204"/>
                  </a:lnTo>
                  <a:lnTo>
                    <a:pt x="0" y="0"/>
                  </a:lnTo>
                  <a:lnTo>
                    <a:pt x="5498626" y="0"/>
                  </a:lnTo>
                  <a:lnTo>
                    <a:pt x="8417464" y="5064593"/>
                  </a:lnTo>
                  <a:lnTo>
                    <a:pt x="8412555" y="5067436"/>
                  </a:lnTo>
                  <a:lnTo>
                    <a:pt x="9621098" y="7161487"/>
                  </a:lnTo>
                  <a:lnTo>
                    <a:pt x="9008782" y="8220220"/>
                  </a:lnTo>
                  <a:close/>
                </a:path>
              </a:pathLst>
            </a:custGeom>
            <a:solidFill>
              <a:srgbClr val="4DC738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6689" y="1910110"/>
              <a:ext cx="7155842" cy="620031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8061641"/>
              <a:ext cx="10371455" cy="2225675"/>
            </a:xfrm>
            <a:custGeom>
              <a:avLst/>
              <a:gdLst/>
              <a:ahLst/>
              <a:cxnLst/>
              <a:rect l="l" t="t" r="r" b="b"/>
              <a:pathLst>
                <a:path w="10371455" h="2225675">
                  <a:moveTo>
                    <a:pt x="10371175" y="2225358"/>
                  </a:moveTo>
                  <a:lnTo>
                    <a:pt x="0" y="2225358"/>
                  </a:lnTo>
                  <a:lnTo>
                    <a:pt x="0" y="0"/>
                  </a:lnTo>
                  <a:lnTo>
                    <a:pt x="9081402" y="0"/>
                  </a:lnTo>
                  <a:lnTo>
                    <a:pt x="10371175" y="2225358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10440348" y="2571423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0348" y="3792098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0348" y="5012121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0348" y="6110773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424061" y="9153902"/>
            <a:ext cx="2476499" cy="790574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1016000" y="8517785"/>
            <a:ext cx="4416425" cy="1312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365"/>
              </a:lnSpc>
              <a:spcBef>
                <a:spcPts val="100"/>
              </a:spcBef>
            </a:pPr>
            <a:r>
              <a:rPr sz="4500" b="1" spc="-450" dirty="0">
                <a:solidFill>
                  <a:srgbClr val="FFFFFF"/>
                </a:solidFill>
                <a:latin typeface="Trebuchet MS"/>
                <a:cs typeface="Trebuchet MS"/>
              </a:rPr>
              <a:t>F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6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4500" b="1" spc="-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4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6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4500" b="1" spc="-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50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ts val="4765"/>
              </a:lnSpc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CAMILA</a:t>
            </a:r>
            <a:r>
              <a:rPr sz="4000" spc="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0" dirty="0">
                <a:solidFill>
                  <a:srgbClr val="FFFFFF"/>
                </a:solidFill>
                <a:latin typeface="Trebuchet MS"/>
                <a:cs typeface="Trebuchet MS"/>
              </a:rPr>
              <a:t>MOREIRA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218564" y="2395709"/>
            <a:ext cx="5940425" cy="41783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Relatório</a:t>
            </a:r>
            <a:r>
              <a:rPr sz="4000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40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pagamentos</a:t>
            </a:r>
            <a:endParaRPr sz="4000">
              <a:latin typeface="Trebuchet MS"/>
              <a:cs typeface="Trebuchet MS"/>
            </a:endParaRPr>
          </a:p>
          <a:p>
            <a:pPr marL="12700" marR="5080">
              <a:lnSpc>
                <a:spcPts val="9300"/>
              </a:lnSpc>
              <a:spcBef>
                <a:spcPts val="860"/>
              </a:spcBef>
            </a:pPr>
            <a:r>
              <a:rPr sz="4000" spc="60" dirty="0">
                <a:solidFill>
                  <a:srgbClr val="FFFFFF"/>
                </a:solidFill>
                <a:latin typeface="Trebuchet MS"/>
                <a:cs typeface="Trebuchet MS"/>
              </a:rPr>
              <a:t>Contas</a:t>
            </a:r>
            <a:r>
              <a:rPr sz="4000" spc="-2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60" dirty="0">
                <a:solidFill>
                  <a:srgbClr val="FFFFFF"/>
                </a:solidFill>
                <a:latin typeface="Trebuchet MS"/>
                <a:cs typeface="Trebuchet MS"/>
              </a:rPr>
              <a:t>à</a:t>
            </a:r>
            <a:r>
              <a:rPr sz="4000" spc="-2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receber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Levantamento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0" dirty="0">
                <a:solidFill>
                  <a:srgbClr val="FFFFFF"/>
                </a:solidFill>
                <a:latin typeface="Trebuchet MS"/>
                <a:cs typeface="Trebuchet MS"/>
              </a:rPr>
              <a:t>débitos </a:t>
            </a:r>
            <a:r>
              <a:rPr sz="4000" spc="35" dirty="0">
                <a:solidFill>
                  <a:srgbClr val="FFFFFF"/>
                </a:solidFill>
                <a:latin typeface="Trebuchet MS"/>
                <a:cs typeface="Trebuchet MS"/>
              </a:rPr>
              <a:t>Negociação</a:t>
            </a:r>
            <a:endParaRPr sz="4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371455" cy="10287000"/>
            <a:chOff x="0" y="0"/>
            <a:chExt cx="10371455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2803777"/>
              <a:ext cx="2511425" cy="5416550"/>
            </a:xfrm>
            <a:custGeom>
              <a:avLst/>
              <a:gdLst/>
              <a:ahLst/>
              <a:cxnLst/>
              <a:rect l="l" t="t" r="r" b="b"/>
              <a:pathLst>
                <a:path w="2511425" h="5416550">
                  <a:moveTo>
                    <a:pt x="1901406" y="5416442"/>
                  </a:moveTo>
                  <a:lnTo>
                    <a:pt x="0" y="5416442"/>
                  </a:lnTo>
                  <a:lnTo>
                    <a:pt x="0" y="0"/>
                  </a:lnTo>
                  <a:lnTo>
                    <a:pt x="736572" y="1275290"/>
                  </a:lnTo>
                  <a:lnTo>
                    <a:pt x="739156" y="1275290"/>
                  </a:lnTo>
                  <a:lnTo>
                    <a:pt x="1393805" y="2413012"/>
                  </a:lnTo>
                  <a:lnTo>
                    <a:pt x="1393289" y="2413270"/>
                  </a:lnTo>
                  <a:lnTo>
                    <a:pt x="2511411" y="4357707"/>
                  </a:lnTo>
                  <a:lnTo>
                    <a:pt x="1901406" y="5416442"/>
                  </a:lnTo>
                  <a:close/>
                </a:path>
              </a:pathLst>
            </a:custGeom>
            <a:solidFill>
              <a:srgbClr val="04F6F6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621520" cy="8220709"/>
            </a:xfrm>
            <a:custGeom>
              <a:avLst/>
              <a:gdLst/>
              <a:ahLst/>
              <a:cxnLst/>
              <a:rect l="l" t="t" r="r" b="b"/>
              <a:pathLst>
                <a:path w="9621520" h="8220709">
                  <a:moveTo>
                    <a:pt x="9008782" y="8220220"/>
                  </a:moveTo>
                  <a:lnTo>
                    <a:pt x="3123817" y="8220220"/>
                  </a:lnTo>
                  <a:lnTo>
                    <a:pt x="2511411" y="7161485"/>
                  </a:lnTo>
                  <a:lnTo>
                    <a:pt x="2516836" y="7152441"/>
                  </a:lnTo>
                  <a:lnTo>
                    <a:pt x="740190" y="4079067"/>
                  </a:lnTo>
                  <a:lnTo>
                    <a:pt x="739156" y="4079067"/>
                  </a:lnTo>
                  <a:lnTo>
                    <a:pt x="0" y="2801204"/>
                  </a:lnTo>
                  <a:lnTo>
                    <a:pt x="0" y="0"/>
                  </a:lnTo>
                  <a:lnTo>
                    <a:pt x="5498626" y="0"/>
                  </a:lnTo>
                  <a:lnTo>
                    <a:pt x="8417464" y="5064593"/>
                  </a:lnTo>
                  <a:lnTo>
                    <a:pt x="8412555" y="5067436"/>
                  </a:lnTo>
                  <a:lnTo>
                    <a:pt x="9621098" y="7161487"/>
                  </a:lnTo>
                  <a:lnTo>
                    <a:pt x="9008782" y="8220220"/>
                  </a:lnTo>
                  <a:close/>
                </a:path>
              </a:pathLst>
            </a:custGeom>
            <a:solidFill>
              <a:srgbClr val="4DC738">
                <a:alpha val="87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6689" y="1870849"/>
              <a:ext cx="7160088" cy="620031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8061638"/>
              <a:ext cx="10371455" cy="2225675"/>
            </a:xfrm>
            <a:custGeom>
              <a:avLst/>
              <a:gdLst/>
              <a:ahLst/>
              <a:cxnLst/>
              <a:rect l="l" t="t" r="r" b="b"/>
              <a:pathLst>
                <a:path w="10371455" h="2225675">
                  <a:moveTo>
                    <a:pt x="10371176" y="2225361"/>
                  </a:moveTo>
                  <a:lnTo>
                    <a:pt x="0" y="2225361"/>
                  </a:lnTo>
                  <a:lnTo>
                    <a:pt x="0" y="0"/>
                  </a:lnTo>
                  <a:lnTo>
                    <a:pt x="9081402" y="0"/>
                  </a:lnTo>
                  <a:lnTo>
                    <a:pt x="10371176" y="2225361"/>
                  </a:lnTo>
                  <a:close/>
                </a:path>
              </a:pathLst>
            </a:custGeom>
            <a:solidFill>
              <a:srgbClr val="1B2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10440348" y="1433730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0348" y="2610865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0348" y="3783262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0348" y="4955661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424061" y="9153902"/>
            <a:ext cx="2476499" cy="790574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10440348" y="6128058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39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440348" y="7300457"/>
            <a:ext cx="466725" cy="358140"/>
          </a:xfrm>
          <a:custGeom>
            <a:avLst/>
            <a:gdLst/>
            <a:ahLst/>
            <a:cxnLst/>
            <a:rect l="l" t="t" r="r" b="b"/>
            <a:pathLst>
              <a:path w="466725" h="358140">
                <a:moveTo>
                  <a:pt x="148105" y="357845"/>
                </a:moveTo>
                <a:lnTo>
                  <a:pt x="0" y="208865"/>
                </a:lnTo>
                <a:lnTo>
                  <a:pt x="37523" y="171120"/>
                </a:lnTo>
                <a:lnTo>
                  <a:pt x="148105" y="282355"/>
                </a:lnTo>
                <a:lnTo>
                  <a:pt x="428803" y="0"/>
                </a:lnTo>
                <a:lnTo>
                  <a:pt x="466327" y="37745"/>
                </a:lnTo>
                <a:lnTo>
                  <a:pt x="148105" y="357845"/>
                </a:lnTo>
                <a:close/>
              </a:path>
            </a:pathLst>
          </a:custGeom>
          <a:solidFill>
            <a:srgbClr val="04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016000" y="8517785"/>
            <a:ext cx="3602354" cy="1312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365"/>
              </a:lnSpc>
              <a:spcBef>
                <a:spcPts val="100"/>
              </a:spcBef>
            </a:pPr>
            <a:r>
              <a:rPr sz="4500" b="1" spc="-200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45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4500" b="1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33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204" dirty="0">
                <a:solidFill>
                  <a:srgbClr val="FFFFFF"/>
                </a:solidFill>
                <a:latin typeface="Trebuchet MS"/>
                <a:cs typeface="Trebuchet MS"/>
              </a:rPr>
              <a:t>Á</a:t>
            </a:r>
            <a:r>
              <a:rPr sz="4500" b="1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80" dirty="0">
                <a:solidFill>
                  <a:srgbClr val="FFFFFF"/>
                </a:solidFill>
                <a:latin typeface="Trebuchet MS"/>
                <a:cs typeface="Trebuchet MS"/>
              </a:rPr>
              <a:t>B</a:t>
            </a:r>
            <a:r>
              <a:rPr sz="4500" b="1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6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4500" b="1" spc="-2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500" b="1" spc="-50" dirty="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ts val="4765"/>
              </a:lnSpc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ALINE</a:t>
            </a:r>
            <a:r>
              <a:rPr sz="40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20" dirty="0">
                <a:solidFill>
                  <a:srgbClr val="FFFFFF"/>
                </a:solidFill>
                <a:latin typeface="Trebuchet MS"/>
                <a:cs typeface="Trebuchet MS"/>
              </a:rPr>
              <a:t>SILVA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218564" y="1212869"/>
            <a:ext cx="6581140" cy="7131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Balancete </a:t>
            </a:r>
            <a:r>
              <a:rPr sz="4000" spc="70" dirty="0">
                <a:solidFill>
                  <a:srgbClr val="FFFFFF"/>
                </a:solidFill>
                <a:latin typeface="Trebuchet MS"/>
                <a:cs typeface="Trebuchet MS"/>
              </a:rPr>
              <a:t>mensal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8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4000" spc="25" dirty="0">
                <a:solidFill>
                  <a:srgbClr val="FFFFFF"/>
                </a:solidFill>
                <a:latin typeface="Trebuchet MS"/>
                <a:cs typeface="Trebuchet MS"/>
              </a:rPr>
              <a:t>DRE</a:t>
            </a:r>
            <a:endParaRPr sz="4000">
              <a:latin typeface="Trebuchet MS"/>
              <a:cs typeface="Trebuchet MS"/>
            </a:endParaRPr>
          </a:p>
          <a:p>
            <a:pPr marL="12700" marR="4210685">
              <a:lnSpc>
                <a:spcPts val="9300"/>
              </a:lnSpc>
              <a:spcBef>
                <a:spcPts val="1060"/>
              </a:spcBef>
            </a:pP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Decore Defis/IRPJ</a:t>
            </a:r>
            <a:endParaRPr sz="4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440"/>
              </a:spcBef>
            </a:pPr>
            <a:r>
              <a:rPr sz="4000" spc="45" dirty="0">
                <a:solidFill>
                  <a:srgbClr val="FFFFFF"/>
                </a:solidFill>
                <a:latin typeface="Trebuchet MS"/>
                <a:cs typeface="Trebuchet MS"/>
              </a:rPr>
              <a:t>Distribuição</a:t>
            </a:r>
            <a:r>
              <a:rPr sz="40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7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40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65" dirty="0">
                <a:solidFill>
                  <a:srgbClr val="FFFFFF"/>
                </a:solidFill>
                <a:latin typeface="Trebuchet MS"/>
                <a:cs typeface="Trebuchet MS"/>
              </a:rPr>
              <a:t>lucros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Trebuchet MS"/>
              <a:cs typeface="Trebuchet MS"/>
            </a:endParaRPr>
          </a:p>
          <a:p>
            <a:pPr marL="12700" marR="5080">
              <a:lnSpc>
                <a:spcPts val="4650"/>
              </a:lnSpc>
            </a:pPr>
            <a:r>
              <a:rPr sz="4000" spc="-60" dirty="0">
                <a:solidFill>
                  <a:srgbClr val="FFFFFF"/>
                </a:solidFill>
                <a:latin typeface="Trebuchet MS"/>
                <a:cs typeface="Trebuchet MS"/>
              </a:rPr>
              <a:t>ECD/ECF</a:t>
            </a:r>
            <a:r>
              <a:rPr sz="4000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(Lucro</a:t>
            </a:r>
            <a:r>
              <a:rPr sz="4000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90" dirty="0">
                <a:solidFill>
                  <a:srgbClr val="FFFFFF"/>
                </a:solidFill>
                <a:latin typeface="Trebuchet MS"/>
                <a:cs typeface="Trebuchet MS"/>
              </a:rPr>
              <a:t>Presumido</a:t>
            </a:r>
            <a:r>
              <a:rPr sz="4000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50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Real)</a:t>
            </a:r>
            <a:endParaRPr sz="4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2012</Words>
  <Application>Microsoft Office PowerPoint</Application>
  <PresentationFormat>Personalizar</PresentationFormat>
  <Paragraphs>424</Paragraphs>
  <Slides>42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42</vt:i4>
      </vt:variant>
    </vt:vector>
  </HeadingPairs>
  <TitlesOfParts>
    <vt:vector size="49" baseType="lpstr">
      <vt:lpstr>Arial Black</vt:lpstr>
      <vt:lpstr>Arial MT</vt:lpstr>
      <vt:lpstr>Calibri</vt:lpstr>
      <vt:lpstr>Lucida Sans Unicode</vt:lpstr>
      <vt:lpstr>Trebuchet MS</vt:lpstr>
      <vt:lpstr>Verdana</vt:lpstr>
      <vt:lpstr>Office Theme</vt:lpstr>
      <vt:lpstr>ONBOARDING</vt:lpstr>
      <vt:lpstr>Neste guia você conhecerá</vt:lpstr>
      <vt:lpstr>Apresentação do PowerPoint</vt:lpstr>
      <vt:lpstr>Apresentação do PowerPoint</vt:lpstr>
      <vt:lpstr>Apresentação do PowerPoint</vt:lpstr>
      <vt:lpstr>Solicitações de documentos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Abertura de Conta Bancária Após o pagamentos de todas as despesas em nome da empresa, o sócio(a) poderá transferir o saldo ou uma parte dele para sua conta pessa física.</vt:lpstr>
      <vt:lpstr>Despesas e aquisições Todas as despesas relacionadas ao CNPJ (impostos, taxas, honorários) devem ser pagos diretamente pela conta bancária PJ.</vt:lpstr>
      <vt:lpstr>Apresentação do PowerPoint</vt:lpstr>
      <vt:lpstr>IRPJ - informa à Receita Federal dados econômicos, sociais, fiscais e quais tributos foram recolhidos pelas empresas optantes do Simples Nacional.</vt:lpstr>
      <vt:lpstr>Aquisição de imobilizado, tais como: notas fiscais de aquisição de veículos, máquinas, equipamentos, escrituras e contratos de compra e venda de imóveis, etc.;</vt:lpstr>
      <vt:lpstr>Apresentação do PowerPoint</vt:lpstr>
      <vt:lpstr>Apresentação do PowerPoint</vt:lpstr>
      <vt:lpstr>Apresentação do PowerPoint</vt:lpstr>
      <vt:lpstr>Guias para pagamento - INSS e IRRF</vt:lpstr>
      <vt:lpstr>Apresentação do PowerPoint</vt:lpstr>
      <vt:lpstr>Apresentação do PowerPoint</vt:lpstr>
      <vt:lpstr>Apresentação do PowerPoint</vt:lpstr>
      <vt:lpstr>Apresentação do PowerPoint</vt:lpstr>
      <vt:lpstr>PGDAS (mensal)</vt:lpstr>
      <vt:lpstr>PGDAS (mensal)</vt:lpstr>
      <vt:lpstr>PGDAS (mensal)</vt:lpstr>
      <vt:lpstr>PGDAS (mensal)</vt:lpstr>
      <vt:lpstr>Apresentação do PowerPoint</vt:lpstr>
      <vt:lpstr>Alíquota (%)</vt:lpstr>
      <vt:lpstr>Alíquota (%)</vt:lpstr>
      <vt:lpstr>Alíquota (%)</vt:lpstr>
      <vt:lpstr>Alíquota (%)</vt:lpstr>
      <vt:lpstr>Apresentação do PowerPoint</vt:lpstr>
      <vt:lpstr>FOLHA DE PAGAMENTO:</vt:lpstr>
      <vt:lpstr>Anexo V</vt:lpstr>
      <vt:lpstr>Prestação de serviços em São Paulo:</vt:lpstr>
      <vt:lpstr>Prestação de serviços em Guarulhos:</vt:lpstr>
      <vt:lpstr>Venda para o consumidor final (PF) dentro do estabelecimento ou entrega de alimentos:</vt:lpstr>
      <vt:lpstr>Apresentação do PowerPoint</vt:lpstr>
      <vt:lpstr>Apresentação do PowerPoint</vt:lpstr>
      <vt:lpstr>CONTATOS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Cópia de Onboarding 2023</dc:title>
  <dc:creator>Marketing Arena Factus</dc:creator>
  <cp:keywords>DAFwNwAbJFY,BAEtRj_NIrE</cp:keywords>
  <cp:lastModifiedBy>comercial01</cp:lastModifiedBy>
  <cp:revision>1</cp:revision>
  <dcterms:created xsi:type="dcterms:W3CDTF">2023-10-03T15:35:34Z</dcterms:created>
  <dcterms:modified xsi:type="dcterms:W3CDTF">2023-10-03T15:39:48Z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2023-10-03T00:00:00Z</vt:filetime>
  </property>
  <property fmtid="{D5CDD505-2E9C-101B-9397-08002B2CF9AE}" pid="3" name="Creator">
    <vt:lpwstr>Canva</vt:lpwstr>
  </property>
  <property fmtid="{D5CDD505-2E9C-101B-9397-08002B2CF9AE}" pid="4" name="LastSaved">
    <vt:filetime>2023-10-03T00:00:00Z</vt:filetime>
  </property>
  <property fmtid="{D5CDD505-2E9C-101B-9397-08002B2CF9AE}" pid="5" name="Producer">
    <vt:lpwstr>Canva</vt:lpwstr>
  </property>
</Properties>
</file>